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84" r:id="rId1"/>
  </p:sldMasterIdLst>
  <p:notesMasterIdLst>
    <p:notesMasterId r:id="rId82"/>
  </p:notesMasterIdLst>
  <p:sldIdLst>
    <p:sldId id="312" r:id="rId2"/>
    <p:sldId id="373" r:id="rId3"/>
    <p:sldId id="375" r:id="rId4"/>
    <p:sldId id="374" r:id="rId5"/>
    <p:sldId id="361" r:id="rId6"/>
    <p:sldId id="324" r:id="rId7"/>
    <p:sldId id="354" r:id="rId8"/>
    <p:sldId id="372" r:id="rId9"/>
    <p:sldId id="351" r:id="rId10"/>
    <p:sldId id="394" r:id="rId11"/>
    <p:sldId id="352" r:id="rId12"/>
    <p:sldId id="367" r:id="rId13"/>
    <p:sldId id="359" r:id="rId14"/>
    <p:sldId id="341" r:id="rId15"/>
    <p:sldId id="342" r:id="rId16"/>
    <p:sldId id="395" r:id="rId17"/>
    <p:sldId id="343" r:id="rId18"/>
    <p:sldId id="396" r:id="rId19"/>
    <p:sldId id="397" r:id="rId20"/>
    <p:sldId id="344" r:id="rId21"/>
    <p:sldId id="398" r:id="rId22"/>
    <p:sldId id="347" r:id="rId23"/>
    <p:sldId id="399" r:id="rId24"/>
    <p:sldId id="400" r:id="rId25"/>
    <p:sldId id="360" r:id="rId26"/>
    <p:sldId id="345" r:id="rId27"/>
    <p:sldId id="348" r:id="rId28"/>
    <p:sldId id="388" r:id="rId29"/>
    <p:sldId id="356" r:id="rId30"/>
    <p:sldId id="371" r:id="rId31"/>
    <p:sldId id="330" r:id="rId32"/>
    <p:sldId id="331" r:id="rId33"/>
    <p:sldId id="362" r:id="rId34"/>
    <p:sldId id="332" r:id="rId35"/>
    <p:sldId id="333" r:id="rId36"/>
    <p:sldId id="334" r:id="rId37"/>
    <p:sldId id="376" r:id="rId38"/>
    <p:sldId id="377" r:id="rId39"/>
    <p:sldId id="378" r:id="rId40"/>
    <p:sldId id="379" r:id="rId41"/>
    <p:sldId id="380" r:id="rId42"/>
    <p:sldId id="390" r:id="rId43"/>
    <p:sldId id="391" r:id="rId44"/>
    <p:sldId id="381" r:id="rId45"/>
    <p:sldId id="383" r:id="rId46"/>
    <p:sldId id="392" r:id="rId47"/>
    <p:sldId id="384" r:id="rId48"/>
    <p:sldId id="385" r:id="rId49"/>
    <p:sldId id="389" r:id="rId50"/>
    <p:sldId id="386" r:id="rId51"/>
    <p:sldId id="393" r:id="rId52"/>
    <p:sldId id="387" r:id="rId53"/>
    <p:sldId id="357" r:id="rId54"/>
    <p:sldId id="335" r:id="rId55"/>
    <p:sldId id="363" r:id="rId56"/>
    <p:sldId id="364" r:id="rId57"/>
    <p:sldId id="336" r:id="rId58"/>
    <p:sldId id="337" r:id="rId59"/>
    <p:sldId id="365" r:id="rId60"/>
    <p:sldId id="358" r:id="rId61"/>
    <p:sldId id="368" r:id="rId62"/>
    <p:sldId id="369" r:id="rId63"/>
    <p:sldId id="339" r:id="rId64"/>
    <p:sldId id="401" r:id="rId65"/>
    <p:sldId id="404" r:id="rId66"/>
    <p:sldId id="402" r:id="rId67"/>
    <p:sldId id="406" r:id="rId68"/>
    <p:sldId id="407" r:id="rId69"/>
    <p:sldId id="408" r:id="rId70"/>
    <p:sldId id="411" r:id="rId71"/>
    <p:sldId id="405" r:id="rId72"/>
    <p:sldId id="409" r:id="rId73"/>
    <p:sldId id="410" r:id="rId74"/>
    <p:sldId id="413" r:id="rId75"/>
    <p:sldId id="415" r:id="rId76"/>
    <p:sldId id="416" r:id="rId77"/>
    <p:sldId id="418" r:id="rId78"/>
    <p:sldId id="417" r:id="rId79"/>
    <p:sldId id="419" r:id="rId80"/>
    <p:sldId id="420" r:id="rId81"/>
  </p:sldIdLst>
  <p:sldSz cx="12192000" cy="6858000"/>
  <p:notesSz cx="9144000" cy="6858000"/>
  <p:embeddedFontLst>
    <p:embeddedFont>
      <p:font typeface="Ink Free" panose="03080402000500000000" pitchFamily="66" charset="0"/>
      <p:regular r:id="rId83"/>
    </p:embeddedFont>
    <p:embeddedFont>
      <p:font typeface="Interstate Black" pitchFamily="50" charset="0"/>
      <p:bold r:id="rId84"/>
      <p:boldItalic r:id="rId85"/>
    </p:embeddedFont>
    <p:embeddedFont>
      <p:font typeface="Interstate Black Cond" charset="0"/>
      <p:regular r:id="rId86"/>
    </p:embeddedFont>
    <p:embeddedFont>
      <p:font typeface="Interstate Light" pitchFamily="50" charset="0"/>
      <p:regular r:id="rId87"/>
      <p:italic r:id="rId88"/>
    </p:embeddedFont>
    <p:embeddedFont>
      <p:font typeface="Interstate LightCondensed" panose="02000506050000020004" pitchFamily="50" charset="0"/>
      <p:regular r:id="rId89"/>
    </p:embeddedFont>
    <p:embeddedFont>
      <p:font typeface="Interstate Regular" panose="02000503020000020004" pitchFamily="50" charset="0"/>
      <p:regular r:id="rId90"/>
    </p:embeddedFont>
    <p:embeddedFont>
      <p:font typeface="Verdana" panose="020B0604030504040204" pitchFamily="34" charset="0"/>
      <p:regular r:id="rId91"/>
      <p:bold r:id="rId92"/>
      <p:italic r:id="rId93"/>
      <p:boldItalic r:id="rId9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491D11-6560-F434-F9CD-0490C1D1D935}" name="Saskia van der Meulen" initials="SM" userId="S::saskia.van.der.meulen@knhb.nl::544825e5-2f4d-4cbe-ae9b-6c74fbc484db" providerId="AD"/>
  <p188:author id="{73F81B30-1E42-675A-901E-CC553E7EA7F1}" name="Karien Meuleman" initials="KM" userId="S::karien.meuleman@knhb.nl::f743aeea-d8a4-4520-ab18-703ec1af1841" providerId="AD"/>
  <p188:author id="{D658C1BE-CD3C-D57A-BD41-FFA31055E54E}" name="Janne Bresser" initials="JB" userId="S::janne.bresser@knhb.nl::ccf8acfc-bfa4-45df-a0f2-247360a3a9a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90C"/>
    <a:srgbClr val="FFFFFF"/>
    <a:srgbClr val="0A84F3"/>
    <a:srgbClr val="FDF2E7"/>
    <a:srgbClr val="FD72E7"/>
    <a:srgbClr val="FF7000"/>
    <a:srgbClr val="FEF0E5"/>
    <a:srgbClr val="00BA00"/>
    <a:srgbClr val="FF6F00"/>
    <a:srgbClr val="A6EB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Stijl, donker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Stijl, gemiddeld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5033" autoAdjust="0"/>
  </p:normalViewPr>
  <p:slideViewPr>
    <p:cSldViewPr snapToGrid="0">
      <p:cViewPr varScale="1">
        <p:scale>
          <a:sx n="78" d="100"/>
          <a:sy n="78" d="100"/>
        </p:scale>
        <p:origin x="8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8.fntdata"/><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4.fntdata"/><Relationship Id="rId94" Type="http://schemas.openxmlformats.org/officeDocument/2006/relationships/font" Target="fonts/font12.fntdata"/><Relationship Id="rId9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5.fntdata"/><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1.fntdata"/><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5D187933-3B05-4EC8-89A3-AA943F5D14B3}" type="datetimeFigureOut">
              <a:rPr lang="nl-NL" smtClean="0"/>
              <a:t>16-12-2025</a:t>
            </a:fld>
            <a:endParaRPr lang="nl-NL"/>
          </a:p>
        </p:txBody>
      </p:sp>
      <p:sp>
        <p:nvSpPr>
          <p:cNvPr id="4" name="Tijdelijke aanduiding voor dia-afbeelding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C0DD3F21-5BD1-4930-9BCD-4D88C096B660}" type="slidenum">
              <a:rPr lang="nl-NL" smtClean="0"/>
              <a:t>‹nr.›</a:t>
            </a:fld>
            <a:endParaRPr lang="nl-NL"/>
          </a:p>
        </p:txBody>
      </p:sp>
    </p:spTree>
    <p:extLst>
      <p:ext uri="{BB962C8B-B14F-4D97-AF65-F5344CB8AC3E}">
        <p14:creationId xmlns:p14="http://schemas.microsoft.com/office/powerpoint/2010/main" val="3712651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0DD3F21-5BD1-4930-9BCD-4D88C096B660}" type="slidenum">
              <a:rPr lang="nl-NL" smtClean="0"/>
              <a:t>9</a:t>
            </a:fld>
            <a:endParaRPr lang="nl-NL"/>
          </a:p>
        </p:txBody>
      </p:sp>
    </p:spTree>
    <p:extLst>
      <p:ext uri="{BB962C8B-B14F-4D97-AF65-F5344CB8AC3E}">
        <p14:creationId xmlns:p14="http://schemas.microsoft.com/office/powerpoint/2010/main" val="835386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0DD3F21-5BD1-4930-9BCD-4D88C096B660}" type="slidenum">
              <a:rPr lang="nl-NL" smtClean="0"/>
              <a:t>41</a:t>
            </a:fld>
            <a:endParaRPr lang="nl-NL"/>
          </a:p>
        </p:txBody>
      </p:sp>
    </p:spTree>
    <p:extLst>
      <p:ext uri="{BB962C8B-B14F-4D97-AF65-F5344CB8AC3E}">
        <p14:creationId xmlns:p14="http://schemas.microsoft.com/office/powerpoint/2010/main" val="494623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0DD3F21-5BD1-4930-9BCD-4D88C096B660}" type="slidenum">
              <a:rPr lang="nl-NL" smtClean="0"/>
              <a:t>76</a:t>
            </a:fld>
            <a:endParaRPr lang="nl-NL"/>
          </a:p>
        </p:txBody>
      </p:sp>
    </p:spTree>
    <p:extLst>
      <p:ext uri="{BB962C8B-B14F-4D97-AF65-F5344CB8AC3E}">
        <p14:creationId xmlns:p14="http://schemas.microsoft.com/office/powerpoint/2010/main" val="3096389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79704-573E-A14C-DE27-2D5CD604D7D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1607C51-C8B8-08A1-0BC3-D92F6EAB531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3537133-0D5C-1F44-9E4A-9185E37255E3}"/>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9497AE5-DDDA-FDA3-2847-BC5B8D81E1E2}"/>
              </a:ext>
            </a:extLst>
          </p:cNvPr>
          <p:cNvSpPr>
            <a:spLocks noGrp="1"/>
          </p:cNvSpPr>
          <p:nvPr>
            <p:ph type="sldNum" sz="quarter" idx="5"/>
          </p:nvPr>
        </p:nvSpPr>
        <p:spPr/>
        <p:txBody>
          <a:bodyPr/>
          <a:lstStyle/>
          <a:p>
            <a:fld id="{C0DD3F21-5BD1-4930-9BCD-4D88C096B660}" type="slidenum">
              <a:rPr lang="nl-NL" smtClean="0"/>
              <a:t>79</a:t>
            </a:fld>
            <a:endParaRPr lang="nl-NL"/>
          </a:p>
        </p:txBody>
      </p:sp>
    </p:spTree>
    <p:extLst>
      <p:ext uri="{BB962C8B-B14F-4D97-AF65-F5344CB8AC3E}">
        <p14:creationId xmlns:p14="http://schemas.microsoft.com/office/powerpoint/2010/main" val="15282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EF63BF6A-30F7-4B04-A696-DC6D8499E263}" type="datetime1">
              <a:rPr lang="nl-NL" smtClean="0"/>
              <a:t>16-12-2025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D464DF1-B86D-4CBA-A6F6-BEF2EEEDFD52}" type="slidenum">
              <a:rPr lang="nl-NL" smtClean="0"/>
              <a:t>‹nr.›</a:t>
            </a:fld>
            <a:endParaRPr lang="nl-NL"/>
          </a:p>
        </p:txBody>
      </p:sp>
    </p:spTree>
    <p:extLst>
      <p:ext uri="{BB962C8B-B14F-4D97-AF65-F5344CB8AC3E}">
        <p14:creationId xmlns:p14="http://schemas.microsoft.com/office/powerpoint/2010/main" val="1867951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16C620B-A09A-4A46-A0B9-3B9820AFCD00}" type="datetime1">
              <a:rPr lang="nl-NL" smtClean="0"/>
              <a:t>16-12-2025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D464DF1-B86D-4CBA-A6F6-BEF2EEEDFD52}" type="slidenum">
              <a:rPr lang="nl-NL" smtClean="0"/>
              <a:t>‹nr.›</a:t>
            </a:fld>
            <a:endParaRPr lang="nl-NL"/>
          </a:p>
        </p:txBody>
      </p:sp>
    </p:spTree>
    <p:extLst>
      <p:ext uri="{BB962C8B-B14F-4D97-AF65-F5344CB8AC3E}">
        <p14:creationId xmlns:p14="http://schemas.microsoft.com/office/powerpoint/2010/main" val="658949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41ADD80-33FA-43F9-95D5-388D5F1F1391}" type="datetime1">
              <a:rPr lang="nl-NL" smtClean="0"/>
              <a:t>16-12-2025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D464DF1-B86D-4CBA-A6F6-BEF2EEEDFD52}" type="slidenum">
              <a:rPr lang="nl-NL" smtClean="0"/>
              <a:t>‹nr.›</a:t>
            </a:fld>
            <a:endParaRPr lang="nl-NL"/>
          </a:p>
        </p:txBody>
      </p:sp>
    </p:spTree>
    <p:extLst>
      <p:ext uri="{BB962C8B-B14F-4D97-AF65-F5344CB8AC3E}">
        <p14:creationId xmlns:p14="http://schemas.microsoft.com/office/powerpoint/2010/main" val="3570957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656C82B-DA94-49EA-A46E-E92C8D2C78C2}" type="datetime1">
              <a:rPr lang="nl-NL" smtClean="0"/>
              <a:t>16-12-2025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D464DF1-B86D-4CBA-A6F6-BEF2EEEDFD52}" type="slidenum">
              <a:rPr lang="nl-NL" smtClean="0"/>
              <a:t>‹nr.›</a:t>
            </a:fld>
            <a:endParaRPr lang="nl-NL"/>
          </a:p>
        </p:txBody>
      </p:sp>
    </p:spTree>
    <p:extLst>
      <p:ext uri="{BB962C8B-B14F-4D97-AF65-F5344CB8AC3E}">
        <p14:creationId xmlns:p14="http://schemas.microsoft.com/office/powerpoint/2010/main" val="3750668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E30F1AF-40C2-495C-A358-9D5F5715E040}" type="datetime1">
              <a:rPr lang="nl-NL" smtClean="0"/>
              <a:t>16-12-2025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D464DF1-B86D-4CBA-A6F6-BEF2EEEDFD52}" type="slidenum">
              <a:rPr lang="nl-NL" smtClean="0"/>
              <a:t>‹nr.›</a:t>
            </a:fld>
            <a:endParaRPr lang="nl-NL"/>
          </a:p>
        </p:txBody>
      </p:sp>
    </p:spTree>
    <p:extLst>
      <p:ext uri="{BB962C8B-B14F-4D97-AF65-F5344CB8AC3E}">
        <p14:creationId xmlns:p14="http://schemas.microsoft.com/office/powerpoint/2010/main" val="11852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F1A0C015-7D2B-4497-991B-1A0F0CD7061C}" type="datetime1">
              <a:rPr lang="nl-NL" smtClean="0"/>
              <a:t>16-12-2025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D464DF1-B86D-4CBA-A6F6-BEF2EEEDFD52}" type="slidenum">
              <a:rPr lang="nl-NL" smtClean="0"/>
              <a:t>‹nr.›</a:t>
            </a:fld>
            <a:endParaRPr lang="nl-NL"/>
          </a:p>
        </p:txBody>
      </p:sp>
    </p:spTree>
    <p:extLst>
      <p:ext uri="{BB962C8B-B14F-4D97-AF65-F5344CB8AC3E}">
        <p14:creationId xmlns:p14="http://schemas.microsoft.com/office/powerpoint/2010/main" val="636290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82D8836F-7891-4D4B-8FD5-2C12A06C6272}" type="datetime1">
              <a:rPr lang="nl-NL" smtClean="0"/>
              <a:t>16-12-2025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DD464DF1-B86D-4CBA-A6F6-BEF2EEEDFD52}" type="slidenum">
              <a:rPr lang="nl-NL" smtClean="0"/>
              <a:t>‹nr.›</a:t>
            </a:fld>
            <a:endParaRPr lang="nl-NL"/>
          </a:p>
        </p:txBody>
      </p:sp>
    </p:spTree>
    <p:extLst>
      <p:ext uri="{BB962C8B-B14F-4D97-AF65-F5344CB8AC3E}">
        <p14:creationId xmlns:p14="http://schemas.microsoft.com/office/powerpoint/2010/main" val="760200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4CA0D4B3-C36F-465C-BE4B-9E5B8740A715}" type="datetime1">
              <a:rPr lang="nl-NL" smtClean="0"/>
              <a:t>16-12-2025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DD464DF1-B86D-4CBA-A6F6-BEF2EEEDFD52}" type="slidenum">
              <a:rPr lang="nl-NL" smtClean="0"/>
              <a:t>‹nr.›</a:t>
            </a:fld>
            <a:endParaRPr lang="nl-NL"/>
          </a:p>
        </p:txBody>
      </p:sp>
    </p:spTree>
    <p:extLst>
      <p:ext uri="{BB962C8B-B14F-4D97-AF65-F5344CB8AC3E}">
        <p14:creationId xmlns:p14="http://schemas.microsoft.com/office/powerpoint/2010/main" val="1707871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52BBFF-E606-498E-A67A-660D5413CCEF}" type="datetime1">
              <a:rPr lang="nl-NL" smtClean="0"/>
              <a:t>16-12-2025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DD464DF1-B86D-4CBA-A6F6-BEF2EEEDFD52}" type="slidenum">
              <a:rPr lang="nl-NL" smtClean="0"/>
              <a:t>‹nr.›</a:t>
            </a:fld>
            <a:endParaRPr lang="nl-NL"/>
          </a:p>
        </p:txBody>
      </p:sp>
    </p:spTree>
    <p:extLst>
      <p:ext uri="{BB962C8B-B14F-4D97-AF65-F5344CB8AC3E}">
        <p14:creationId xmlns:p14="http://schemas.microsoft.com/office/powerpoint/2010/main" val="976003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AF29253B-8615-428E-87D4-636B0CFCCF97}" type="datetime1">
              <a:rPr lang="nl-NL" smtClean="0"/>
              <a:t>16-12-2025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D464DF1-B86D-4CBA-A6F6-BEF2EEEDFD52}" type="slidenum">
              <a:rPr lang="nl-NL" smtClean="0"/>
              <a:t>‹nr.›</a:t>
            </a:fld>
            <a:endParaRPr lang="nl-NL"/>
          </a:p>
        </p:txBody>
      </p:sp>
    </p:spTree>
    <p:extLst>
      <p:ext uri="{BB962C8B-B14F-4D97-AF65-F5344CB8AC3E}">
        <p14:creationId xmlns:p14="http://schemas.microsoft.com/office/powerpoint/2010/main" val="1357482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9CBEE81-D280-46C3-BD70-6FF5C5C52F8B}" type="datetime1">
              <a:rPr lang="nl-NL" smtClean="0"/>
              <a:t>16-12-2025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D464DF1-B86D-4CBA-A6F6-BEF2EEEDFD52}" type="slidenum">
              <a:rPr lang="nl-NL" smtClean="0"/>
              <a:t>‹nr.›</a:t>
            </a:fld>
            <a:endParaRPr lang="nl-NL"/>
          </a:p>
        </p:txBody>
      </p:sp>
    </p:spTree>
    <p:extLst>
      <p:ext uri="{BB962C8B-B14F-4D97-AF65-F5344CB8AC3E}">
        <p14:creationId xmlns:p14="http://schemas.microsoft.com/office/powerpoint/2010/main" val="1397629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D63544-BC8D-4F65-B5E1-CF722BCD2A42}" type="datetime1">
              <a:rPr lang="nl-NL" smtClean="0"/>
              <a:t>16-12-2025</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464DF1-B86D-4CBA-A6F6-BEF2EEEDFD52}" type="slidenum">
              <a:rPr lang="nl-NL" smtClean="0"/>
              <a:t>‹nr.›</a:t>
            </a:fld>
            <a:endParaRPr lang="nl-NL"/>
          </a:p>
        </p:txBody>
      </p:sp>
    </p:spTree>
    <p:extLst>
      <p:ext uri="{BB962C8B-B14F-4D97-AF65-F5344CB8AC3E}">
        <p14:creationId xmlns:p14="http://schemas.microsoft.com/office/powerpoint/2010/main" val="25336100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slide" Target="slide9.xml"/><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slide" Target="slide12.xml"/><Relationship Id="rId5" Type="http://schemas.openxmlformats.org/officeDocument/2006/relationships/slide" Target="slide13.xml"/><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slide" Target="slide11.xml"/><Relationship Id="rId4" Type="http://schemas.openxmlformats.org/officeDocument/2006/relationships/slide" Target="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slide" Target="slide6.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slide" Target="slide14.xml"/></Relationships>
</file>

<file path=ppt/slides/_rels/slide1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slide" Target="slide13.xml"/><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slide" Target="slide16.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slide" Target="slide14.xml"/><Relationship Id="rId5" Type="http://schemas.openxmlformats.org/officeDocument/2006/relationships/slide" Target="slide17.xml"/><Relationship Id="rId4" Type="http://schemas.openxmlformats.org/officeDocument/2006/relationships/hyperlink" Target="https://www.knhb.nl/app/uploads/2016/12/Goed-Sportbestuur-voor-verenigingen.pdf" TargetMode="External"/></Relationships>
</file>

<file path=ppt/slides/_rels/slide1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slide" Target="slide15.xml"/><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16.png"/><Relationship Id="rId7" Type="http://schemas.openxmlformats.org/officeDocument/2006/relationships/slide" Target="slide18.xml"/><Relationship Id="rId2" Type="http://schemas.openxmlformats.org/officeDocument/2006/relationships/slide" Target="slide54.xml"/><Relationship Id="rId1" Type="http://schemas.openxmlformats.org/officeDocument/2006/relationships/slideLayout" Target="../slideLayouts/slideLayout7.xml"/><Relationship Id="rId6" Type="http://schemas.openxmlformats.org/officeDocument/2006/relationships/slide" Target="slide15.xml"/><Relationship Id="rId5" Type="http://schemas.openxmlformats.org/officeDocument/2006/relationships/slide" Target="slide20.xml"/><Relationship Id="rId4" Type="http://schemas.openxmlformats.org/officeDocument/2006/relationships/slide" Target="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54.xml"/><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slide" Target="slide20.xml"/><Relationship Id="rId4" Type="http://schemas.openxmlformats.org/officeDocument/2006/relationships/slide" Target="slide6.xml"/></Relationships>
</file>

<file path=ppt/slides/_rels/slide1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slide" Target="slide17.xml"/><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slide" Target="slide21.xml"/><Relationship Id="rId5" Type="http://schemas.openxmlformats.org/officeDocument/2006/relationships/slide" Target="slide17.xml"/><Relationship Id="rId4" Type="http://schemas.openxmlformats.org/officeDocument/2006/relationships/slide" Target="slide22.xml"/></Relationships>
</file>

<file path=ppt/slides/_rels/slide2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slide" Target="slide20.xml"/><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16.png"/><Relationship Id="rId7" Type="http://schemas.openxmlformats.org/officeDocument/2006/relationships/hyperlink" Target="https://nocnsf.nl/wat-doet-nocnsf/sport-in-nederland/goed-sportbestuur" TargetMode="External"/><Relationship Id="rId2" Type="http://schemas.openxmlformats.org/officeDocument/2006/relationships/hyperlink" Target="https://www.knhb.nl/kenniscentrum/verenigingsondersteuning/statuten-en-reglementen/#statuten-en-reglementen-3" TargetMode="External"/><Relationship Id="rId1" Type="http://schemas.openxmlformats.org/officeDocument/2006/relationships/slideLayout" Target="../slideLayouts/slideLayout7.xml"/><Relationship Id="rId6" Type="http://schemas.openxmlformats.org/officeDocument/2006/relationships/slide" Target="slide60.xml"/><Relationship Id="rId5" Type="http://schemas.openxmlformats.org/officeDocument/2006/relationships/slide" Target="slide25.xml"/><Relationship Id="rId10" Type="http://schemas.openxmlformats.org/officeDocument/2006/relationships/slide" Target="slide24.xml"/><Relationship Id="rId4" Type="http://schemas.openxmlformats.org/officeDocument/2006/relationships/slide" Target="slide6.xml"/><Relationship Id="rId9"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knhb.nl/kenniscentrum/verenigingsondersteuning/statuten-en-reglementen/#statuten-en-reglementen-3" TargetMode="External"/><Relationship Id="rId1" Type="http://schemas.openxmlformats.org/officeDocument/2006/relationships/slideLayout" Target="../slideLayouts/slideLayout7.xml"/><Relationship Id="rId6" Type="http://schemas.openxmlformats.org/officeDocument/2006/relationships/slide" Target="slide22.xml"/><Relationship Id="rId5" Type="http://schemas.openxmlformats.org/officeDocument/2006/relationships/slide" Target="slide25.xml"/><Relationship Id="rId4" Type="http://schemas.openxmlformats.org/officeDocument/2006/relationships/slide" Target="slide6.xml"/></Relationships>
</file>

<file path=ppt/slides/_rels/slide24.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6.xml"/><Relationship Id="rId7" Type="http://schemas.openxmlformats.org/officeDocument/2006/relationships/hyperlink" Target="https://nocnsf.nl/wat-doet-nocnsf/sport-in-nederland/goed-sportbestuur" TargetMode="Externa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slide" Target="slide60.xml"/><Relationship Id="rId5" Type="http://schemas.openxmlformats.org/officeDocument/2006/relationships/hyperlink" Target="https://www.knhb.nl/kenniscentrum/verenigingsondersteuning/statuten-en-reglementen/#statuten-en-reglementen-3" TargetMode="External"/><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slide" Target="slide6.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slide" Target="slide25.xml"/><Relationship Id="rId4"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slide" Target="slide28.xml"/><Relationship Id="rId5" Type="http://schemas.openxmlformats.org/officeDocument/2006/relationships/slide" Target="slide26.xml"/><Relationship Id="rId4" Type="http://schemas.openxmlformats.org/officeDocument/2006/relationships/slide" Target="slide29.xml"/></Relationships>
</file>

<file path=ppt/slides/_rels/slide2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hyperlink" Target="https://www.belastingdienst.nl/wps/wcm/connect/bldcontentnl/belastingdienst/zakelijk/bijzondere_regelingen/stichtingen_en_verenigingen/vrijwilligers-personeel-en-loonheffingen/" TargetMode="External"/><Relationship Id="rId5" Type="http://schemas.openxmlformats.org/officeDocument/2006/relationships/slide" Target="slide27.xml"/><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slide" Target="slide6.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mailto:verenigingsadvies@knhb.nl?subject=Blauwdruk"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slide" Target="slide31.xml"/><Relationship Id="rId5" Type="http://schemas.openxmlformats.org/officeDocument/2006/relationships/slide" Target="slide29.xml"/><Relationship Id="rId4" Type="http://schemas.openxmlformats.org/officeDocument/2006/relationships/slide" Target="slide6.xml"/></Relationships>
</file>

<file path=ppt/slides/_rels/slide31.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hyperlink" Target="https://www.knhb.nl/kenniscentrum/verenigingsondersteuning/boeien-en-binden-van-doelgroepen/#boeien-binden-van-jeugd" TargetMode="External"/><Relationship Id="rId7" Type="http://schemas.openxmlformats.org/officeDocument/2006/relationships/slide" Target="slide6.xml"/><Relationship Id="rId2" Type="http://schemas.openxmlformats.org/officeDocument/2006/relationships/hyperlink" Target="https://www.knhb.nl/app/uploads/2022/12/Basis-leden-enquete.pdf" TargetMode="Externa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https://www.knhb.nl/kenniscentrum/verenigingsondersteuning/boeien-en-binden-van-doelgroepen/#boeien-binden-35-45-jaar" TargetMode="External"/><Relationship Id="rId4" Type="http://schemas.openxmlformats.org/officeDocument/2006/relationships/hyperlink" Target="https://www.knhb.nl/kenniscentrum/verenigingsondersteuning/boeien-en-binden-van-doelgroepen/#boeien-binden-18-25-jaar" TargetMode="External"/><Relationship Id="rId9"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slide" Target="slide33.xml"/><Relationship Id="rId5" Type="http://schemas.openxmlformats.org/officeDocument/2006/relationships/slide" Target="slide34.xml"/><Relationship Id="rId4" Type="http://schemas.openxmlformats.org/officeDocument/2006/relationships/slide" Target="slide31.xml"/></Relationships>
</file>

<file path=ppt/slides/_rels/slide3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slide" Target="slide34.xml"/><Relationship Id="rId4" Type="http://schemas.openxmlformats.org/officeDocument/2006/relationships/slide" Target="slide32.xml"/></Relationships>
</file>

<file path=ppt/slides/_rels/slide3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slide" Target="slide35.xml"/><Relationship Id="rId4" Type="http://schemas.openxmlformats.org/officeDocument/2006/relationships/slide" Target="slide32.xml"/></Relationships>
</file>

<file path=ppt/slides/_rels/slide3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slide" Target="slide36.xml"/><Relationship Id="rId4" Type="http://schemas.openxmlformats.org/officeDocument/2006/relationships/slide" Target="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knhb.nl/app/uploads/2019/09/KNHB-Welkom-op-het-hockeyveld-V082023.pdf" TargetMode="External"/><Relationship Id="rId1" Type="http://schemas.openxmlformats.org/officeDocument/2006/relationships/slideLayout" Target="../slideLayouts/slideLayout7.xml"/><Relationship Id="rId6" Type="http://schemas.openxmlformats.org/officeDocument/2006/relationships/slide" Target="slide37.xml"/><Relationship Id="rId5" Type="http://schemas.openxmlformats.org/officeDocument/2006/relationships/slide" Target="slide35.xml"/><Relationship Id="rId4" Type="http://schemas.openxmlformats.org/officeDocument/2006/relationships/slide" Target="slide6.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slide" Target="slide6.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slide" Target="slide38.xml"/></Relationships>
</file>

<file path=ppt/slides/_rels/slide38.xml.rels><?xml version="1.0" encoding="UTF-8" standalone="yes"?>
<Relationships xmlns="http://schemas.openxmlformats.org/package/2006/relationships"><Relationship Id="rId8" Type="http://schemas.openxmlformats.org/officeDocument/2006/relationships/hyperlink" Target="https://www.knhb.nl/kenniscentrum/artikel/ontwikkelen-van-een-leerlijn/" TargetMode="External"/><Relationship Id="rId3" Type="http://schemas.openxmlformats.org/officeDocument/2006/relationships/hyperlink" Target="https://www.knhb.nl/app/uploads/2024/09/Puzzel-Technisch-Beleid.pdf" TargetMode="External"/><Relationship Id="rId7" Type="http://schemas.openxmlformats.org/officeDocument/2006/relationships/slide" Target="slide39.xml"/><Relationship Id="rId2" Type="http://schemas.openxmlformats.org/officeDocument/2006/relationships/hyperlink" Target="https://www.knhb.nl/kenniscentrum/verenigingsondersteuning/visie-op-de-ontwikkeling-van-hockeyers/" TargetMode="External"/><Relationship Id="rId1" Type="http://schemas.openxmlformats.org/officeDocument/2006/relationships/slideLayout" Target="../slideLayouts/slideLayout7.xml"/><Relationship Id="rId6" Type="http://schemas.openxmlformats.org/officeDocument/2006/relationships/slide" Target="slide37.xml"/><Relationship Id="rId5" Type="http://schemas.openxmlformats.org/officeDocument/2006/relationships/slide" Target="slide6.xml"/><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slide" Target="slide40.xml"/><Relationship Id="rId4" Type="http://schemas.openxmlformats.org/officeDocument/2006/relationships/slide" Target="slide38.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knhb.nl/app/uploads/2025/09/Technische-leerlijn-EC.pdf" TargetMode="External"/><Relationship Id="rId7" Type="http://schemas.openxmlformats.org/officeDocument/2006/relationships/slide" Target="slide41.xml"/><Relationship Id="rId2" Type="http://schemas.openxmlformats.org/officeDocument/2006/relationships/hyperlink" Target="https://www.knhb.nl/kenniscentrum/artikel/train-op-leeftijd-en-ontwikkeling-wat-elke-trainer-zou-moeten-weten/" TargetMode="External"/><Relationship Id="rId1" Type="http://schemas.openxmlformats.org/officeDocument/2006/relationships/slideLayout" Target="../slideLayouts/slideLayout7.xml"/><Relationship Id="rId6" Type="http://schemas.openxmlformats.org/officeDocument/2006/relationships/slide" Target="slide39.xml"/><Relationship Id="rId5" Type="http://schemas.openxmlformats.org/officeDocument/2006/relationships/slide" Target="slide6.xm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16.png"/><Relationship Id="rId7" Type="http://schemas.openxmlformats.org/officeDocument/2006/relationships/hyperlink" Target="https://www.knhb.nl/kenniscentrum/hockey-visie/de-onmogelijkheden-van-beoordelen-en-selecteren-in-de-hockeysport-door-niels-papen/"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44.xml"/><Relationship Id="rId5" Type="http://schemas.openxmlformats.org/officeDocument/2006/relationships/slide" Target="slide40.xml"/><Relationship Id="rId4" Type="http://schemas.openxmlformats.org/officeDocument/2006/relationships/slide" Target="slide6.xml"/><Relationship Id="rId9" Type="http://schemas.openxmlformats.org/officeDocument/2006/relationships/slide" Target="slide43.xml"/></Relationships>
</file>

<file path=ppt/slides/_rels/slide42.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hyperlink" Target="https://www.knhb.nl/kenniscentrum/hockey-visie/de-onmogelijkheden-van-beoordelen-en-selecteren-in-de-hockeysport-door-niels-papen/" TargetMode="Externa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slide" Target="slide44.xml"/><Relationship Id="rId5" Type="http://schemas.openxmlformats.org/officeDocument/2006/relationships/slide" Target="slide41.xml"/><Relationship Id="rId4" Type="http://schemas.openxmlformats.org/officeDocument/2006/relationships/slide" Target="slide40.xml"/></Relationships>
</file>

<file path=ppt/slides/_rels/slide43.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slide" Target="slide33.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slide" Target="slide44.xml"/><Relationship Id="rId5" Type="http://schemas.openxmlformats.org/officeDocument/2006/relationships/slide" Target="slide41.xml"/><Relationship Id="rId4" Type="http://schemas.openxmlformats.org/officeDocument/2006/relationships/slide" Target="slide40.xml"/></Relationships>
</file>

<file path=ppt/slides/_rels/slide4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slide" Target="slide45.xml"/><Relationship Id="rId4" Type="http://schemas.openxmlformats.org/officeDocument/2006/relationships/slide" Target="slide41.xml"/></Relationships>
</file>

<file path=ppt/slides/_rels/slide4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slide" Target="slide46.xml"/><Relationship Id="rId5" Type="http://schemas.openxmlformats.org/officeDocument/2006/relationships/slide" Target="slide47.xml"/><Relationship Id="rId4" Type="http://schemas.openxmlformats.org/officeDocument/2006/relationships/slide" Target="slide44.xml"/></Relationships>
</file>

<file path=ppt/slides/_rels/slide4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slide" Target="slide47.xml"/><Relationship Id="rId4" Type="http://schemas.openxmlformats.org/officeDocument/2006/relationships/slide" Target="slide45.xml"/></Relationships>
</file>

<file path=ppt/slides/_rels/slide4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slide" Target="slide48.xml"/><Relationship Id="rId5" Type="http://schemas.openxmlformats.org/officeDocument/2006/relationships/slide" Target="slide49.xml"/><Relationship Id="rId4" Type="http://schemas.openxmlformats.org/officeDocument/2006/relationships/slide" Target="slide45.xml"/></Relationships>
</file>

<file path=ppt/slides/_rels/slide4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hyperlink" Target="https://www.knhb.nl/kenniscentrum/hockeysoorten/" TargetMode="External"/><Relationship Id="rId5" Type="http://schemas.openxmlformats.org/officeDocument/2006/relationships/slide" Target="slide49.xml"/><Relationship Id="rId4" Type="http://schemas.openxmlformats.org/officeDocument/2006/relationships/slide" Target="slide47.xml"/></Relationships>
</file>

<file path=ppt/slides/_rels/slide4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slide" Target="slide50.xml"/><Relationship Id="rId4" Type="http://schemas.openxmlformats.org/officeDocument/2006/relationships/slide" Target="slide47.xml"/></Relationships>
</file>

<file path=ppt/slides/_rels/slide5.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slide" Target="slide51.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hyperlink" Target="https://www.knhb.nl/over-knhb/reglementen/" TargetMode="External"/><Relationship Id="rId5" Type="http://schemas.openxmlformats.org/officeDocument/2006/relationships/slide" Target="slide52.xml"/><Relationship Id="rId4" Type="http://schemas.openxmlformats.org/officeDocument/2006/relationships/slide" Target="slide49.xml"/></Relationships>
</file>

<file path=ppt/slides/_rels/slide5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slide" Target="slide52.xml"/><Relationship Id="rId4" Type="http://schemas.openxmlformats.org/officeDocument/2006/relationships/slide" Target="slide50.xml"/></Relationships>
</file>

<file path=ppt/slides/_rels/slide5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slide" Target="slide53.xml"/><Relationship Id="rId4" Type="http://schemas.openxmlformats.org/officeDocument/2006/relationships/slide" Target="slide50.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slide" Target="slide6.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slide" Target="slide54.xml"/></Relationships>
</file>

<file path=ppt/slides/_rels/slide54.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slide" Target="slide56.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slide" Target="slide55.xml"/><Relationship Id="rId5" Type="http://schemas.openxmlformats.org/officeDocument/2006/relationships/slide" Target="slide54.xml"/><Relationship Id="rId4" Type="http://schemas.openxmlformats.org/officeDocument/2006/relationships/slide" Target="slide57.xml"/></Relationships>
</file>

<file path=ppt/slides/_rels/slide5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slide" Target="slide54.xml"/><Relationship Id="rId4" Type="http://schemas.openxmlformats.org/officeDocument/2006/relationships/slide" Target="slide57.xml"/></Relationships>
</file>

<file path=ppt/slides/_rels/slide5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slide" Target="slide33.xml"/><Relationship Id="rId5" Type="http://schemas.openxmlformats.org/officeDocument/2006/relationships/slide" Target="slide54.xml"/><Relationship Id="rId4" Type="http://schemas.openxmlformats.org/officeDocument/2006/relationships/slide" Target="slide57.xml"/></Relationships>
</file>

<file path=ppt/slides/_rels/slide5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slide" Target="slide58.xml"/><Relationship Id="rId4" Type="http://schemas.openxmlformats.org/officeDocument/2006/relationships/slide" Target="slide54.xml"/></Relationships>
</file>

<file path=ppt/slides/_rels/slide5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slide" Target="slide59.xml"/><Relationship Id="rId5" Type="http://schemas.openxmlformats.org/officeDocument/2006/relationships/slide" Target="slide57.xml"/><Relationship Id="rId4" Type="http://schemas.openxmlformats.org/officeDocument/2006/relationships/slide" Target="slide60.xml"/></Relationships>
</file>

<file path=ppt/slides/_rels/slide5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slide" Target="slide58.xml"/><Relationship Id="rId4" Type="http://schemas.openxmlformats.org/officeDocument/2006/relationships/slide" Target="slide60.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7.xml"/><Relationship Id="rId18" Type="http://schemas.openxmlformats.org/officeDocument/2006/relationships/image" Target="../media/image11.png"/><Relationship Id="rId3" Type="http://schemas.openxmlformats.org/officeDocument/2006/relationships/slide" Target="slide29.xml"/><Relationship Id="rId21" Type="http://schemas.openxmlformats.org/officeDocument/2006/relationships/slide" Target="slide74.xml"/><Relationship Id="rId7" Type="http://schemas.openxmlformats.org/officeDocument/2006/relationships/image" Target="../media/image4.png"/><Relationship Id="rId12" Type="http://schemas.openxmlformats.org/officeDocument/2006/relationships/image" Target="../media/image8.png"/><Relationship Id="rId17" Type="http://schemas.openxmlformats.org/officeDocument/2006/relationships/slide" Target="slide53.xml"/><Relationship Id="rId2" Type="http://schemas.openxmlformats.org/officeDocument/2006/relationships/slide" Target="slide60.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slide" Target="slide62.xml"/><Relationship Id="rId11" Type="http://schemas.openxmlformats.org/officeDocument/2006/relationships/image" Target="../media/image7.png"/><Relationship Id="rId5" Type="http://schemas.openxmlformats.org/officeDocument/2006/relationships/slide" Target="slide37.xml"/><Relationship Id="rId15" Type="http://schemas.openxmlformats.org/officeDocument/2006/relationships/slide" Target="slide25.xml"/><Relationship Id="rId10" Type="http://schemas.openxmlformats.org/officeDocument/2006/relationships/image" Target="../media/image6.png"/><Relationship Id="rId19" Type="http://schemas.openxmlformats.org/officeDocument/2006/relationships/slide" Target="slide64.xml"/><Relationship Id="rId4" Type="http://schemas.openxmlformats.org/officeDocument/2006/relationships/slide" Target="slide34.xml"/><Relationship Id="rId9" Type="http://schemas.openxmlformats.org/officeDocument/2006/relationships/slide" Target="slide13.xml"/><Relationship Id="rId14" Type="http://schemas.openxmlformats.org/officeDocument/2006/relationships/image" Target="../media/image9.png"/><Relationship Id="rId22"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slide" Target="slide6.xml"/><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slide" Target="slide61.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slide" Target="slide62.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slide" Target="slide60.xml"/><Relationship Id="rId5" Type="http://schemas.openxmlformats.org/officeDocument/2006/relationships/slide" Target="slide63.xml"/><Relationship Id="rId4" Type="http://schemas.openxmlformats.org/officeDocument/2006/relationships/slide" Target="slide3.xml"/></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slide" Target="slide61.xml"/><Relationship Id="rId5" Type="http://schemas.openxmlformats.org/officeDocument/2006/relationships/slide" Target="slide63.xml"/><Relationship Id="rId4" Type="http://schemas.openxmlformats.org/officeDocument/2006/relationships/slide" Target="slide3.xml"/></Relationships>
</file>

<file path=ppt/slides/_rels/slide6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slide" Target="slide61.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image" Target="../media/image15.png"/><Relationship Id="rId4" Type="http://schemas.openxmlformats.org/officeDocument/2006/relationships/slide" Target="slide61.xml"/></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slide" Target="slide66.xml"/><Relationship Id="rId5" Type="http://schemas.openxmlformats.org/officeDocument/2006/relationships/slide" Target="slide64.xml"/><Relationship Id="rId4" Type="http://schemas.openxmlformats.org/officeDocument/2006/relationships/slide" Target="slide6.xml"/></Relationships>
</file>

<file path=ppt/slides/_rels/slide66.xml.rels><?xml version="1.0" encoding="UTF-8" standalone="yes"?>
<Relationships xmlns="http://schemas.openxmlformats.org/package/2006/relationships"><Relationship Id="rId8" Type="http://schemas.openxmlformats.org/officeDocument/2006/relationships/slide" Target="slide65.xml"/><Relationship Id="rId3" Type="http://schemas.openxmlformats.org/officeDocument/2006/relationships/hyperlink" Target="https://www.knhb.nl/kenniscentrum/scheidsrechters/de-loopbaan-van-een-scheidsrechter/" TargetMode="External"/><Relationship Id="rId7" Type="http://schemas.openxmlformats.org/officeDocument/2006/relationships/slide" Target="slide71.xml"/><Relationship Id="rId2" Type="http://schemas.openxmlformats.org/officeDocument/2006/relationships/slide" Target="slide70.xml"/><Relationship Id="rId1" Type="http://schemas.openxmlformats.org/officeDocument/2006/relationships/slideLayout" Target="../slideLayouts/slideLayout7.xml"/><Relationship Id="rId6" Type="http://schemas.openxmlformats.org/officeDocument/2006/relationships/slide" Target="slide6.xml"/><Relationship Id="rId11" Type="http://schemas.openxmlformats.org/officeDocument/2006/relationships/slide" Target="slide69.xml"/><Relationship Id="rId5" Type="http://schemas.openxmlformats.org/officeDocument/2006/relationships/image" Target="../media/image16.png"/><Relationship Id="rId10" Type="http://schemas.openxmlformats.org/officeDocument/2006/relationships/slide" Target="slide68.xml"/><Relationship Id="rId4" Type="http://schemas.openxmlformats.org/officeDocument/2006/relationships/hyperlink" Target="https://www.knhb.nl/kenniscentrum/opleiding/categorie/scheidsrechters/" TargetMode="External"/><Relationship Id="rId9" Type="http://schemas.openxmlformats.org/officeDocument/2006/relationships/slide" Target="slide67.xml"/></Relationships>
</file>

<file path=ppt/slides/_rels/slide67.xml.rels><?xml version="1.0" encoding="UTF-8" standalone="yes"?>
<Relationships xmlns="http://schemas.openxmlformats.org/package/2006/relationships"><Relationship Id="rId3" Type="http://schemas.openxmlformats.org/officeDocument/2006/relationships/hyperlink" Target="https://www.knhb.nl/kenniscentrum/opleiding/categorie/scheidsrechters/" TargetMode="External"/><Relationship Id="rId7" Type="http://schemas.openxmlformats.org/officeDocument/2006/relationships/slide" Target="slide66.xml"/><Relationship Id="rId2" Type="http://schemas.openxmlformats.org/officeDocument/2006/relationships/hyperlink" Target="https://www.knhb.nl/kenniscentrum/scheidsrechters/de-loopbaan-van-een-scheidsrechter/" TargetMode="External"/><Relationship Id="rId1" Type="http://schemas.openxmlformats.org/officeDocument/2006/relationships/slideLayout" Target="../slideLayouts/slideLayout7.xml"/><Relationship Id="rId6" Type="http://schemas.openxmlformats.org/officeDocument/2006/relationships/slide" Target="slide71.xml"/><Relationship Id="rId5" Type="http://schemas.openxmlformats.org/officeDocument/2006/relationships/slide" Target="slide6.xml"/><Relationship Id="rId4" Type="http://schemas.openxmlformats.org/officeDocument/2006/relationships/image" Target="../media/image16.png"/></Relationships>
</file>

<file path=ppt/slides/_rels/slide68.xml.rels><?xml version="1.0" encoding="UTF-8" standalone="yes"?>
<Relationships xmlns="http://schemas.openxmlformats.org/package/2006/relationships"><Relationship Id="rId3" Type="http://schemas.openxmlformats.org/officeDocument/2006/relationships/hyperlink" Target="https://www.knhb.nl/kenniscentrum/opleiding/categorie/scheidsrechters/" TargetMode="External"/><Relationship Id="rId2" Type="http://schemas.openxmlformats.org/officeDocument/2006/relationships/hyperlink" Target="https://www.knhb.nl/kenniscentrum/scheidsrechters/de-loopbaan-van-een-scheidsrechter/" TargetMode="External"/><Relationship Id="rId1" Type="http://schemas.openxmlformats.org/officeDocument/2006/relationships/slideLayout" Target="../slideLayouts/slideLayout7.xml"/><Relationship Id="rId6" Type="http://schemas.openxmlformats.org/officeDocument/2006/relationships/slide" Target="slide66.xml"/><Relationship Id="rId5" Type="http://schemas.openxmlformats.org/officeDocument/2006/relationships/slide" Target="slide6.xml"/><Relationship Id="rId4" Type="http://schemas.openxmlformats.org/officeDocument/2006/relationships/image" Target="../media/image16.png"/></Relationships>
</file>

<file path=ppt/slides/_rels/slide6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slide" Target="slide66.xml"/><Relationship Id="rId4" Type="http://schemas.openxmlformats.org/officeDocument/2006/relationships/slide" Target="slide7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slide" Target="slide6.xml"/><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slide" Target="slide8.xml"/></Relationships>
</file>

<file path=ppt/slides/_rels/slide70.xml.rels><?xml version="1.0" encoding="UTF-8" standalone="yes"?>
<Relationships xmlns="http://schemas.openxmlformats.org/package/2006/relationships"><Relationship Id="rId8" Type="http://schemas.openxmlformats.org/officeDocument/2006/relationships/slide" Target="slide67.xml"/><Relationship Id="rId3" Type="http://schemas.openxmlformats.org/officeDocument/2006/relationships/hyperlink" Target="https://www.knhb.nl/kenniscentrum/opleiding/categorie/scheidsrechters/" TargetMode="External"/><Relationship Id="rId7" Type="http://schemas.openxmlformats.org/officeDocument/2006/relationships/slide" Target="slide65.xml"/><Relationship Id="rId2" Type="http://schemas.openxmlformats.org/officeDocument/2006/relationships/hyperlink" Target="https://www.knhb.nl/kenniscentrum/scheidsrechters/de-loopbaan-van-een-scheidsrechter/" TargetMode="External"/><Relationship Id="rId1" Type="http://schemas.openxmlformats.org/officeDocument/2006/relationships/slideLayout" Target="../slideLayouts/slideLayout7.xml"/><Relationship Id="rId6" Type="http://schemas.openxmlformats.org/officeDocument/2006/relationships/slide" Target="slide71.xml"/><Relationship Id="rId5" Type="http://schemas.openxmlformats.org/officeDocument/2006/relationships/slide" Target="slide6.xml"/><Relationship Id="rId10" Type="http://schemas.openxmlformats.org/officeDocument/2006/relationships/slide" Target="slide69.xml"/><Relationship Id="rId4" Type="http://schemas.openxmlformats.org/officeDocument/2006/relationships/image" Target="../media/image16.png"/><Relationship Id="rId9" Type="http://schemas.openxmlformats.org/officeDocument/2006/relationships/slide" Target="slide68.xml"/></Relationships>
</file>

<file path=ppt/slides/_rels/slide7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slide" Target="slide72.xml"/><Relationship Id="rId5" Type="http://schemas.openxmlformats.org/officeDocument/2006/relationships/slide" Target="slide73.xml"/><Relationship Id="rId4" Type="http://schemas.openxmlformats.org/officeDocument/2006/relationships/slide" Target="slide66.xml"/></Relationships>
</file>

<file path=ppt/slides/_rels/slide7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slide" Target="slide71.xml"/></Relationships>
</file>

<file path=ppt/slides/_rels/slide7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slide" Target="slide71.xml"/></Relationships>
</file>

<file path=ppt/slides/_rels/slide74.xml.rels><?xml version="1.0" encoding="UTF-8" standalone="yes"?>
<Relationships xmlns="http://schemas.openxmlformats.org/package/2006/relationships"><Relationship Id="rId3" Type="http://schemas.openxmlformats.org/officeDocument/2006/relationships/slide" Target="slide75.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slide" Target="slide6.xml"/><Relationship Id="rId4" Type="http://schemas.openxmlformats.org/officeDocument/2006/relationships/image" Target="../media/image15.png"/></Relationships>
</file>

<file path=ppt/slides/_rels/slide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slide" Target="slide76.xml"/><Relationship Id="rId5" Type="http://schemas.openxmlformats.org/officeDocument/2006/relationships/slide" Target="slide74.xml"/><Relationship Id="rId4" Type="http://schemas.openxmlformats.org/officeDocument/2006/relationships/slide" Target="slide6.xml"/></Relationships>
</file>

<file path=ppt/slides/_rels/slide76.xml.rels><?xml version="1.0" encoding="UTF-8" standalone="yes"?>
<Relationships xmlns="http://schemas.openxmlformats.org/package/2006/relationships"><Relationship Id="rId8" Type="http://schemas.openxmlformats.org/officeDocument/2006/relationships/slide" Target="slide75.xml"/><Relationship Id="rId3" Type="http://schemas.openxmlformats.org/officeDocument/2006/relationships/slide" Target="slide77.xml"/><Relationship Id="rId7" Type="http://schemas.openxmlformats.org/officeDocument/2006/relationships/slide" Target="slide79.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image" Target="../media/image16.png"/><Relationship Id="rId4" Type="http://schemas.openxmlformats.org/officeDocument/2006/relationships/slide" Target="slide78.xml"/></Relationships>
</file>

<file path=ppt/slides/_rels/slide7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slide" Target="slide79.xml"/><Relationship Id="rId4" Type="http://schemas.openxmlformats.org/officeDocument/2006/relationships/slide" Target="slide76.xml"/></Relationships>
</file>

<file path=ppt/slides/_rels/slide7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slide" Target="slide79.xml"/><Relationship Id="rId4" Type="http://schemas.openxmlformats.org/officeDocument/2006/relationships/slide" Target="slide76.xml"/></Relationships>
</file>

<file path=ppt/slides/_rels/slide79.xml.rels><?xml version="1.0" encoding="UTF-8" standalone="yes"?>
<Relationships xmlns="http://schemas.openxmlformats.org/package/2006/relationships"><Relationship Id="rId8" Type="http://schemas.openxmlformats.org/officeDocument/2006/relationships/slide" Target="slide80.xml"/><Relationship Id="rId3" Type="http://schemas.openxmlformats.org/officeDocument/2006/relationships/slide" Target="slide29.xml"/><Relationship Id="rId7" Type="http://schemas.openxmlformats.org/officeDocument/2006/relationships/slide" Target="slide76.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79.xml"/><Relationship Id="rId5" Type="http://schemas.openxmlformats.org/officeDocument/2006/relationships/slide" Target="slide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slide" Target="slide7.xml"/><Relationship Id="rId4" Type="http://schemas.openxmlformats.org/officeDocument/2006/relationships/slide" Target="slide6.xml"/></Relationships>
</file>

<file path=ppt/slides/_rels/slide8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slide" Target="slide50.xml"/><Relationship Id="rId4" Type="http://schemas.openxmlformats.org/officeDocument/2006/relationships/slide" Target="slide4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slide" Target="slide10.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slide" Target="slide8.xml"/><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A84F3"/>
        </a:soli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9C1E6FDC-82E0-CFA2-570B-FD4EF4D708A8}"/>
              </a:ext>
            </a:extLst>
          </p:cNvPr>
          <p:cNvSpPr txBox="1"/>
          <p:nvPr/>
        </p:nvSpPr>
        <p:spPr>
          <a:xfrm>
            <a:off x="294824" y="51824"/>
            <a:ext cx="7292750" cy="1446550"/>
          </a:xfrm>
          <a:prstGeom prst="rect">
            <a:avLst/>
          </a:prstGeom>
          <a:noFill/>
        </p:spPr>
        <p:txBody>
          <a:bodyPr wrap="square" rtlCol="0">
            <a:spAutoFit/>
          </a:bodyPr>
          <a:lstStyle/>
          <a:p>
            <a:r>
              <a:rPr lang="nl-NL" sz="8800" b="1" dirty="0">
                <a:solidFill>
                  <a:schemeClr val="bg1"/>
                </a:solidFill>
                <a:latin typeface="Interstate Black Cond" pitchFamily="50" charset="0"/>
              </a:rPr>
              <a:t>BLAUWDRUK</a:t>
            </a:r>
          </a:p>
        </p:txBody>
      </p:sp>
      <p:sp>
        <p:nvSpPr>
          <p:cNvPr id="6" name="Tekstvak 5">
            <a:extLst>
              <a:ext uri="{FF2B5EF4-FFF2-40B4-BE49-F238E27FC236}">
                <a16:creationId xmlns:a16="http://schemas.microsoft.com/office/drawing/2014/main" id="{849415E2-F075-7600-8640-F051FED6205D}"/>
              </a:ext>
            </a:extLst>
          </p:cNvPr>
          <p:cNvSpPr txBox="1"/>
          <p:nvPr/>
        </p:nvSpPr>
        <p:spPr>
          <a:xfrm>
            <a:off x="333316" y="1160605"/>
            <a:ext cx="6319986" cy="584775"/>
          </a:xfrm>
          <a:prstGeom prst="rect">
            <a:avLst/>
          </a:prstGeom>
          <a:noFill/>
        </p:spPr>
        <p:txBody>
          <a:bodyPr wrap="square" rtlCol="0">
            <a:spAutoFit/>
          </a:bodyPr>
          <a:lstStyle/>
          <a:p>
            <a:r>
              <a:rPr lang="nl-NL" sz="3200" dirty="0">
                <a:solidFill>
                  <a:schemeClr val="bg1"/>
                </a:solidFill>
                <a:latin typeface="Interstate LightCondensed" panose="02000506050000020004" pitchFamily="50" charset="0"/>
              </a:rPr>
              <a:t>BELEIDSPLANNEN VOOR VERENIGINGEN</a:t>
            </a:r>
          </a:p>
        </p:txBody>
      </p:sp>
      <p:pic>
        <p:nvPicPr>
          <p:cNvPr id="8" name="Afbeelding 7" descr="Afbeelding met Menselijk gezicht, rit, pretpark, Pretparkattractie&#10;&#10;Automatisch gegenereerde beschrijving">
            <a:extLst>
              <a:ext uri="{FF2B5EF4-FFF2-40B4-BE49-F238E27FC236}">
                <a16:creationId xmlns:a16="http://schemas.microsoft.com/office/drawing/2014/main" id="{D686A906-1A2D-5D8C-FFFE-9975E3CF0281}"/>
              </a:ext>
            </a:extLst>
          </p:cNvPr>
          <p:cNvPicPr>
            <a:picLocks noChangeAspect="1"/>
          </p:cNvPicPr>
          <p:nvPr/>
        </p:nvPicPr>
        <p:blipFill>
          <a:blip r:embed="rId2">
            <a:extLst>
              <a:ext uri="{28A0092B-C50C-407E-A947-70E740481C1C}">
                <a14:useLocalDpi xmlns:a14="http://schemas.microsoft.com/office/drawing/2010/main" val="0"/>
              </a:ext>
            </a:extLst>
          </a:blip>
          <a:srcRect l="6741" r="39174"/>
          <a:stretch/>
        </p:blipFill>
        <p:spPr>
          <a:xfrm>
            <a:off x="6595356" y="389263"/>
            <a:ext cx="5224000" cy="6079473"/>
          </a:xfrm>
          <a:prstGeom prst="roundRect">
            <a:avLst>
              <a:gd name="adj" fmla="val 2024"/>
            </a:avLst>
          </a:prstGeom>
        </p:spPr>
      </p:pic>
      <p:pic>
        <p:nvPicPr>
          <p:cNvPr id="12" name="Afbeelding 11" descr="Afbeelding met Lettertype, Graphics, logo, symbool&#10;&#10;Automatisch gegenereerde beschrijving">
            <a:extLst>
              <a:ext uri="{FF2B5EF4-FFF2-40B4-BE49-F238E27FC236}">
                <a16:creationId xmlns:a16="http://schemas.microsoft.com/office/drawing/2014/main" id="{1FA227D5-9FB9-EB49-91D1-FE0820EDC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293" y="5943038"/>
            <a:ext cx="2106686" cy="525698"/>
          </a:xfrm>
          <a:prstGeom prst="rect">
            <a:avLst/>
          </a:prstGeom>
        </p:spPr>
      </p:pic>
      <p:sp>
        <p:nvSpPr>
          <p:cNvPr id="3" name="Rechthoek: afgeronde hoeken 2">
            <a:hlinkClick r:id="rId4" action="ppaction://hlinksldjump"/>
            <a:extLst>
              <a:ext uri="{FF2B5EF4-FFF2-40B4-BE49-F238E27FC236}">
                <a16:creationId xmlns:a16="http://schemas.microsoft.com/office/drawing/2014/main" id="{706C733C-8A61-BE21-D14E-91F4AEE7B3EB}"/>
              </a:ext>
            </a:extLst>
          </p:cNvPr>
          <p:cNvSpPr/>
          <p:nvPr/>
        </p:nvSpPr>
        <p:spPr>
          <a:xfrm>
            <a:off x="294824" y="1858807"/>
            <a:ext cx="239001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hlinkClick r:id="rId4" action="ppaction://hlinksldjump"/>
            <a:extLst>
              <a:ext uri="{FF2B5EF4-FFF2-40B4-BE49-F238E27FC236}">
                <a16:creationId xmlns:a16="http://schemas.microsoft.com/office/drawing/2014/main" id="{5FCFE7F3-FF6A-6FAD-4852-1EC01219FB9A}"/>
              </a:ext>
            </a:extLst>
          </p:cNvPr>
          <p:cNvSpPr/>
          <p:nvPr/>
        </p:nvSpPr>
        <p:spPr>
          <a:xfrm>
            <a:off x="377978" y="1956973"/>
            <a:ext cx="2050667" cy="47665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D49F145F-AD98-C76E-5673-BE9252998B6F}"/>
              </a:ext>
            </a:extLst>
          </p:cNvPr>
          <p:cNvSpPr txBox="1"/>
          <p:nvPr/>
        </p:nvSpPr>
        <p:spPr>
          <a:xfrm>
            <a:off x="486385" y="2000906"/>
            <a:ext cx="2050666" cy="369332"/>
          </a:xfrm>
          <a:prstGeom prst="rect">
            <a:avLst/>
          </a:prstGeom>
          <a:noFill/>
        </p:spPr>
        <p:txBody>
          <a:bodyPr wrap="square" lIns="91440" tIns="45720" rIns="91440" bIns="45720" rtlCol="0" anchor="t">
            <a:spAutoFit/>
          </a:bodyPr>
          <a:lstStyle/>
          <a:p>
            <a:pPr algn="just"/>
            <a:r>
              <a:rPr lang="nl-NL" b="1" dirty="0">
                <a:solidFill>
                  <a:srgbClr val="0A84F3"/>
                </a:solidFill>
                <a:latin typeface="Interstate Light" pitchFamily="50" charset="0"/>
                <a:sym typeface="Wingdings" panose="05000000000000000000" pitchFamily="2" charset="2"/>
              </a:rPr>
              <a:t> Introductie</a:t>
            </a:r>
            <a:endParaRPr lang="nl-NL" b="1" dirty="0">
              <a:solidFill>
                <a:srgbClr val="0A84F3"/>
              </a:solidFill>
              <a:latin typeface="Interstate Light" pitchFamily="50" charset="0"/>
            </a:endParaRPr>
          </a:p>
        </p:txBody>
      </p:sp>
    </p:spTree>
    <p:extLst>
      <p:ext uri="{BB962C8B-B14F-4D97-AF65-F5344CB8AC3E}">
        <p14:creationId xmlns:p14="http://schemas.microsoft.com/office/powerpoint/2010/main" val="2746074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39B0F2F-4769-7A3E-9F5E-CD282B469C30}"/>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BF337E8F-EAD4-4CA9-4115-72829AF0F69F}"/>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STRATEGIE</a:t>
            </a:r>
          </a:p>
        </p:txBody>
      </p:sp>
      <p:sp>
        <p:nvSpPr>
          <p:cNvPr id="4" name="Tekstvak 3">
            <a:extLst>
              <a:ext uri="{FF2B5EF4-FFF2-40B4-BE49-F238E27FC236}">
                <a16:creationId xmlns:a16="http://schemas.microsoft.com/office/drawing/2014/main" id="{7F6658C7-22A9-14B7-DC51-C00DDC8268EF}"/>
              </a:ext>
            </a:extLst>
          </p:cNvPr>
          <p:cNvSpPr txBox="1"/>
          <p:nvPr/>
        </p:nvSpPr>
        <p:spPr>
          <a:xfrm>
            <a:off x="6515462" y="1243323"/>
            <a:ext cx="5282370" cy="4757969"/>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Op die manier weet de interne organisatie (het bestuur, de commissies en de leden) waar we samen voor werken en op welke manier we dat gaan doen. Daarnaast wordt het voor externe partijen (zoals de gemeente, potentiële leden en partners) duidelijk wat onze kernwaarden zijn en wat de uniciteit van onze vereniging is. Daarmee kunnen we deze partijen verbinden aan onze vereniging. </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Er zijn een aantal zaken van belang:</a:t>
            </a:r>
          </a:p>
          <a:p>
            <a:pPr marL="171450" indent="-171450">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Wij kijken om ons heen: Wat maakt ons als vereniging uniek binnen de lokale context en de hockeycontext?;</a:t>
            </a:r>
          </a:p>
          <a:p>
            <a:pPr marL="171450" indent="-171450">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We maken keuzes waardoor we focus hebben en houden;</a:t>
            </a:r>
          </a:p>
          <a:p>
            <a:pPr marL="171450" indent="-171450">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We kijken vooruit en houden rekening met en spelen in op ontwikkelingen en kansen;</a:t>
            </a:r>
          </a:p>
          <a:p>
            <a:pPr marL="171450" indent="-171450">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Onze strategie is gevormd door en voor leden en werkt daardoor verbindend;</a:t>
            </a:r>
          </a:p>
          <a:p>
            <a:pPr marL="171450" indent="-171450">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Wij benutten beschikbare data en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mensen</a:t>
            </a:r>
            <a:r>
              <a:rPr lang="nl-NL" sz="1200" kern="100" dirty="0">
                <a:effectLst/>
                <a:latin typeface="Interstate Light" pitchFamily="50" charset="0"/>
                <a:ea typeface="Aptos" panose="020B0004020202020204" pitchFamily="34" charset="0"/>
                <a:cs typeface="Times New Roman" panose="02020603050405020304" pitchFamily="18" charset="0"/>
              </a:rPr>
              <a:t> vanuit zowel de vereniging als daarbuiten op basis van hun expertise.</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Kortom: wij bekennen kleur en voeren dit door in onze strategie.</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pic>
        <p:nvPicPr>
          <p:cNvPr id="11" name="Afbeelding 10" descr="Afbeelding met clipart, ontwerp&#10;&#10;Automatisch gegenereerde beschrijving">
            <a:extLst>
              <a:ext uri="{FF2B5EF4-FFF2-40B4-BE49-F238E27FC236}">
                <a16:creationId xmlns:a16="http://schemas.microsoft.com/office/drawing/2014/main" id="{AC5D3851-9684-C901-4732-17366732C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2" name="Rechthoek: afgeronde hoeken 11">
            <a:hlinkClick r:id="rId3" action="ppaction://hlinksldjump"/>
            <a:extLst>
              <a:ext uri="{FF2B5EF4-FFF2-40B4-BE49-F238E27FC236}">
                <a16:creationId xmlns:a16="http://schemas.microsoft.com/office/drawing/2014/main" id="{512D5A02-47C0-C999-50AD-7BC3CAEF91AC}"/>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890651BE-2407-097C-AF8A-EDE47EC8DC5D}"/>
              </a:ext>
            </a:extLst>
          </p:cNvPr>
          <p:cNvSpPr txBox="1"/>
          <p:nvPr/>
        </p:nvSpPr>
        <p:spPr>
          <a:xfrm>
            <a:off x="10449608" y="6220237"/>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6" name="Tekstvak 15">
            <a:extLst>
              <a:ext uri="{FF2B5EF4-FFF2-40B4-BE49-F238E27FC236}">
                <a16:creationId xmlns:a16="http://schemas.microsoft.com/office/drawing/2014/main" id="{D429BF05-23BF-2CB3-87FE-DBEDBD042114}"/>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3" name="Rechthoek: afgeronde hoeken 2">
            <a:hlinkClick r:id="" action="ppaction://hlinkshowjump?jump=previousslide"/>
            <a:extLst>
              <a:ext uri="{FF2B5EF4-FFF2-40B4-BE49-F238E27FC236}">
                <a16:creationId xmlns:a16="http://schemas.microsoft.com/office/drawing/2014/main" id="{DF14A6AF-2D6F-C604-AB25-BB207E85E545}"/>
              </a:ext>
            </a:extLst>
          </p:cNvPr>
          <p:cNvSpPr/>
          <p:nvPr/>
        </p:nvSpPr>
        <p:spPr>
          <a:xfrm>
            <a:off x="10486459" y="6233920"/>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hlinkClick r:id="rId4" action="ppaction://hlinksldjump"/>
            <a:extLst>
              <a:ext uri="{FF2B5EF4-FFF2-40B4-BE49-F238E27FC236}">
                <a16:creationId xmlns:a16="http://schemas.microsoft.com/office/drawing/2014/main" id="{96476043-BFD9-3EBE-3688-D75EF229B14B}"/>
              </a:ext>
            </a:extLst>
          </p:cNvPr>
          <p:cNvSpPr/>
          <p:nvPr/>
        </p:nvSpPr>
        <p:spPr>
          <a:xfrm>
            <a:off x="10968098" y="621741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Gelijkbenige driehoek 21">
            <a:extLst>
              <a:ext uri="{FF2B5EF4-FFF2-40B4-BE49-F238E27FC236}">
                <a16:creationId xmlns:a16="http://schemas.microsoft.com/office/drawing/2014/main" id="{96F75DE7-53E0-90A8-388E-67867B15A151}"/>
              </a:ext>
            </a:extLst>
          </p:cNvPr>
          <p:cNvSpPr/>
          <p:nvPr/>
        </p:nvSpPr>
        <p:spPr>
          <a:xfrm rot="13189530" flipH="1">
            <a:off x="4898135" y="4873226"/>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afgeronde hoeken 22">
            <a:extLst>
              <a:ext uri="{FF2B5EF4-FFF2-40B4-BE49-F238E27FC236}">
                <a16:creationId xmlns:a16="http://schemas.microsoft.com/office/drawing/2014/main" id="{E03ECA98-62C4-9987-B26A-ABEDE0136E29}"/>
              </a:ext>
            </a:extLst>
          </p:cNvPr>
          <p:cNvSpPr/>
          <p:nvPr/>
        </p:nvSpPr>
        <p:spPr>
          <a:xfrm>
            <a:off x="394168" y="4518258"/>
            <a:ext cx="5081759" cy="1008201"/>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Tekstvak 23">
            <a:extLst>
              <a:ext uri="{FF2B5EF4-FFF2-40B4-BE49-F238E27FC236}">
                <a16:creationId xmlns:a16="http://schemas.microsoft.com/office/drawing/2014/main" id="{B6D51895-B1C1-3DC2-9BD8-6BD104E124AF}"/>
              </a:ext>
            </a:extLst>
          </p:cNvPr>
          <p:cNvSpPr txBox="1"/>
          <p:nvPr/>
        </p:nvSpPr>
        <p:spPr>
          <a:xfrm>
            <a:off x="474569" y="4664972"/>
            <a:ext cx="4579584" cy="721288"/>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solidFill>
                  <a:schemeClr val="bg1"/>
                </a:solidFill>
                <a:effectLst/>
                <a:latin typeface="Interstate Light" pitchFamily="50" charset="0"/>
                <a:ea typeface="Times New Roman" panose="02020603050405020304" pitchFamily="18" charset="0"/>
                <a:cs typeface="Times New Roman" panose="02020603050405020304" pitchFamily="18" charset="0"/>
              </a:rPr>
              <a:t>Wij laten ons adviseren door relevante organisaties zoals de gemeente, de KNHB en sport- en hockeyverenigingen in onze lokale/regionale context</a:t>
            </a:r>
            <a:r>
              <a:rPr lang="nl-NL" sz="1200" dirty="0">
                <a:solidFill>
                  <a:schemeClr val="bg1"/>
                </a:solidFill>
                <a:latin typeface="Interstate Light" pitchFamily="50" charset="0"/>
                <a:ea typeface="Times New Roman" panose="02020603050405020304" pitchFamily="18" charset="0"/>
                <a:cs typeface="Times New Roman" panose="02020603050405020304" pitchFamily="18" charset="0"/>
              </a:rPr>
              <a:t>.</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25" name="Vermenigvuldigingsteken 24">
            <a:extLst>
              <a:ext uri="{FF2B5EF4-FFF2-40B4-BE49-F238E27FC236}">
                <a16:creationId xmlns:a16="http://schemas.microsoft.com/office/drawing/2014/main" id="{81E9A6CE-9BC7-0577-12C6-C2E00B86F2D9}"/>
              </a:ext>
            </a:extLst>
          </p:cNvPr>
          <p:cNvSpPr/>
          <p:nvPr/>
        </p:nvSpPr>
        <p:spPr>
          <a:xfrm>
            <a:off x="5139041" y="4630601"/>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26" name="Rechthoek: afgeronde hoeken 25">
            <a:hlinkClick r:id="rId5" action="ppaction://hlinksldjump"/>
            <a:extLst>
              <a:ext uri="{FF2B5EF4-FFF2-40B4-BE49-F238E27FC236}">
                <a16:creationId xmlns:a16="http://schemas.microsoft.com/office/drawing/2014/main" id="{037F6BB7-EA67-D7D8-D9DB-675A74971A95}"/>
              </a:ext>
            </a:extLst>
          </p:cNvPr>
          <p:cNvSpPr/>
          <p:nvPr/>
        </p:nvSpPr>
        <p:spPr>
          <a:xfrm>
            <a:off x="5006813" y="4555020"/>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55061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CC823-2038-8C23-BB9B-4CE818A24967}"/>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A6148994-F8AC-B12D-62A0-CFC2A743C391}"/>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STRATEGIE</a:t>
            </a:r>
          </a:p>
        </p:txBody>
      </p:sp>
      <p:sp>
        <p:nvSpPr>
          <p:cNvPr id="7" name="Tekstvak 6">
            <a:extLst>
              <a:ext uri="{FF2B5EF4-FFF2-40B4-BE49-F238E27FC236}">
                <a16:creationId xmlns:a16="http://schemas.microsoft.com/office/drawing/2014/main" id="{7628AF8D-61CE-7563-9603-FBFBD93C34BF}"/>
              </a:ext>
            </a:extLst>
          </p:cNvPr>
          <p:cNvSpPr txBox="1"/>
          <p:nvPr/>
        </p:nvSpPr>
        <p:spPr>
          <a:xfrm>
            <a:off x="372643" y="1459634"/>
            <a:ext cx="5823875" cy="4437240"/>
          </a:xfrm>
          <a:prstGeom prst="rect">
            <a:avLst/>
          </a:prstGeom>
          <a:noFill/>
        </p:spPr>
        <p:txBody>
          <a:bodyPr wrap="square" lIns="91440" tIns="45720" rIns="91440" bIns="45720" rtlCol="0" anchor="t">
            <a:spAutoFit/>
          </a:bodyPr>
          <a:lstStyle/>
          <a:p>
            <a:pPr algn="just">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Visie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Onze visie gaat over het toekomstbeeld van onze vereniging. Om tot een visie te komen hebben wij als bestuur gebruik gemaakt van de uitkomsten van de ledenenquête van de KNHB, je SWOT-analyse en zijn gesprekken gevoerd met diverse leden en vrijwilligers en hebben we gebruik gemaakt van verschillende informatiebronnen zoals data uit (lokale en landelijke) onderzoeken. Als bestuur zijn we verantwoordelijk voor het opstellen en bewaken van deze visie.</a:t>
            </a:r>
            <a:endParaRPr lang="nl-NL" sz="1200" b="1"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Ambities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Onze ambities dragen bij aan het behalen van onze visie. Hierbij ligt onze stip op de horizon op vijf jaar. Om tot deze ambities te komen hebben wij als bestuur gebruik gemaakt van beschikbare informatie vanuit de leden, de interne organisatie en de KNHB. Jaarlijks houden we onze ambities tegen het licht en sturen bij waar dat nodig is.  </a:t>
            </a:r>
            <a:endParaRPr lang="nl-NL" sz="1200" b="1"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Doelen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Aan elke ambitie koppelen wij doelen die binnen één tot twee jaar worden behaald. De commissies stellen deze doelen in samenspraak met het verantwoordelijke bestuurslid op. Deze doelen en de voortgang hiervan presenteren zij tijdens de ALV.   </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4" name="Tekstvak 3">
            <a:extLst>
              <a:ext uri="{FF2B5EF4-FFF2-40B4-BE49-F238E27FC236}">
                <a16:creationId xmlns:a16="http://schemas.microsoft.com/office/drawing/2014/main" id="{10AFDC5C-22CC-726A-F5DB-FF39B5BD01F2}"/>
              </a:ext>
            </a:extLst>
          </p:cNvPr>
          <p:cNvSpPr txBox="1"/>
          <p:nvPr/>
        </p:nvSpPr>
        <p:spPr>
          <a:xfrm>
            <a:off x="6515462" y="1459634"/>
            <a:ext cx="5282370" cy="4157548"/>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Acties</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Om onze doelen te behalen, stellen de commissies een actieplan op en voeren deze uit samen met andere betrokkenen binnen de vereniging. Het actieplan is gericht op een seizoenshelft, zodat tijdens de winterstop eventueel kan worden bijgestuurd. </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Elke vereniging is uniek</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Elke vereniging is uniek. Dat betekent ook dat visies en ambities sterk uiteen kunnen lopen: van focus op de basis, tot sportieve prestaties, maatschappelijke betrokkenheid of een hechte clubcultuur.</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Gebruik deze voorbeelden om samen met jouw vereniging te bepalen waar je nu staat en waar je naartoe wilt. Laat je inspireren, bespreek wat past bij jullie context, situatie en ambities, en werk samen aan een toekomstvisie die recht doet aan de identiteit en mogelijkheden van jullie vereniging.</a:t>
            </a: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pic>
        <p:nvPicPr>
          <p:cNvPr id="11" name="Afbeelding 10" descr="Afbeelding met clipart, ontwerp&#10;&#10;Automatisch gegenereerde beschrijving">
            <a:extLst>
              <a:ext uri="{FF2B5EF4-FFF2-40B4-BE49-F238E27FC236}">
                <a16:creationId xmlns:a16="http://schemas.microsoft.com/office/drawing/2014/main" id="{9F4E9030-902B-5F06-8AA0-5E26E4AA1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2" name="Rechthoek: afgeronde hoeken 11">
            <a:hlinkClick r:id="rId3" action="ppaction://hlinksldjump"/>
            <a:extLst>
              <a:ext uri="{FF2B5EF4-FFF2-40B4-BE49-F238E27FC236}">
                <a16:creationId xmlns:a16="http://schemas.microsoft.com/office/drawing/2014/main" id="{134FE48A-27B2-EAA6-C29D-F896C0331774}"/>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B295E5C9-DED8-DB48-5DFD-0106DE7D7FF4}"/>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6" name="Tekstvak 15">
            <a:extLst>
              <a:ext uri="{FF2B5EF4-FFF2-40B4-BE49-F238E27FC236}">
                <a16:creationId xmlns:a16="http://schemas.microsoft.com/office/drawing/2014/main" id="{7412077E-F562-CD9F-7405-34200F84584B}"/>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3" name="Rechthoek: afgeronde hoeken 2">
            <a:hlinkClick r:id="rId4" action="ppaction://hlinksldjump"/>
            <a:extLst>
              <a:ext uri="{FF2B5EF4-FFF2-40B4-BE49-F238E27FC236}">
                <a16:creationId xmlns:a16="http://schemas.microsoft.com/office/drawing/2014/main" id="{624C43A8-C7A3-FAB4-D230-811CC67527E5}"/>
              </a:ext>
            </a:extLst>
          </p:cNvPr>
          <p:cNvSpPr/>
          <p:nvPr/>
        </p:nvSpPr>
        <p:spPr>
          <a:xfrm>
            <a:off x="10486459" y="623370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hlinkClick r:id="rId5" action="ppaction://hlinksldjump"/>
            <a:extLst>
              <a:ext uri="{FF2B5EF4-FFF2-40B4-BE49-F238E27FC236}">
                <a16:creationId xmlns:a16="http://schemas.microsoft.com/office/drawing/2014/main" id="{BFE10C3B-D86B-D532-0577-B080B7783E61}"/>
              </a:ext>
            </a:extLst>
          </p:cNvPr>
          <p:cNvSpPr/>
          <p:nvPr/>
        </p:nvSpPr>
        <p:spPr>
          <a:xfrm>
            <a:off x="10968098" y="621741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afgeronde hoeken 12">
            <a:extLst>
              <a:ext uri="{FF2B5EF4-FFF2-40B4-BE49-F238E27FC236}">
                <a16:creationId xmlns:a16="http://schemas.microsoft.com/office/drawing/2014/main" id="{D92D11DB-8368-9CCB-6AF4-9BBFDA3A510D}"/>
              </a:ext>
            </a:extLst>
          </p:cNvPr>
          <p:cNvSpPr/>
          <p:nvPr/>
        </p:nvSpPr>
        <p:spPr>
          <a:xfrm>
            <a:off x="905481" y="1403776"/>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Gelijkbenige driehoek 13">
            <a:extLst>
              <a:ext uri="{FF2B5EF4-FFF2-40B4-BE49-F238E27FC236}">
                <a16:creationId xmlns:a16="http://schemas.microsoft.com/office/drawing/2014/main" id="{B19A8FB1-1E4D-7AE9-9D25-48B55FC47E52}"/>
              </a:ext>
            </a:extLst>
          </p:cNvPr>
          <p:cNvSpPr/>
          <p:nvPr/>
        </p:nvSpPr>
        <p:spPr>
          <a:xfrm rot="12296474" flipH="1">
            <a:off x="955929" y="1512798"/>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3529F316-F4B5-26CF-1B46-4375052D0466}"/>
              </a:ext>
            </a:extLst>
          </p:cNvPr>
          <p:cNvSpPr txBox="1"/>
          <p:nvPr/>
        </p:nvSpPr>
        <p:spPr>
          <a:xfrm>
            <a:off x="885817" y="1274968"/>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8" name="Rechthoek: afgeronde hoeken 17">
            <a:hlinkClick r:id="rId6" action="ppaction://hlinksldjump"/>
            <a:extLst>
              <a:ext uri="{FF2B5EF4-FFF2-40B4-BE49-F238E27FC236}">
                <a16:creationId xmlns:a16="http://schemas.microsoft.com/office/drawing/2014/main" id="{1AAA2AC0-335A-0132-0076-A7A35CB0D436}"/>
              </a:ext>
            </a:extLst>
          </p:cNvPr>
          <p:cNvSpPr/>
          <p:nvPr/>
        </p:nvSpPr>
        <p:spPr>
          <a:xfrm>
            <a:off x="824256" y="1291925"/>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96540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89A153C-8AAA-28B0-BED5-8BC938633919}"/>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9D3BC761-7521-B2BE-D030-92AE23AD42D4}"/>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STRATEGIE</a:t>
            </a:r>
          </a:p>
        </p:txBody>
      </p:sp>
      <p:sp>
        <p:nvSpPr>
          <p:cNvPr id="7" name="Tekstvak 6">
            <a:extLst>
              <a:ext uri="{FF2B5EF4-FFF2-40B4-BE49-F238E27FC236}">
                <a16:creationId xmlns:a16="http://schemas.microsoft.com/office/drawing/2014/main" id="{2E51BB6A-2CCE-6B4A-706E-BD128EF2F931}"/>
              </a:ext>
            </a:extLst>
          </p:cNvPr>
          <p:cNvSpPr txBox="1"/>
          <p:nvPr/>
        </p:nvSpPr>
        <p:spPr>
          <a:xfrm>
            <a:off x="372643" y="1459634"/>
            <a:ext cx="5823875" cy="4437240"/>
          </a:xfrm>
          <a:prstGeom prst="rect">
            <a:avLst/>
          </a:prstGeom>
          <a:noFill/>
        </p:spPr>
        <p:txBody>
          <a:bodyPr wrap="square" lIns="91440" tIns="45720" rIns="91440" bIns="45720" rtlCol="0" anchor="t">
            <a:spAutoFit/>
          </a:bodyPr>
          <a:lstStyle/>
          <a:p>
            <a:pPr algn="just">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Visie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Onze visie gaat over het toekomstbeeld van onze vereniging. Om tot een visie te komen hebben wij als bestuur gebruik gemaakt van de uitkomsten van de ledenenquête van de KNHB  , je SWOT-analyse  en zijn gesprekken gevoerd met diverse leden en vrijwilligers en hebben we gebruik gemaakt van    verschillende informatiebronnen zoals data uit (lokale en landelijke) onderzoeken. Als bestuur zijn we verantwoordelijk voor het opstellen en bewaken van deze visie.</a:t>
            </a:r>
            <a:endParaRPr lang="nl-NL" sz="1200" b="1"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Ambities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Onze ambities dragen bij aan het behalen van onze visie. Hierbij ligt onze stip op de horizon op vijf jaar. Om tot deze ambities te komen hebben wij als bestuur gebruik gemaakt van beschikbare informatie vanuit de leden, de interne organisatie en de KNHB. Jaarlijks houden we onze ambities tegen het licht en sturen bij waar dat nodig is.  </a:t>
            </a:r>
            <a:endParaRPr lang="nl-NL" sz="1200" b="1"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Doelen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Aan elke ambitie koppelen wij doelen die binnen één tot twee jaar worden behaald. De commissies stellen deze doelen in samenspraak met het verantwoordelijke bestuurslid op. Deze doelen en de voortgang hiervan presenteren zij tijdens de ALV.   </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pic>
        <p:nvPicPr>
          <p:cNvPr id="11" name="Afbeelding 10" descr="Afbeelding met clipart, ontwerp&#10;&#10;Automatisch gegenereerde beschrijving">
            <a:extLst>
              <a:ext uri="{FF2B5EF4-FFF2-40B4-BE49-F238E27FC236}">
                <a16:creationId xmlns:a16="http://schemas.microsoft.com/office/drawing/2014/main" id="{9BEC6F7A-7FA6-38FC-711E-6333C8B76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2" name="Rechthoek: afgeronde hoeken 11">
            <a:hlinkClick r:id="rId3" action="ppaction://hlinksldjump"/>
            <a:extLst>
              <a:ext uri="{FF2B5EF4-FFF2-40B4-BE49-F238E27FC236}">
                <a16:creationId xmlns:a16="http://schemas.microsoft.com/office/drawing/2014/main" id="{7933ED9A-5930-F7DC-6DB5-1EC14371A5F7}"/>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212D68C0-08C1-4C77-F6D0-72682442E2CC}"/>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6" name="Tekstvak 15">
            <a:extLst>
              <a:ext uri="{FF2B5EF4-FFF2-40B4-BE49-F238E27FC236}">
                <a16:creationId xmlns:a16="http://schemas.microsoft.com/office/drawing/2014/main" id="{CC043657-00BA-97C1-E71F-5EC62CBCCB10}"/>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3" name="Rechthoek: afgeronde hoeken 2">
            <a:hlinkClick r:id="rId4" action="ppaction://hlinksldjump"/>
            <a:extLst>
              <a:ext uri="{FF2B5EF4-FFF2-40B4-BE49-F238E27FC236}">
                <a16:creationId xmlns:a16="http://schemas.microsoft.com/office/drawing/2014/main" id="{0B0A2487-1CE7-21B6-37DC-1CA00C2D8547}"/>
              </a:ext>
            </a:extLst>
          </p:cNvPr>
          <p:cNvSpPr/>
          <p:nvPr/>
        </p:nvSpPr>
        <p:spPr>
          <a:xfrm>
            <a:off x="10486459" y="623370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hlinkClick r:id="rId5" action="ppaction://hlinksldjump"/>
            <a:extLst>
              <a:ext uri="{FF2B5EF4-FFF2-40B4-BE49-F238E27FC236}">
                <a16:creationId xmlns:a16="http://schemas.microsoft.com/office/drawing/2014/main" id="{5043AE74-0FB2-189F-E7C1-828135F0BC74}"/>
              </a:ext>
            </a:extLst>
          </p:cNvPr>
          <p:cNvSpPr/>
          <p:nvPr/>
        </p:nvSpPr>
        <p:spPr>
          <a:xfrm>
            <a:off x="10968098" y="621741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Gelijkbenige driehoek 5">
            <a:extLst>
              <a:ext uri="{FF2B5EF4-FFF2-40B4-BE49-F238E27FC236}">
                <a16:creationId xmlns:a16="http://schemas.microsoft.com/office/drawing/2014/main" id="{A3ADD6E0-7A67-49EF-3596-5C1F0BF74384}"/>
              </a:ext>
            </a:extLst>
          </p:cNvPr>
          <p:cNvSpPr/>
          <p:nvPr/>
        </p:nvSpPr>
        <p:spPr>
          <a:xfrm rot="15205356" flipH="1">
            <a:off x="6443063" y="1555834"/>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1FAA1666-0039-8685-BFB6-249D7528B0FA}"/>
              </a:ext>
            </a:extLst>
          </p:cNvPr>
          <p:cNvSpPr/>
          <p:nvPr/>
        </p:nvSpPr>
        <p:spPr>
          <a:xfrm>
            <a:off x="6610563" y="1459635"/>
            <a:ext cx="5081759" cy="864530"/>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0BBBA903-FEF6-84B6-B2FF-B8A4F50A1E3E}"/>
              </a:ext>
            </a:extLst>
          </p:cNvPr>
          <p:cNvSpPr txBox="1"/>
          <p:nvPr/>
        </p:nvSpPr>
        <p:spPr>
          <a:xfrm>
            <a:off x="6690964" y="1606348"/>
            <a:ext cx="4579584" cy="504177"/>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solidFill>
                  <a:schemeClr val="bg1"/>
                </a:solidFill>
                <a:effectLst/>
                <a:latin typeface="Interstate Light" pitchFamily="50" charset="0"/>
                <a:ea typeface="Times New Roman" panose="02020603050405020304" pitchFamily="18" charset="0"/>
                <a:cs typeface="Times New Roman" panose="02020603050405020304" pitchFamily="18" charset="0"/>
              </a:rPr>
              <a:t>Over een visie moet je goed nadenken, maar let op dat het ook geen eindeloze studie wordt.</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10" name="Vermenigvuldigingsteken 9">
            <a:extLst>
              <a:ext uri="{FF2B5EF4-FFF2-40B4-BE49-F238E27FC236}">
                <a16:creationId xmlns:a16="http://schemas.microsoft.com/office/drawing/2014/main" id="{4EC61B67-AF08-310F-5179-C3247B47BDA9}"/>
              </a:ext>
            </a:extLst>
          </p:cNvPr>
          <p:cNvSpPr/>
          <p:nvPr/>
        </p:nvSpPr>
        <p:spPr>
          <a:xfrm>
            <a:off x="11355436" y="1571977"/>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19" name="Rechthoek: afgeronde hoeken 18">
            <a:hlinkClick r:id="rId5" action="ppaction://hlinksldjump"/>
            <a:extLst>
              <a:ext uri="{FF2B5EF4-FFF2-40B4-BE49-F238E27FC236}">
                <a16:creationId xmlns:a16="http://schemas.microsoft.com/office/drawing/2014/main" id="{6AD87FE9-78F8-EB5B-2F05-396B5F80D3A9}"/>
              </a:ext>
            </a:extLst>
          </p:cNvPr>
          <p:cNvSpPr/>
          <p:nvPr/>
        </p:nvSpPr>
        <p:spPr>
          <a:xfrm>
            <a:off x="11223208" y="1496396"/>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76188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341FBB3C-8403-0063-A0C4-D9246DAE4A4C}"/>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FB92C9F7-9D4B-2CAF-93A7-719DE6556C0C}"/>
              </a:ext>
            </a:extLst>
          </p:cNvPr>
          <p:cNvSpPr txBox="1"/>
          <p:nvPr/>
        </p:nvSpPr>
        <p:spPr>
          <a:xfrm>
            <a:off x="314488" y="478894"/>
            <a:ext cx="8072428" cy="1989071"/>
          </a:xfrm>
          <a:prstGeom prst="rect">
            <a:avLst/>
          </a:prstGeom>
          <a:noFill/>
        </p:spPr>
        <p:txBody>
          <a:bodyPr wrap="square" rtlCol="0">
            <a:spAutoFit/>
          </a:bodyPr>
          <a:lstStyle/>
          <a:p>
            <a:pPr>
              <a:lnSpc>
                <a:spcPct val="70000"/>
              </a:lnSpc>
            </a:pPr>
            <a:r>
              <a:rPr lang="nl-NL" sz="8800" b="1" dirty="0">
                <a:solidFill>
                  <a:schemeClr val="bg1"/>
                </a:solidFill>
                <a:latin typeface="Interstate Black Cond" pitchFamily="50" charset="0"/>
              </a:rPr>
              <a:t>BASIS</a:t>
            </a:r>
          </a:p>
          <a:p>
            <a:pPr>
              <a:lnSpc>
                <a:spcPct val="70000"/>
              </a:lnSpc>
            </a:pPr>
            <a:r>
              <a:rPr lang="nl-NL" sz="8800" b="1" dirty="0">
                <a:solidFill>
                  <a:schemeClr val="bg1"/>
                </a:solidFill>
                <a:latin typeface="Interstate Black Cond" pitchFamily="50" charset="0"/>
              </a:rPr>
              <a:t>STRUCTUUR</a:t>
            </a:r>
          </a:p>
        </p:txBody>
      </p:sp>
      <p:pic>
        <p:nvPicPr>
          <p:cNvPr id="8" name="Afbeelding 7">
            <a:extLst>
              <a:ext uri="{FF2B5EF4-FFF2-40B4-BE49-F238E27FC236}">
                <a16:creationId xmlns:a16="http://schemas.microsoft.com/office/drawing/2014/main" id="{02B101BB-6BE2-CF7C-C893-6E3CC7BE8558}"/>
              </a:ext>
            </a:extLst>
          </p:cNvPr>
          <p:cNvPicPr>
            <a:picLocks noChangeAspect="1"/>
          </p:cNvPicPr>
          <p:nvPr/>
        </p:nvPicPr>
        <p:blipFill>
          <a:blip r:embed="rId2">
            <a:extLst>
              <a:ext uri="{28A0092B-C50C-407E-A947-70E740481C1C}">
                <a14:useLocalDpi xmlns:a14="http://schemas.microsoft.com/office/drawing/2010/main" val="0"/>
              </a:ext>
            </a:extLst>
          </a:blip>
          <a:srcRect l="43809" r="7847"/>
          <a:stretch/>
        </p:blipFill>
        <p:spPr>
          <a:xfrm>
            <a:off x="7403690" y="389263"/>
            <a:ext cx="4415665" cy="6079473"/>
          </a:xfrm>
          <a:prstGeom prst="roundRect">
            <a:avLst>
              <a:gd name="adj" fmla="val 2024"/>
            </a:avLst>
          </a:prstGeom>
        </p:spPr>
      </p:pic>
      <p:pic>
        <p:nvPicPr>
          <p:cNvPr id="12" name="Afbeelding 11" descr="Afbeelding met Lettertype, Graphics, logo, symbool&#10;&#10;Automatisch gegenereerde beschrijving">
            <a:extLst>
              <a:ext uri="{FF2B5EF4-FFF2-40B4-BE49-F238E27FC236}">
                <a16:creationId xmlns:a16="http://schemas.microsoft.com/office/drawing/2014/main" id="{277658FA-0CF9-78D5-CD89-2D5449A42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542" y="5943038"/>
            <a:ext cx="2106686" cy="525698"/>
          </a:xfrm>
          <a:prstGeom prst="rect">
            <a:avLst/>
          </a:prstGeom>
        </p:spPr>
      </p:pic>
      <p:sp>
        <p:nvSpPr>
          <p:cNvPr id="3" name="Rechthoek: afgeronde hoeken 2">
            <a:hlinkClick r:id="rId4" action="ppaction://hlinksldjump"/>
            <a:extLst>
              <a:ext uri="{FF2B5EF4-FFF2-40B4-BE49-F238E27FC236}">
                <a16:creationId xmlns:a16="http://schemas.microsoft.com/office/drawing/2014/main" id="{A6D3B7D2-FB31-B3B0-A106-1FA7D82E2B90}"/>
              </a:ext>
            </a:extLst>
          </p:cNvPr>
          <p:cNvSpPr/>
          <p:nvPr/>
        </p:nvSpPr>
        <p:spPr>
          <a:xfrm>
            <a:off x="372643" y="3455758"/>
            <a:ext cx="239001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C6A5F126-4EA6-CA1B-D895-C7BF348EEC64}"/>
              </a:ext>
            </a:extLst>
          </p:cNvPr>
          <p:cNvSpPr/>
          <p:nvPr/>
        </p:nvSpPr>
        <p:spPr>
          <a:xfrm>
            <a:off x="455797" y="3553924"/>
            <a:ext cx="2050667" cy="47665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hlinkClick r:id="rId4" action="ppaction://hlinksldjump"/>
            <a:extLst>
              <a:ext uri="{FF2B5EF4-FFF2-40B4-BE49-F238E27FC236}">
                <a16:creationId xmlns:a16="http://schemas.microsoft.com/office/drawing/2014/main" id="{2C50F9B0-E890-ED6F-6AC8-FCEEEA17647A}"/>
              </a:ext>
            </a:extLst>
          </p:cNvPr>
          <p:cNvSpPr txBox="1"/>
          <p:nvPr/>
        </p:nvSpPr>
        <p:spPr>
          <a:xfrm>
            <a:off x="564204" y="3597857"/>
            <a:ext cx="2050666" cy="369332"/>
          </a:xfrm>
          <a:prstGeom prst="rect">
            <a:avLst/>
          </a:prstGeom>
          <a:noFill/>
        </p:spPr>
        <p:txBody>
          <a:bodyPr wrap="square" lIns="91440" tIns="45720" rIns="91440" bIns="45720" rtlCol="0" anchor="t">
            <a:spAutoFit/>
          </a:bodyPr>
          <a:lstStyle/>
          <a:p>
            <a:pPr algn="just"/>
            <a:r>
              <a:rPr lang="nl-NL" b="1" dirty="0">
                <a:solidFill>
                  <a:srgbClr val="EF790C"/>
                </a:solidFill>
                <a:latin typeface="Interstate Light" pitchFamily="50" charset="0"/>
                <a:sym typeface="Wingdings" panose="05000000000000000000" pitchFamily="2" charset="2"/>
              </a:rPr>
              <a:t> </a:t>
            </a:r>
            <a:r>
              <a:rPr lang="nl-NL" b="1" dirty="0">
                <a:solidFill>
                  <a:srgbClr val="EF790C"/>
                </a:solidFill>
                <a:latin typeface="Interstate Light" pitchFamily="50" charset="0"/>
              </a:rPr>
              <a:t>Aan de slag</a:t>
            </a:r>
          </a:p>
        </p:txBody>
      </p:sp>
      <p:sp>
        <p:nvSpPr>
          <p:cNvPr id="13" name="Tekstvak 12">
            <a:extLst>
              <a:ext uri="{FF2B5EF4-FFF2-40B4-BE49-F238E27FC236}">
                <a16:creationId xmlns:a16="http://schemas.microsoft.com/office/drawing/2014/main" id="{B91CCA7A-C702-0FC6-80A7-3668DDCD3BFA}"/>
              </a:ext>
            </a:extLst>
          </p:cNvPr>
          <p:cNvSpPr txBox="1"/>
          <p:nvPr/>
        </p:nvSpPr>
        <p:spPr>
          <a:xfrm>
            <a:off x="372644" y="2313227"/>
            <a:ext cx="6697583" cy="1015663"/>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Om onze vereniging zo goed mogelijk te laten functioneren is het belangrijk dat we een bepaalde structuur hanteren. Die basisstructuur hebben we hieronder uitgeschreven. Deze structuur draagt bij aan transparantie ten aanzien van rollen en verantwoordelijkheden, wettelijke naleving, continuïteit binnen de vereniging en zorgt voor stabiliteit en efficiëntie binnen de vereniging. </a:t>
            </a:r>
          </a:p>
        </p:txBody>
      </p:sp>
      <p:pic>
        <p:nvPicPr>
          <p:cNvPr id="10" name="Afbeelding 9" descr="Afbeelding met symbool, logo, Lettertype, Graphics&#10;&#10;Automatisch gegenereerde beschrijving">
            <a:extLst>
              <a:ext uri="{FF2B5EF4-FFF2-40B4-BE49-F238E27FC236}">
                <a16:creationId xmlns:a16="http://schemas.microsoft.com/office/drawing/2014/main" id="{F5031471-7867-B689-18D0-A1EAF11D17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3868" y="4694837"/>
            <a:ext cx="2802260" cy="2802260"/>
          </a:xfrm>
          <a:prstGeom prst="rect">
            <a:avLst/>
          </a:prstGeom>
        </p:spPr>
      </p:pic>
      <p:pic>
        <p:nvPicPr>
          <p:cNvPr id="2" name="Afbeelding 1" descr="Afbeelding met clipart, symbool, wit, ontwerp&#10;&#10;Automatisch gegenereerde beschrijving">
            <a:extLst>
              <a:ext uri="{FF2B5EF4-FFF2-40B4-BE49-F238E27FC236}">
                <a16:creationId xmlns:a16="http://schemas.microsoft.com/office/drawing/2014/main" id="{254D6944-9CFD-A5B5-6AD7-8BB11F690E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797" y="5995698"/>
            <a:ext cx="470708" cy="470708"/>
          </a:xfrm>
          <a:prstGeom prst="rect">
            <a:avLst/>
          </a:prstGeom>
        </p:spPr>
      </p:pic>
      <p:sp>
        <p:nvSpPr>
          <p:cNvPr id="6" name="Rechthoek: afgeronde hoeken 5">
            <a:hlinkClick r:id="rId7" action="ppaction://hlinksldjump"/>
            <a:extLst>
              <a:ext uri="{FF2B5EF4-FFF2-40B4-BE49-F238E27FC236}">
                <a16:creationId xmlns:a16="http://schemas.microsoft.com/office/drawing/2014/main" id="{D1D45737-8FCF-3773-F120-9D05801C7B81}"/>
              </a:ext>
            </a:extLst>
          </p:cNvPr>
          <p:cNvSpPr/>
          <p:nvPr/>
        </p:nvSpPr>
        <p:spPr>
          <a:xfrm>
            <a:off x="217896" y="5856878"/>
            <a:ext cx="84813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46956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6239B-6658-EAFB-71A0-0961724DC78D}"/>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3DC6665D-1075-16C4-8431-DBB733569527}"/>
              </a:ext>
            </a:extLst>
          </p:cNvPr>
          <p:cNvSpPr/>
          <p:nvPr/>
        </p:nvSpPr>
        <p:spPr>
          <a:xfrm>
            <a:off x="0" y="-15247"/>
            <a:ext cx="12192000" cy="3513751"/>
          </a:xfrm>
          <a:prstGeom prst="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EFF96B06-D99C-DF65-9FEF-A4B7905A5A8E}"/>
              </a:ext>
            </a:extLst>
          </p:cNvPr>
          <p:cNvSpPr/>
          <p:nvPr/>
        </p:nvSpPr>
        <p:spPr>
          <a:xfrm>
            <a:off x="0" y="1744599"/>
            <a:ext cx="12192000" cy="5113402"/>
          </a:xfrm>
          <a:prstGeom prst="rect">
            <a:avLst/>
          </a:prstGeom>
          <a:solidFill>
            <a:srgbClr val="0A84F3"/>
          </a:solidFill>
          <a:ln>
            <a:solidFill>
              <a:srgbClr val="0A84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DDB3530E-E8AD-6B7F-FB9E-2521C88E7C4F}"/>
              </a:ext>
            </a:extLst>
          </p:cNvPr>
          <p:cNvSpPr txBox="1"/>
          <p:nvPr/>
        </p:nvSpPr>
        <p:spPr>
          <a:xfrm>
            <a:off x="294823" y="82156"/>
            <a:ext cx="10240231" cy="1446550"/>
          </a:xfrm>
          <a:prstGeom prst="rect">
            <a:avLst/>
          </a:prstGeom>
          <a:noFill/>
        </p:spPr>
        <p:txBody>
          <a:bodyPr wrap="square" rtlCol="0">
            <a:spAutoFit/>
          </a:bodyPr>
          <a:lstStyle/>
          <a:p>
            <a:r>
              <a:rPr lang="nl-NL" sz="8800" b="1" dirty="0">
                <a:solidFill>
                  <a:schemeClr val="bg1"/>
                </a:solidFill>
                <a:latin typeface="Interstate Black Cond" pitchFamily="50" charset="0"/>
              </a:rPr>
              <a:t>BASISSTRUCTUUR</a:t>
            </a:r>
          </a:p>
        </p:txBody>
      </p:sp>
      <p:pic>
        <p:nvPicPr>
          <p:cNvPr id="18" name="Afbeelding 17" descr="Afbeelding met clipart, symbool, wit, ontwerp&#10;&#10;Automatisch gegenereerde beschrijving">
            <a:extLst>
              <a:ext uri="{FF2B5EF4-FFF2-40B4-BE49-F238E27FC236}">
                <a16:creationId xmlns:a16="http://schemas.microsoft.com/office/drawing/2014/main" id="{7BE754EF-10F6-BAC1-50E7-EB894DA7A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9737" y="6182510"/>
            <a:ext cx="470708" cy="470708"/>
          </a:xfrm>
          <a:prstGeom prst="rect">
            <a:avLst/>
          </a:prstGeom>
        </p:spPr>
      </p:pic>
      <p:sp>
        <p:nvSpPr>
          <p:cNvPr id="2" name="Rechthoek: afgeronde hoeken 1">
            <a:hlinkClick r:id="rId3" action="ppaction://hlinksldjump"/>
            <a:extLst>
              <a:ext uri="{FF2B5EF4-FFF2-40B4-BE49-F238E27FC236}">
                <a16:creationId xmlns:a16="http://schemas.microsoft.com/office/drawing/2014/main" id="{DC96492A-92FA-C0A6-B990-5AB208DD2016}"/>
              </a:ext>
            </a:extLst>
          </p:cNvPr>
          <p:cNvSpPr/>
          <p:nvPr/>
        </p:nvSpPr>
        <p:spPr>
          <a:xfrm>
            <a:off x="11211836" y="6043690"/>
            <a:ext cx="84813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A4F405CF-4557-C456-C740-BAD56CB807C4}"/>
              </a:ext>
            </a:extLst>
          </p:cNvPr>
          <p:cNvSpPr txBox="1"/>
          <p:nvPr/>
        </p:nvSpPr>
        <p:spPr>
          <a:xfrm>
            <a:off x="10436033" y="6226143"/>
            <a:ext cx="681185" cy="461665"/>
          </a:xfrm>
          <a:prstGeom prst="rect">
            <a:avLst/>
          </a:prstGeom>
          <a:noFill/>
        </p:spPr>
        <p:txBody>
          <a:bodyPr wrap="square" rtlCol="0">
            <a:spAutoFit/>
          </a:bodyPr>
          <a:lstStyle/>
          <a:p>
            <a:r>
              <a:rPr lang="nl-NL" sz="2400" b="1" dirty="0">
                <a:solidFill>
                  <a:schemeClr val="bg1"/>
                </a:solidFill>
                <a:latin typeface="Interstate Black" pitchFamily="50" charset="0"/>
                <a:sym typeface="Wingdings" panose="05000000000000000000" pitchFamily="2" charset="2"/>
              </a:rPr>
              <a:t></a:t>
            </a:r>
            <a:r>
              <a:rPr lang="nl-NL" sz="2400" b="1" dirty="0">
                <a:solidFill>
                  <a:schemeClr val="bg1"/>
                </a:solidFill>
                <a:latin typeface="Interstate Black Cond" pitchFamily="50" charset="0"/>
                <a:sym typeface="Wingdings" panose="05000000000000000000" pitchFamily="2" charset="2"/>
              </a:rPr>
              <a:t> </a:t>
            </a:r>
            <a:endParaRPr lang="nl-NL" sz="2400" b="1" dirty="0">
              <a:solidFill>
                <a:schemeClr val="bg1"/>
              </a:solidFill>
              <a:latin typeface="Interstate Black Cond" pitchFamily="50" charset="0"/>
            </a:endParaRPr>
          </a:p>
        </p:txBody>
      </p:sp>
      <p:sp>
        <p:nvSpPr>
          <p:cNvPr id="15" name="Tekstvak 14">
            <a:extLst>
              <a:ext uri="{FF2B5EF4-FFF2-40B4-BE49-F238E27FC236}">
                <a16:creationId xmlns:a16="http://schemas.microsoft.com/office/drawing/2014/main" id="{1920CE80-1DF4-318A-23C8-9D5CB99477A1}"/>
              </a:ext>
            </a:extLst>
          </p:cNvPr>
          <p:cNvSpPr txBox="1"/>
          <p:nvPr/>
        </p:nvSpPr>
        <p:spPr>
          <a:xfrm>
            <a:off x="10904580" y="6213802"/>
            <a:ext cx="681185" cy="461665"/>
          </a:xfrm>
          <a:prstGeom prst="rect">
            <a:avLst/>
          </a:prstGeom>
          <a:noFill/>
        </p:spPr>
        <p:txBody>
          <a:bodyPr wrap="square" rtlCol="0">
            <a:spAutoFit/>
          </a:bodyPr>
          <a:lstStyle/>
          <a:p>
            <a:r>
              <a:rPr lang="nl-NL" sz="2400" b="1" dirty="0">
                <a:solidFill>
                  <a:schemeClr val="bg1"/>
                </a:solidFill>
                <a:latin typeface="Interstate Black" pitchFamily="50" charset="0"/>
                <a:sym typeface="Wingdings" panose="05000000000000000000" pitchFamily="2" charset="2"/>
              </a:rPr>
              <a:t></a:t>
            </a:r>
            <a:r>
              <a:rPr lang="nl-NL" sz="2400" b="1" dirty="0">
                <a:solidFill>
                  <a:schemeClr val="bg1"/>
                </a:solidFill>
                <a:latin typeface="Interstate Black Cond" pitchFamily="50" charset="0"/>
                <a:sym typeface="Wingdings" panose="05000000000000000000" pitchFamily="2" charset="2"/>
              </a:rPr>
              <a:t> </a:t>
            </a:r>
            <a:endParaRPr lang="nl-NL" sz="2400" b="1" dirty="0">
              <a:solidFill>
                <a:schemeClr val="bg1"/>
              </a:solidFill>
              <a:latin typeface="Interstate Black Cond" pitchFamily="50" charset="0"/>
            </a:endParaRPr>
          </a:p>
        </p:txBody>
      </p:sp>
      <p:sp>
        <p:nvSpPr>
          <p:cNvPr id="16" name="Tekstvak 15">
            <a:extLst>
              <a:ext uri="{FF2B5EF4-FFF2-40B4-BE49-F238E27FC236}">
                <a16:creationId xmlns:a16="http://schemas.microsoft.com/office/drawing/2014/main" id="{8514FA84-68FC-05D9-AF4D-E2D93E7DB387}"/>
              </a:ext>
            </a:extLst>
          </p:cNvPr>
          <p:cNvSpPr txBox="1"/>
          <p:nvPr/>
        </p:nvSpPr>
        <p:spPr>
          <a:xfrm>
            <a:off x="371630" y="3648766"/>
            <a:ext cx="3656350" cy="646331"/>
          </a:xfrm>
          <a:prstGeom prst="rect">
            <a:avLst/>
          </a:prstGeom>
          <a:noFill/>
        </p:spPr>
        <p:txBody>
          <a:bodyPr wrap="square" rtlCol="0">
            <a:spAutoFit/>
          </a:bodyPr>
          <a:lstStyle/>
          <a:p>
            <a:r>
              <a:rPr lang="nl-NL" sz="3600" b="1" dirty="0">
                <a:solidFill>
                  <a:schemeClr val="bg1"/>
                </a:solidFill>
                <a:latin typeface="Interstate Black Cond" pitchFamily="50" charset="0"/>
              </a:rPr>
              <a:t>BESTUUR</a:t>
            </a:r>
          </a:p>
        </p:txBody>
      </p:sp>
      <p:sp>
        <p:nvSpPr>
          <p:cNvPr id="25" name="Tekstvak 24">
            <a:extLst>
              <a:ext uri="{FF2B5EF4-FFF2-40B4-BE49-F238E27FC236}">
                <a16:creationId xmlns:a16="http://schemas.microsoft.com/office/drawing/2014/main" id="{E6CF8169-8773-627C-6D06-4970F46B299A}"/>
              </a:ext>
            </a:extLst>
          </p:cNvPr>
          <p:cNvSpPr txBox="1"/>
          <p:nvPr/>
        </p:nvSpPr>
        <p:spPr>
          <a:xfrm>
            <a:off x="2289779" y="3762115"/>
            <a:ext cx="4789445" cy="461665"/>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wij onderscheiden ons als vereniging door </a:t>
            </a:r>
          </a:p>
          <a:p>
            <a:r>
              <a:rPr lang="nl-NL" sz="1200" dirty="0">
                <a:solidFill>
                  <a:schemeClr val="bg1"/>
                </a:solidFill>
                <a:latin typeface="Interstate Light" pitchFamily="50" charset="0"/>
              </a:rPr>
              <a:t>onze missie en visie duidelijk uit te dragen. </a:t>
            </a:r>
          </a:p>
        </p:txBody>
      </p:sp>
      <p:sp>
        <p:nvSpPr>
          <p:cNvPr id="26" name="Tekstvak 25">
            <a:extLst>
              <a:ext uri="{FF2B5EF4-FFF2-40B4-BE49-F238E27FC236}">
                <a16:creationId xmlns:a16="http://schemas.microsoft.com/office/drawing/2014/main" id="{1C6513A3-E6C1-069C-B7BB-7DE3B45013D9}"/>
              </a:ext>
            </a:extLst>
          </p:cNvPr>
          <p:cNvSpPr txBox="1"/>
          <p:nvPr/>
        </p:nvSpPr>
        <p:spPr>
          <a:xfrm>
            <a:off x="7585789" y="4124526"/>
            <a:ext cx="4580478" cy="646331"/>
          </a:xfrm>
          <a:prstGeom prst="rect">
            <a:avLst/>
          </a:prstGeom>
          <a:noFill/>
        </p:spPr>
        <p:txBody>
          <a:bodyPr wrap="square" rtlCol="0">
            <a:spAutoFit/>
          </a:bodyPr>
          <a:lstStyle/>
          <a:p>
            <a:r>
              <a:rPr lang="nl-NL" sz="3600" b="1" dirty="0">
                <a:solidFill>
                  <a:schemeClr val="bg1"/>
                </a:solidFill>
                <a:latin typeface="Interstate Black Cond" pitchFamily="50" charset="0"/>
              </a:rPr>
              <a:t>ALV</a:t>
            </a:r>
          </a:p>
        </p:txBody>
      </p:sp>
      <p:sp>
        <p:nvSpPr>
          <p:cNvPr id="28" name="Tekstvak 27">
            <a:extLst>
              <a:ext uri="{FF2B5EF4-FFF2-40B4-BE49-F238E27FC236}">
                <a16:creationId xmlns:a16="http://schemas.microsoft.com/office/drawing/2014/main" id="{ED03DE47-E920-FD3F-A3D1-BCCA048AC8AF}"/>
              </a:ext>
            </a:extLst>
          </p:cNvPr>
          <p:cNvSpPr txBox="1"/>
          <p:nvPr/>
        </p:nvSpPr>
        <p:spPr>
          <a:xfrm>
            <a:off x="8414072" y="4234285"/>
            <a:ext cx="2991352" cy="646331"/>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vanuit deze missie en visie bepalen we </a:t>
            </a:r>
          </a:p>
          <a:p>
            <a:r>
              <a:rPr lang="nl-NL" sz="1200" dirty="0">
                <a:solidFill>
                  <a:schemeClr val="bg1"/>
                </a:solidFill>
                <a:latin typeface="Interstate Light" pitchFamily="50" charset="0"/>
              </a:rPr>
              <a:t>voor welke doelgroepen wij er willen zijn.</a:t>
            </a:r>
          </a:p>
          <a:p>
            <a:endParaRPr lang="nl-NL" sz="1200" dirty="0">
              <a:solidFill>
                <a:schemeClr val="bg1"/>
              </a:solidFill>
              <a:latin typeface="Interstate Light" pitchFamily="50" charset="0"/>
            </a:endParaRPr>
          </a:p>
        </p:txBody>
      </p:sp>
      <p:sp>
        <p:nvSpPr>
          <p:cNvPr id="29" name="Tekstvak 28">
            <a:extLst>
              <a:ext uri="{FF2B5EF4-FFF2-40B4-BE49-F238E27FC236}">
                <a16:creationId xmlns:a16="http://schemas.microsoft.com/office/drawing/2014/main" id="{0F2A88EE-F3EC-2864-E58B-A4B5D9F07362}"/>
              </a:ext>
            </a:extLst>
          </p:cNvPr>
          <p:cNvSpPr txBox="1"/>
          <p:nvPr/>
        </p:nvSpPr>
        <p:spPr>
          <a:xfrm>
            <a:off x="371630" y="5175933"/>
            <a:ext cx="5907014" cy="646331"/>
          </a:xfrm>
          <a:prstGeom prst="rect">
            <a:avLst/>
          </a:prstGeom>
          <a:noFill/>
        </p:spPr>
        <p:txBody>
          <a:bodyPr wrap="square" rtlCol="0">
            <a:spAutoFit/>
          </a:bodyPr>
          <a:lstStyle/>
          <a:p>
            <a:r>
              <a:rPr lang="nl-NL" sz="3600" b="1" dirty="0">
                <a:solidFill>
                  <a:schemeClr val="bg1"/>
                </a:solidFill>
                <a:latin typeface="Interstate Black Cond" pitchFamily="50" charset="0"/>
              </a:rPr>
              <a:t>REGLEMENT</a:t>
            </a:r>
          </a:p>
        </p:txBody>
      </p:sp>
      <p:sp>
        <p:nvSpPr>
          <p:cNvPr id="30" name="Tekstvak 29">
            <a:extLst>
              <a:ext uri="{FF2B5EF4-FFF2-40B4-BE49-F238E27FC236}">
                <a16:creationId xmlns:a16="http://schemas.microsoft.com/office/drawing/2014/main" id="{D6A9B2DF-50AE-DA47-A06E-B12A6E2A2761}"/>
              </a:ext>
            </a:extLst>
          </p:cNvPr>
          <p:cNvSpPr txBox="1"/>
          <p:nvPr/>
        </p:nvSpPr>
        <p:spPr>
          <a:xfrm>
            <a:off x="2792775" y="5280715"/>
            <a:ext cx="3485869" cy="646331"/>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we kijken hierbij goed </a:t>
            </a:r>
          </a:p>
          <a:p>
            <a:r>
              <a:rPr lang="nl-NL" sz="1200" dirty="0">
                <a:solidFill>
                  <a:schemeClr val="bg1"/>
                </a:solidFill>
                <a:latin typeface="Interstate Light" pitchFamily="50" charset="0"/>
              </a:rPr>
              <a:t>naar de lokale context.</a:t>
            </a:r>
          </a:p>
          <a:p>
            <a:endParaRPr lang="nl-NL" sz="1200" dirty="0">
              <a:solidFill>
                <a:schemeClr val="bg1"/>
              </a:solidFill>
              <a:latin typeface="Interstate Light" pitchFamily="50" charset="0"/>
            </a:endParaRPr>
          </a:p>
        </p:txBody>
      </p:sp>
      <p:sp>
        <p:nvSpPr>
          <p:cNvPr id="31" name="Tekstvak 30">
            <a:extLst>
              <a:ext uri="{FF2B5EF4-FFF2-40B4-BE49-F238E27FC236}">
                <a16:creationId xmlns:a16="http://schemas.microsoft.com/office/drawing/2014/main" id="{93FE2DC7-5DEE-A32B-16BB-591BE0678F20}"/>
              </a:ext>
            </a:extLst>
          </p:cNvPr>
          <p:cNvSpPr txBox="1"/>
          <p:nvPr/>
        </p:nvSpPr>
        <p:spPr>
          <a:xfrm>
            <a:off x="363647" y="4144878"/>
            <a:ext cx="4580478" cy="646331"/>
          </a:xfrm>
          <a:prstGeom prst="rect">
            <a:avLst/>
          </a:prstGeom>
          <a:noFill/>
        </p:spPr>
        <p:txBody>
          <a:bodyPr wrap="square" rtlCol="0">
            <a:spAutoFit/>
          </a:bodyPr>
          <a:lstStyle/>
          <a:p>
            <a:r>
              <a:rPr lang="nl-NL" sz="3600" b="1" dirty="0">
                <a:solidFill>
                  <a:schemeClr val="bg1"/>
                </a:solidFill>
                <a:latin typeface="Interstate Black Cond" pitchFamily="50" charset="0"/>
              </a:rPr>
              <a:t>BEROEPSKRACHTEN</a:t>
            </a:r>
          </a:p>
        </p:txBody>
      </p:sp>
      <p:sp>
        <p:nvSpPr>
          <p:cNvPr id="32" name="Tekstvak 31">
            <a:extLst>
              <a:ext uri="{FF2B5EF4-FFF2-40B4-BE49-F238E27FC236}">
                <a16:creationId xmlns:a16="http://schemas.microsoft.com/office/drawing/2014/main" id="{8D1C410E-5066-F71B-6467-33B42336095E}"/>
              </a:ext>
            </a:extLst>
          </p:cNvPr>
          <p:cNvSpPr txBox="1"/>
          <p:nvPr/>
        </p:nvSpPr>
        <p:spPr>
          <a:xfrm>
            <a:off x="4330788" y="4242008"/>
            <a:ext cx="3349558" cy="461665"/>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we realiseren ons dat het niet alleen maar om hockey draait; er zijn meerdere manieren.</a:t>
            </a:r>
          </a:p>
        </p:txBody>
      </p:sp>
      <p:sp>
        <p:nvSpPr>
          <p:cNvPr id="34" name="Tekstvak 33">
            <a:extLst>
              <a:ext uri="{FF2B5EF4-FFF2-40B4-BE49-F238E27FC236}">
                <a16:creationId xmlns:a16="http://schemas.microsoft.com/office/drawing/2014/main" id="{14D06B41-FEF0-879C-7025-66E31B74B2A8}"/>
              </a:ext>
            </a:extLst>
          </p:cNvPr>
          <p:cNvSpPr txBox="1"/>
          <p:nvPr/>
        </p:nvSpPr>
        <p:spPr>
          <a:xfrm>
            <a:off x="7930435" y="3754392"/>
            <a:ext cx="3192307" cy="461665"/>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we denken na over de </a:t>
            </a:r>
            <a:r>
              <a:rPr lang="nl-NL" sz="1200" dirty="0" err="1">
                <a:solidFill>
                  <a:schemeClr val="bg1"/>
                </a:solidFill>
                <a:latin typeface="Interstate Light" pitchFamily="50" charset="0"/>
              </a:rPr>
              <a:t>multi</a:t>
            </a:r>
            <a:r>
              <a:rPr lang="nl-NL" sz="1200" dirty="0">
                <a:solidFill>
                  <a:schemeClr val="bg1"/>
                </a:solidFill>
                <a:latin typeface="Interstate Light" pitchFamily="50" charset="0"/>
              </a:rPr>
              <a:t>-inzetbaarheid van ons verenigingscomplex.</a:t>
            </a:r>
          </a:p>
        </p:txBody>
      </p:sp>
      <p:sp>
        <p:nvSpPr>
          <p:cNvPr id="35" name="Tekstvak 34">
            <a:extLst>
              <a:ext uri="{FF2B5EF4-FFF2-40B4-BE49-F238E27FC236}">
                <a16:creationId xmlns:a16="http://schemas.microsoft.com/office/drawing/2014/main" id="{67458600-0049-B838-704E-51C79A9CBFC9}"/>
              </a:ext>
            </a:extLst>
          </p:cNvPr>
          <p:cNvSpPr txBox="1"/>
          <p:nvPr/>
        </p:nvSpPr>
        <p:spPr>
          <a:xfrm>
            <a:off x="5392450" y="3648766"/>
            <a:ext cx="3914408" cy="646331"/>
          </a:xfrm>
          <a:prstGeom prst="rect">
            <a:avLst/>
          </a:prstGeom>
          <a:noFill/>
        </p:spPr>
        <p:txBody>
          <a:bodyPr wrap="square" rtlCol="0">
            <a:spAutoFit/>
          </a:bodyPr>
          <a:lstStyle/>
          <a:p>
            <a:r>
              <a:rPr lang="nl-NL" sz="3600" b="1" dirty="0">
                <a:solidFill>
                  <a:schemeClr val="bg1"/>
                </a:solidFill>
                <a:latin typeface="Interstate Black Cond" pitchFamily="50" charset="0"/>
              </a:rPr>
              <a:t>COMMISSIES</a:t>
            </a:r>
          </a:p>
        </p:txBody>
      </p:sp>
      <p:sp>
        <p:nvSpPr>
          <p:cNvPr id="36" name="Tekstvak 35">
            <a:extLst>
              <a:ext uri="{FF2B5EF4-FFF2-40B4-BE49-F238E27FC236}">
                <a16:creationId xmlns:a16="http://schemas.microsoft.com/office/drawing/2014/main" id="{2A94822C-84B8-E1F1-9BAD-1C0D17FC1662}"/>
              </a:ext>
            </a:extLst>
          </p:cNvPr>
          <p:cNvSpPr txBox="1"/>
          <p:nvPr/>
        </p:nvSpPr>
        <p:spPr>
          <a:xfrm>
            <a:off x="363656" y="4635203"/>
            <a:ext cx="4580478" cy="646331"/>
          </a:xfrm>
          <a:prstGeom prst="rect">
            <a:avLst/>
          </a:prstGeom>
          <a:noFill/>
        </p:spPr>
        <p:txBody>
          <a:bodyPr wrap="square" rtlCol="0">
            <a:spAutoFit/>
          </a:bodyPr>
          <a:lstStyle/>
          <a:p>
            <a:r>
              <a:rPr lang="nl-NL" sz="3600" b="1" dirty="0">
                <a:solidFill>
                  <a:schemeClr val="bg1"/>
                </a:solidFill>
                <a:latin typeface="Interstate Black Cond" pitchFamily="50" charset="0"/>
              </a:rPr>
              <a:t>ORGANOGRAM</a:t>
            </a:r>
          </a:p>
        </p:txBody>
      </p:sp>
      <p:sp>
        <p:nvSpPr>
          <p:cNvPr id="37" name="Tekstvak 36">
            <a:extLst>
              <a:ext uri="{FF2B5EF4-FFF2-40B4-BE49-F238E27FC236}">
                <a16:creationId xmlns:a16="http://schemas.microsoft.com/office/drawing/2014/main" id="{D5A7606D-44DA-FDC0-50E6-A4AEA6D27501}"/>
              </a:ext>
            </a:extLst>
          </p:cNvPr>
          <p:cNvSpPr txBox="1"/>
          <p:nvPr/>
        </p:nvSpPr>
        <p:spPr>
          <a:xfrm>
            <a:off x="3238643" y="4719892"/>
            <a:ext cx="2991352" cy="646331"/>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vanuit deze missie en visie bepalen we </a:t>
            </a:r>
          </a:p>
          <a:p>
            <a:r>
              <a:rPr lang="nl-NL" sz="1200" dirty="0">
                <a:solidFill>
                  <a:schemeClr val="bg1"/>
                </a:solidFill>
                <a:latin typeface="Interstate Light" pitchFamily="50" charset="0"/>
              </a:rPr>
              <a:t>voor welke doelgroepen wij er willen zijn.</a:t>
            </a:r>
          </a:p>
          <a:p>
            <a:endParaRPr lang="nl-NL" sz="1200" dirty="0">
              <a:solidFill>
                <a:schemeClr val="bg1"/>
              </a:solidFill>
              <a:latin typeface="Interstate Light" pitchFamily="50" charset="0"/>
            </a:endParaRPr>
          </a:p>
        </p:txBody>
      </p:sp>
      <p:sp>
        <p:nvSpPr>
          <p:cNvPr id="38" name="Tekstvak 37">
            <a:extLst>
              <a:ext uri="{FF2B5EF4-FFF2-40B4-BE49-F238E27FC236}">
                <a16:creationId xmlns:a16="http://schemas.microsoft.com/office/drawing/2014/main" id="{939C9726-F434-7C0F-7CB1-D628D10A35BD}"/>
              </a:ext>
            </a:extLst>
          </p:cNvPr>
          <p:cNvSpPr txBox="1"/>
          <p:nvPr/>
        </p:nvSpPr>
        <p:spPr>
          <a:xfrm>
            <a:off x="6165149" y="4617444"/>
            <a:ext cx="4580478" cy="646331"/>
          </a:xfrm>
          <a:prstGeom prst="rect">
            <a:avLst/>
          </a:prstGeom>
          <a:noFill/>
        </p:spPr>
        <p:txBody>
          <a:bodyPr wrap="square" rtlCol="0">
            <a:spAutoFit/>
          </a:bodyPr>
          <a:lstStyle/>
          <a:p>
            <a:r>
              <a:rPr lang="nl-NL" sz="3600" b="1" dirty="0">
                <a:solidFill>
                  <a:schemeClr val="bg1"/>
                </a:solidFill>
                <a:latin typeface="Interstate Black Cond" pitchFamily="50" charset="0"/>
              </a:rPr>
              <a:t>STATUTEN</a:t>
            </a:r>
          </a:p>
        </p:txBody>
      </p:sp>
      <p:sp>
        <p:nvSpPr>
          <p:cNvPr id="39" name="Tekstvak 38">
            <a:extLst>
              <a:ext uri="{FF2B5EF4-FFF2-40B4-BE49-F238E27FC236}">
                <a16:creationId xmlns:a16="http://schemas.microsoft.com/office/drawing/2014/main" id="{D82237BE-2A29-E8A0-AB51-5AD301AE125A}"/>
              </a:ext>
            </a:extLst>
          </p:cNvPr>
          <p:cNvSpPr txBox="1"/>
          <p:nvPr/>
        </p:nvSpPr>
        <p:spPr>
          <a:xfrm>
            <a:off x="8248367" y="4712986"/>
            <a:ext cx="3485869" cy="646331"/>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we kijken hierbij goed </a:t>
            </a:r>
          </a:p>
          <a:p>
            <a:r>
              <a:rPr lang="nl-NL" sz="1200" dirty="0">
                <a:solidFill>
                  <a:schemeClr val="bg1"/>
                </a:solidFill>
                <a:latin typeface="Interstate Light" pitchFamily="50" charset="0"/>
              </a:rPr>
              <a:t>naar de lokale context.</a:t>
            </a:r>
          </a:p>
          <a:p>
            <a:endParaRPr lang="nl-NL" sz="1200" dirty="0">
              <a:solidFill>
                <a:schemeClr val="bg1"/>
              </a:solidFill>
              <a:latin typeface="Interstate Light" pitchFamily="50" charset="0"/>
            </a:endParaRPr>
          </a:p>
        </p:txBody>
      </p:sp>
      <p:sp>
        <p:nvSpPr>
          <p:cNvPr id="40" name="Tekstvak 39">
            <a:extLst>
              <a:ext uri="{FF2B5EF4-FFF2-40B4-BE49-F238E27FC236}">
                <a16:creationId xmlns:a16="http://schemas.microsoft.com/office/drawing/2014/main" id="{56359BE8-C725-2DC4-584B-A5453D15F15E}"/>
              </a:ext>
            </a:extLst>
          </p:cNvPr>
          <p:cNvSpPr txBox="1"/>
          <p:nvPr/>
        </p:nvSpPr>
        <p:spPr>
          <a:xfrm>
            <a:off x="4458320" y="5163561"/>
            <a:ext cx="5907014" cy="646331"/>
          </a:xfrm>
          <a:prstGeom prst="rect">
            <a:avLst/>
          </a:prstGeom>
          <a:noFill/>
        </p:spPr>
        <p:txBody>
          <a:bodyPr wrap="square" rtlCol="0">
            <a:spAutoFit/>
          </a:bodyPr>
          <a:lstStyle/>
          <a:p>
            <a:r>
              <a:rPr lang="nl-NL" sz="3600" b="1" dirty="0">
                <a:solidFill>
                  <a:schemeClr val="bg1"/>
                </a:solidFill>
                <a:latin typeface="Interstate Black Cond" pitchFamily="50" charset="0"/>
              </a:rPr>
              <a:t>GEDRAGSCODE</a:t>
            </a:r>
          </a:p>
        </p:txBody>
      </p:sp>
      <p:sp>
        <p:nvSpPr>
          <p:cNvPr id="41" name="Tekstvak 40">
            <a:extLst>
              <a:ext uri="{FF2B5EF4-FFF2-40B4-BE49-F238E27FC236}">
                <a16:creationId xmlns:a16="http://schemas.microsoft.com/office/drawing/2014/main" id="{4707D36C-989D-8907-33B1-EA16304491A1}"/>
              </a:ext>
            </a:extLst>
          </p:cNvPr>
          <p:cNvSpPr txBox="1"/>
          <p:nvPr/>
        </p:nvSpPr>
        <p:spPr>
          <a:xfrm>
            <a:off x="7440225" y="5270997"/>
            <a:ext cx="3485869" cy="646331"/>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we kijken hierbij goed </a:t>
            </a:r>
          </a:p>
          <a:p>
            <a:r>
              <a:rPr lang="nl-NL" sz="1200" dirty="0">
                <a:solidFill>
                  <a:schemeClr val="bg1"/>
                </a:solidFill>
                <a:latin typeface="Interstate Light" pitchFamily="50" charset="0"/>
              </a:rPr>
              <a:t>naar de lokale context.</a:t>
            </a:r>
          </a:p>
          <a:p>
            <a:endParaRPr lang="nl-NL" sz="1200" dirty="0">
              <a:solidFill>
                <a:schemeClr val="bg1"/>
              </a:solidFill>
              <a:latin typeface="Interstate Light" pitchFamily="50" charset="0"/>
            </a:endParaRPr>
          </a:p>
        </p:txBody>
      </p:sp>
      <p:sp>
        <p:nvSpPr>
          <p:cNvPr id="42" name="Tekstvak 41">
            <a:extLst>
              <a:ext uri="{FF2B5EF4-FFF2-40B4-BE49-F238E27FC236}">
                <a16:creationId xmlns:a16="http://schemas.microsoft.com/office/drawing/2014/main" id="{A0C0D602-7C82-6F5F-9D35-EB9A6AC8528F}"/>
              </a:ext>
            </a:extLst>
          </p:cNvPr>
          <p:cNvSpPr txBox="1"/>
          <p:nvPr/>
        </p:nvSpPr>
        <p:spPr>
          <a:xfrm>
            <a:off x="371630" y="5707444"/>
            <a:ext cx="5907014" cy="646331"/>
          </a:xfrm>
          <a:prstGeom prst="rect">
            <a:avLst/>
          </a:prstGeom>
          <a:noFill/>
        </p:spPr>
        <p:txBody>
          <a:bodyPr wrap="square" rtlCol="0">
            <a:spAutoFit/>
          </a:bodyPr>
          <a:lstStyle/>
          <a:p>
            <a:r>
              <a:rPr lang="nl-NL" sz="3600" b="1" dirty="0">
                <a:solidFill>
                  <a:schemeClr val="bg1"/>
                </a:solidFill>
                <a:latin typeface="Interstate Black Cond" pitchFamily="50" charset="0"/>
              </a:rPr>
              <a:t>CODE GOED SPORTBESTUUR</a:t>
            </a:r>
          </a:p>
        </p:txBody>
      </p:sp>
      <p:sp>
        <p:nvSpPr>
          <p:cNvPr id="43" name="Tekstvak 42">
            <a:extLst>
              <a:ext uri="{FF2B5EF4-FFF2-40B4-BE49-F238E27FC236}">
                <a16:creationId xmlns:a16="http://schemas.microsoft.com/office/drawing/2014/main" id="{A94701C9-327A-5516-A6B6-12D5E65D4001}"/>
              </a:ext>
            </a:extLst>
          </p:cNvPr>
          <p:cNvSpPr txBox="1"/>
          <p:nvPr/>
        </p:nvSpPr>
        <p:spPr>
          <a:xfrm>
            <a:off x="5874573" y="5812467"/>
            <a:ext cx="3485869" cy="646331"/>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we kijken hierbij goed </a:t>
            </a:r>
          </a:p>
          <a:p>
            <a:r>
              <a:rPr lang="nl-NL" sz="1200" dirty="0">
                <a:solidFill>
                  <a:schemeClr val="bg1"/>
                </a:solidFill>
                <a:latin typeface="Interstate Light" pitchFamily="50" charset="0"/>
              </a:rPr>
              <a:t>naar de lokale context.</a:t>
            </a:r>
          </a:p>
          <a:p>
            <a:endParaRPr lang="nl-NL" sz="1200" dirty="0">
              <a:solidFill>
                <a:schemeClr val="bg1"/>
              </a:solidFill>
              <a:latin typeface="Interstate Light" pitchFamily="50" charset="0"/>
            </a:endParaRPr>
          </a:p>
        </p:txBody>
      </p:sp>
      <p:sp>
        <p:nvSpPr>
          <p:cNvPr id="9" name="Rechthoek: afgeronde hoeken 8">
            <a:hlinkClick r:id="rId4" action="ppaction://hlinksldjump"/>
            <a:extLst>
              <a:ext uri="{FF2B5EF4-FFF2-40B4-BE49-F238E27FC236}">
                <a16:creationId xmlns:a16="http://schemas.microsoft.com/office/drawing/2014/main" id="{28538527-ED99-82CB-AAAB-8192CF4DBF2E}"/>
              </a:ext>
            </a:extLst>
          </p:cNvPr>
          <p:cNvSpPr/>
          <p:nvPr/>
        </p:nvSpPr>
        <p:spPr>
          <a:xfrm>
            <a:off x="10917012" y="6191552"/>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hlinkClick r:id="rId5" action="ppaction://hlinksldjump"/>
            <a:extLst>
              <a:ext uri="{FF2B5EF4-FFF2-40B4-BE49-F238E27FC236}">
                <a16:creationId xmlns:a16="http://schemas.microsoft.com/office/drawing/2014/main" id="{F494E68F-BFAC-4C51-693E-F434924F4725}"/>
              </a:ext>
            </a:extLst>
          </p:cNvPr>
          <p:cNvSpPr/>
          <p:nvPr/>
        </p:nvSpPr>
        <p:spPr>
          <a:xfrm>
            <a:off x="10486450" y="6237770"/>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descr="Afbeelding met Lettertype, Graphics, logo, symbool&#10;&#10;Automatisch gegenereerde beschrijving">
            <a:extLst>
              <a:ext uri="{FF2B5EF4-FFF2-40B4-BE49-F238E27FC236}">
                <a16:creationId xmlns:a16="http://schemas.microsoft.com/office/drawing/2014/main" id="{4D8CA919-E177-01DD-175C-400ED44EA8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3282" y="308801"/>
            <a:ext cx="2106686" cy="525698"/>
          </a:xfrm>
          <a:prstGeom prst="rect">
            <a:avLst/>
          </a:prstGeom>
        </p:spPr>
      </p:pic>
      <p:sp>
        <p:nvSpPr>
          <p:cNvPr id="8" name="Tekstvak 7">
            <a:extLst>
              <a:ext uri="{FF2B5EF4-FFF2-40B4-BE49-F238E27FC236}">
                <a16:creationId xmlns:a16="http://schemas.microsoft.com/office/drawing/2014/main" id="{79E09456-5009-F2DF-41BF-455EF1A556EE}"/>
              </a:ext>
            </a:extLst>
          </p:cNvPr>
          <p:cNvSpPr txBox="1"/>
          <p:nvPr/>
        </p:nvSpPr>
        <p:spPr>
          <a:xfrm>
            <a:off x="392730" y="2020691"/>
            <a:ext cx="6952281" cy="400110"/>
          </a:xfrm>
          <a:prstGeom prst="rect">
            <a:avLst/>
          </a:prstGeom>
          <a:noFill/>
        </p:spPr>
        <p:txBody>
          <a:bodyPr wrap="square" rtlCol="0">
            <a:spAutoFit/>
          </a:bodyPr>
          <a:lstStyle/>
          <a:p>
            <a:r>
              <a:rPr lang="nl-NL" sz="2000" dirty="0">
                <a:solidFill>
                  <a:schemeClr val="bg1"/>
                </a:solidFill>
                <a:latin typeface="Interstate LightCondensed" panose="02000506050000020004" pitchFamily="50" charset="0"/>
              </a:rPr>
              <a:t>DOELEN:</a:t>
            </a:r>
          </a:p>
        </p:txBody>
      </p:sp>
      <p:sp>
        <p:nvSpPr>
          <p:cNvPr id="4" name="Tekstvak 3">
            <a:extLst>
              <a:ext uri="{FF2B5EF4-FFF2-40B4-BE49-F238E27FC236}">
                <a16:creationId xmlns:a16="http://schemas.microsoft.com/office/drawing/2014/main" id="{37393F07-8A47-3F04-8E11-8D88D7B02FF9}"/>
              </a:ext>
            </a:extLst>
          </p:cNvPr>
          <p:cNvSpPr txBox="1"/>
          <p:nvPr/>
        </p:nvSpPr>
        <p:spPr>
          <a:xfrm>
            <a:off x="392729" y="2420801"/>
            <a:ext cx="8914129" cy="1579022"/>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Er </a:t>
            </a:r>
            <a:r>
              <a:rPr lang="nl-NL" sz="1200" kern="100" dirty="0">
                <a:solidFill>
                  <a:schemeClr val="bg1"/>
                </a:solidFill>
                <a:latin typeface="Interstate Light" pitchFamily="50" charset="0"/>
                <a:ea typeface="Aptos" panose="020B0004020202020204" pitchFamily="34" charset="0"/>
                <a:cs typeface="Times New Roman" panose="02020603050405020304" pitchFamily="18" charset="0"/>
              </a:rPr>
              <a:t>is</a:t>
            </a: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 een aantal zaken van belang voor onze basisstructuur:</a:t>
            </a:r>
          </a:p>
          <a:p>
            <a:pPr marL="228600" indent="-228600" algn="just">
              <a:lnSpc>
                <a:spcPct val="80000"/>
              </a:lnSpc>
              <a:spcAft>
                <a:spcPts val="800"/>
              </a:spcAft>
              <a:buFont typeface="+mj-lt"/>
              <a:buAutoNum type="arabicPeriod"/>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Onze verenigings</a:t>
            </a:r>
            <a:r>
              <a:rPr lang="nl-NL" sz="1200" kern="100" dirty="0">
                <a:solidFill>
                  <a:schemeClr val="bg1"/>
                </a:solidFill>
                <a:latin typeface="Interstate Light" pitchFamily="50" charset="0"/>
                <a:ea typeface="Aptos" panose="020B0004020202020204" pitchFamily="34" charset="0"/>
                <a:cs typeface="Times New Roman" panose="02020603050405020304" pitchFamily="18" charset="0"/>
              </a:rPr>
              <a:t>structuur is ingericht op basis van onze missie, visie en kernwaarden;</a:t>
            </a:r>
          </a:p>
          <a:p>
            <a:pPr marL="228600" indent="-228600" algn="just">
              <a:lnSpc>
                <a:spcPct val="80000"/>
              </a:lnSpc>
              <a:spcAft>
                <a:spcPts val="800"/>
              </a:spcAft>
              <a:buFont typeface="+mj-lt"/>
              <a:buAutoNum type="arabicPeriod"/>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We houden ons </a:t>
            </a:r>
            <a:r>
              <a:rPr lang="nl-NL" sz="1200" kern="100" dirty="0">
                <a:solidFill>
                  <a:schemeClr val="bg1"/>
                </a:solidFill>
                <a:latin typeface="Interstate Light" pitchFamily="50" charset="0"/>
                <a:ea typeface="Aptos" panose="020B0004020202020204" pitchFamily="34" charset="0"/>
                <a:cs typeface="Times New Roman" panose="02020603050405020304" pitchFamily="18" charset="0"/>
              </a:rPr>
              <a:t>hierbij aan de juridische verplichtingen;</a:t>
            </a:r>
          </a:p>
          <a:p>
            <a:pPr marL="228600" indent="-228600" algn="just">
              <a:lnSpc>
                <a:spcPct val="80000"/>
              </a:lnSpc>
              <a:spcAft>
                <a:spcPts val="800"/>
              </a:spcAft>
              <a:buFont typeface="+mj-lt"/>
              <a:buAutoNum type="arabicPeriod"/>
            </a:pPr>
            <a:r>
              <a:rPr lang="nl-NL" sz="1200" kern="100" dirty="0">
                <a:solidFill>
                  <a:schemeClr val="bg1"/>
                </a:solidFill>
                <a:latin typeface="Interstate Light" pitchFamily="50" charset="0"/>
                <a:ea typeface="Aptos" panose="020B0004020202020204" pitchFamily="34" charset="0"/>
                <a:cs typeface="Times New Roman" panose="02020603050405020304" pitchFamily="18" charset="0"/>
              </a:rPr>
              <a:t>We kijken regelmatig of de structuur nog past bij de huidige activiteiten en uitdagingen van onze vereniging. </a:t>
            </a:r>
          </a:p>
          <a:p>
            <a:pPr marL="228600" indent="-228600" algn="just">
              <a:lnSpc>
                <a:spcPct val="80000"/>
              </a:lnSpc>
              <a:spcAft>
                <a:spcPts val="800"/>
              </a:spcAft>
              <a:buFont typeface="+mj-lt"/>
              <a:buAutoNum type="arabicPeriod"/>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65732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AA564-5F14-C3BF-80A7-CEBF2D4ABEF1}"/>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8F32A8F8-F5AE-54D2-B7C2-F8B6651B79BD}"/>
              </a:ext>
            </a:extLst>
          </p:cNvPr>
          <p:cNvSpPr txBox="1"/>
          <p:nvPr/>
        </p:nvSpPr>
        <p:spPr>
          <a:xfrm>
            <a:off x="294823" y="-26000"/>
            <a:ext cx="8177967" cy="1323439"/>
          </a:xfrm>
          <a:prstGeom prst="rect">
            <a:avLst/>
          </a:prstGeom>
          <a:noFill/>
        </p:spPr>
        <p:txBody>
          <a:bodyPr wrap="square" rtlCol="0">
            <a:spAutoFit/>
          </a:bodyPr>
          <a:lstStyle/>
          <a:p>
            <a:r>
              <a:rPr lang="nl-NL" sz="8000" b="1" dirty="0">
                <a:solidFill>
                  <a:srgbClr val="EF790C"/>
                </a:solidFill>
                <a:latin typeface="Interstate Black Cond" pitchFamily="50" charset="0"/>
              </a:rPr>
              <a:t>BASISSTRUCTUUR</a:t>
            </a:r>
          </a:p>
        </p:txBody>
      </p:sp>
      <p:sp>
        <p:nvSpPr>
          <p:cNvPr id="7" name="Tekstvak 6">
            <a:extLst>
              <a:ext uri="{FF2B5EF4-FFF2-40B4-BE49-F238E27FC236}">
                <a16:creationId xmlns:a16="http://schemas.microsoft.com/office/drawing/2014/main" id="{16F7C164-7F05-D614-6660-4D71C691FA88}"/>
              </a:ext>
            </a:extLst>
          </p:cNvPr>
          <p:cNvSpPr txBox="1"/>
          <p:nvPr/>
        </p:nvSpPr>
        <p:spPr>
          <a:xfrm>
            <a:off x="370867" y="1297439"/>
            <a:ext cx="5129908" cy="4537652"/>
          </a:xfrm>
          <a:prstGeom prst="rect">
            <a:avLst/>
          </a:prstGeom>
          <a:noFill/>
        </p:spPr>
        <p:txBody>
          <a:bodyPr wrap="square" lIns="91440" tIns="45720" rIns="91440" bIns="45720" rtlCol="0" anchor="t">
            <a:spAutoFit/>
          </a:bodyPr>
          <a:lstStyle/>
          <a:p>
            <a:pPr>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Bestuur</a:t>
            </a: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Ons bestuur bestaat in ieder geval uit een voorzitter, een </a:t>
            </a:r>
            <a:r>
              <a:rPr lang="nl-NL" sz="1200" kern="100" dirty="0" err="1">
                <a:solidFill>
                  <a:srgbClr val="EF790C"/>
                </a:solidFill>
                <a:effectLst/>
                <a:latin typeface="Interstate Light" pitchFamily="50" charset="0"/>
                <a:ea typeface="Aptos" panose="020B0004020202020204" pitchFamily="34" charset="0"/>
                <a:cs typeface="Times New Roman" panose="02020603050405020304" pitchFamily="18" charset="0"/>
              </a:rPr>
              <a:t>vice-voorzitter</a:t>
            </a:r>
            <a:r>
              <a:rPr lang="nl-NL" sz="1200" kern="100" dirty="0">
                <a:effectLst/>
                <a:latin typeface="Interstate Light" pitchFamily="50" charset="0"/>
                <a:ea typeface="Aptos" panose="020B0004020202020204" pitchFamily="34" charset="0"/>
                <a:cs typeface="Times New Roman" panose="02020603050405020304" pitchFamily="18" charset="0"/>
              </a:rPr>
              <a:t>, een penningmeester en een secretaris. De overige bestuursfuncties komen voort uit onze visie, ambities en kernwaarden. We herijken de bestuurssamenstelling elke drie jaar, om te kijken of deze nog aansluit bij de behoeften van onze leden en de capaciteiten van de bestuurders.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Bij de zoektocht naar een nieuw bestuurslid kijken we naar iemands persoonlijke kwaliteiten en naar persoonlijkheidsprofielen, met als doel een complementair bestuur te formeren. Zo past iemand met een pedagogische achtergrond bijvoorbeeld goed bij de portefeuille ‘jeugdzaken’. We streven een divers bestuur na. Als er een functie vrijkomt, gaan we op zoek naar iemand die ons aanvult door unieke kwaliteiten.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Binnen onze verenigingen is er een duidelijke scheiding tussen functies, zodat niemand een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dubbele pet  </a:t>
            </a:r>
            <a:r>
              <a:rPr lang="nl-NL" sz="1200" kern="100" dirty="0">
                <a:effectLst/>
                <a:latin typeface="Interstate Light" pitchFamily="50" charset="0"/>
                <a:ea typeface="Aptos" panose="020B0004020202020204" pitchFamily="34" charset="0"/>
                <a:cs typeface="Times New Roman" panose="02020603050405020304" pitchFamily="18" charset="0"/>
              </a:rPr>
              <a:t>op heeft. Daarnaast hanteren we een bestuurstermijn van drie jaar per bestuurslid, met een maximum van twee termijnen herbenoeming (in totaal dus drie termijnen en een maximale bestuursperiode van negen jaar). Daarbij zorgen we voor een helder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rooster van aftreden</a:t>
            </a:r>
            <a:r>
              <a:rPr lang="nl-NL" sz="1200" kern="100" dirty="0">
                <a:effectLst/>
                <a:latin typeface="Interstate Light" pitchFamily="50" charset="0"/>
                <a:ea typeface="Aptos" panose="020B0004020202020204" pitchFamily="34" charset="0"/>
                <a:cs typeface="Times New Roman" panose="02020603050405020304" pitchFamily="18" charset="0"/>
              </a:rPr>
              <a:t>. Tenslotte vinden wij het als bestuur ook belangrijk dat we zichtbaar en goed bereikbaar zijn. Zo vergaderen we bijvoorbeeld altijd op de club. </a:t>
            </a:r>
          </a:p>
        </p:txBody>
      </p:sp>
      <p:pic>
        <p:nvPicPr>
          <p:cNvPr id="11" name="Afbeelding 10" descr="Afbeelding met clipart, ontwerp&#10;&#10;Automatisch gegenereerde beschrijving">
            <a:extLst>
              <a:ext uri="{FF2B5EF4-FFF2-40B4-BE49-F238E27FC236}">
                <a16:creationId xmlns:a16="http://schemas.microsoft.com/office/drawing/2014/main" id="{182C05E2-BD89-69F7-F46D-C20B6B398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4" name="Rechthoek: afgeronde hoeken 3">
            <a:hlinkClick r:id="rId3" action="ppaction://hlinksldjump"/>
            <a:extLst>
              <a:ext uri="{FF2B5EF4-FFF2-40B4-BE49-F238E27FC236}">
                <a16:creationId xmlns:a16="http://schemas.microsoft.com/office/drawing/2014/main" id="{0F8A5B05-2231-AA33-A06D-540B87614B15}"/>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5D77F4D7-F262-1221-7F77-917E11196A34}"/>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3" name="Tekstvak 12">
            <a:extLst>
              <a:ext uri="{FF2B5EF4-FFF2-40B4-BE49-F238E27FC236}">
                <a16:creationId xmlns:a16="http://schemas.microsoft.com/office/drawing/2014/main" id="{3657D633-10C9-2E3E-6C98-915B43F3A8EC}"/>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6" name="Tekstvak 15">
            <a:extLst>
              <a:ext uri="{FF2B5EF4-FFF2-40B4-BE49-F238E27FC236}">
                <a16:creationId xmlns:a16="http://schemas.microsoft.com/office/drawing/2014/main" id="{9D83EFBB-ECD4-770D-ED64-FCEFD0AC086F}"/>
              </a:ext>
            </a:extLst>
          </p:cNvPr>
          <p:cNvSpPr txBox="1"/>
          <p:nvPr/>
        </p:nvSpPr>
        <p:spPr>
          <a:xfrm>
            <a:off x="6096000" y="1568748"/>
            <a:ext cx="5235510" cy="1961050"/>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Bij ons op de club hebben we alle bestuursfuncties uitgeschreven. Dit helpt ons bij het werven, omdat mensen graag inzicht willen in de functie en het tijdsaspect, voordat ze ja zeggen tegen een functie. Daarnaast helpt het uitschrijven van verantwoordelijkheden ons in het dagelijks werk. We kunnen elkaar aanspreken op verantwoordelijkheden en elkaar helpen door een herverdeling van taken te maken wanneer nodig. Alle functies zijn beschreven in de bijlage, en zijn gebaseerd op het boekje </a:t>
            </a:r>
            <a:r>
              <a:rPr lang="nl-NL" sz="1200" kern="100" dirty="0">
                <a:solidFill>
                  <a:srgbClr val="EF790C"/>
                </a:solidFill>
                <a:latin typeface="Interstate Light" pitchFamily="50"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Goed Sportbestuur</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 </a:t>
            </a:r>
            <a:r>
              <a:rPr lang="nl-NL" sz="1200" kern="100" dirty="0">
                <a:effectLst/>
                <a:latin typeface="Interstate Light" pitchFamily="50" charset="0"/>
                <a:ea typeface="Aptos" panose="020B0004020202020204" pitchFamily="34" charset="0"/>
                <a:cs typeface="Times New Roman" panose="02020603050405020304" pitchFamily="18" charset="0"/>
              </a:rPr>
              <a:t>van de KNHB.</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3" name="Rechthoek: afgeronde hoeken 2">
            <a:hlinkClick r:id="rId5" action="ppaction://hlinksldjump"/>
            <a:extLst>
              <a:ext uri="{FF2B5EF4-FFF2-40B4-BE49-F238E27FC236}">
                <a16:creationId xmlns:a16="http://schemas.microsoft.com/office/drawing/2014/main" id="{BFC4A812-A8C3-42BF-211B-7B5B969326B3}"/>
              </a:ext>
            </a:extLst>
          </p:cNvPr>
          <p:cNvSpPr/>
          <p:nvPr/>
        </p:nvSpPr>
        <p:spPr>
          <a:xfrm>
            <a:off x="10917012" y="6213802"/>
            <a:ext cx="400692" cy="4394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hlinkClick r:id="rId6" action="ppaction://hlinksldjump"/>
            <a:extLst>
              <a:ext uri="{FF2B5EF4-FFF2-40B4-BE49-F238E27FC236}">
                <a16:creationId xmlns:a16="http://schemas.microsoft.com/office/drawing/2014/main" id="{0F7CB048-E34E-2A90-8D3A-E64A5D9DCFA8}"/>
              </a:ext>
            </a:extLst>
          </p:cNvPr>
          <p:cNvSpPr/>
          <p:nvPr/>
        </p:nvSpPr>
        <p:spPr>
          <a:xfrm>
            <a:off x="10481609" y="622363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extLst>
              <a:ext uri="{FF2B5EF4-FFF2-40B4-BE49-F238E27FC236}">
                <a16:creationId xmlns:a16="http://schemas.microsoft.com/office/drawing/2014/main" id="{3C952F2D-F79B-3492-9FCF-1FEE29F5AD8A}"/>
              </a:ext>
            </a:extLst>
          </p:cNvPr>
          <p:cNvSpPr/>
          <p:nvPr/>
        </p:nvSpPr>
        <p:spPr>
          <a:xfrm>
            <a:off x="5571975" y="1672451"/>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Gelijkbenige driehoek 8">
            <a:extLst>
              <a:ext uri="{FF2B5EF4-FFF2-40B4-BE49-F238E27FC236}">
                <a16:creationId xmlns:a16="http://schemas.microsoft.com/office/drawing/2014/main" id="{4526663A-F465-3E15-59BB-75406C258B74}"/>
              </a:ext>
            </a:extLst>
          </p:cNvPr>
          <p:cNvSpPr/>
          <p:nvPr/>
        </p:nvSpPr>
        <p:spPr>
          <a:xfrm rot="12296474" flipH="1">
            <a:off x="5622423" y="1781473"/>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F73A9481-54D5-8435-9EED-EB63DDE38200}"/>
              </a:ext>
            </a:extLst>
          </p:cNvPr>
          <p:cNvSpPr txBox="1"/>
          <p:nvPr/>
        </p:nvSpPr>
        <p:spPr>
          <a:xfrm>
            <a:off x="5552311" y="1543643"/>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8" name="Rechthoek: afgeronde hoeken 17">
            <a:extLst>
              <a:ext uri="{FF2B5EF4-FFF2-40B4-BE49-F238E27FC236}">
                <a16:creationId xmlns:a16="http://schemas.microsoft.com/office/drawing/2014/main" id="{7FF07CD0-338E-84BB-CF26-93CEB6D3D5C0}"/>
              </a:ext>
            </a:extLst>
          </p:cNvPr>
          <p:cNvSpPr/>
          <p:nvPr/>
        </p:nvSpPr>
        <p:spPr>
          <a:xfrm>
            <a:off x="5571975" y="4332311"/>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Gelijkbenige driehoek 18">
            <a:extLst>
              <a:ext uri="{FF2B5EF4-FFF2-40B4-BE49-F238E27FC236}">
                <a16:creationId xmlns:a16="http://schemas.microsoft.com/office/drawing/2014/main" id="{38F5B626-5A56-396E-DF06-C1476E14A933}"/>
              </a:ext>
            </a:extLst>
          </p:cNvPr>
          <p:cNvSpPr/>
          <p:nvPr/>
        </p:nvSpPr>
        <p:spPr>
          <a:xfrm rot="12296474" flipH="1">
            <a:off x="5622423" y="4441333"/>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57C88CE4-7667-D2D9-97F8-EFD996B42ED8}"/>
              </a:ext>
            </a:extLst>
          </p:cNvPr>
          <p:cNvSpPr txBox="1"/>
          <p:nvPr/>
        </p:nvSpPr>
        <p:spPr>
          <a:xfrm>
            <a:off x="5552311" y="4203503"/>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21" name="Rechthoek: afgeronde hoeken 20">
            <a:extLst>
              <a:ext uri="{FF2B5EF4-FFF2-40B4-BE49-F238E27FC236}">
                <a16:creationId xmlns:a16="http://schemas.microsoft.com/office/drawing/2014/main" id="{2B6420B5-1F09-57ED-3265-B3D7128525D9}"/>
              </a:ext>
            </a:extLst>
          </p:cNvPr>
          <p:cNvSpPr/>
          <p:nvPr/>
        </p:nvSpPr>
        <p:spPr>
          <a:xfrm>
            <a:off x="5571975" y="5404028"/>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Gelijkbenige driehoek 21">
            <a:extLst>
              <a:ext uri="{FF2B5EF4-FFF2-40B4-BE49-F238E27FC236}">
                <a16:creationId xmlns:a16="http://schemas.microsoft.com/office/drawing/2014/main" id="{4681FD20-7152-53DF-575C-3A8B5A115057}"/>
              </a:ext>
            </a:extLst>
          </p:cNvPr>
          <p:cNvSpPr/>
          <p:nvPr/>
        </p:nvSpPr>
        <p:spPr>
          <a:xfrm rot="12296474" flipH="1">
            <a:off x="5622423" y="5513050"/>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id="{03DAFA0C-6E05-FCD3-32B3-56107C569E0A}"/>
              </a:ext>
            </a:extLst>
          </p:cNvPr>
          <p:cNvSpPr txBox="1"/>
          <p:nvPr/>
        </p:nvSpPr>
        <p:spPr>
          <a:xfrm>
            <a:off x="5552311" y="5275220"/>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27" name="Rechthoek: afgeronde hoeken 26">
            <a:hlinkClick r:id="rId7" action="ppaction://hlinksldjump"/>
            <a:extLst>
              <a:ext uri="{FF2B5EF4-FFF2-40B4-BE49-F238E27FC236}">
                <a16:creationId xmlns:a16="http://schemas.microsoft.com/office/drawing/2014/main" id="{CE17CD0B-C9F4-1ED3-92AD-77A3596C3119}"/>
              </a:ext>
            </a:extLst>
          </p:cNvPr>
          <p:cNvSpPr/>
          <p:nvPr/>
        </p:nvSpPr>
        <p:spPr>
          <a:xfrm>
            <a:off x="5480415" y="1568748"/>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afgeronde hoeken 27">
            <a:hlinkClick r:id="rId7" action="ppaction://hlinksldjump"/>
            <a:extLst>
              <a:ext uri="{FF2B5EF4-FFF2-40B4-BE49-F238E27FC236}">
                <a16:creationId xmlns:a16="http://schemas.microsoft.com/office/drawing/2014/main" id="{171E9BF5-7369-E677-BF74-AC1D333F6990}"/>
              </a:ext>
            </a:extLst>
          </p:cNvPr>
          <p:cNvSpPr/>
          <p:nvPr/>
        </p:nvSpPr>
        <p:spPr>
          <a:xfrm>
            <a:off x="5500775" y="4231114"/>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afgeronde hoeken 28">
            <a:hlinkClick r:id="rId7" action="ppaction://hlinksldjump"/>
            <a:extLst>
              <a:ext uri="{FF2B5EF4-FFF2-40B4-BE49-F238E27FC236}">
                <a16:creationId xmlns:a16="http://schemas.microsoft.com/office/drawing/2014/main" id="{AC681A0D-3CDD-7C88-BF45-4921AEDD52BF}"/>
              </a:ext>
            </a:extLst>
          </p:cNvPr>
          <p:cNvSpPr/>
          <p:nvPr/>
        </p:nvSpPr>
        <p:spPr>
          <a:xfrm>
            <a:off x="5491898" y="5289252"/>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18592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C5F428F-FAA7-8B0A-14E6-B17D789E73D9}"/>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02E40991-1D01-85B7-9237-C1A933C7E876}"/>
              </a:ext>
            </a:extLst>
          </p:cNvPr>
          <p:cNvSpPr txBox="1"/>
          <p:nvPr/>
        </p:nvSpPr>
        <p:spPr>
          <a:xfrm>
            <a:off x="294823" y="-26000"/>
            <a:ext cx="8177967" cy="1323439"/>
          </a:xfrm>
          <a:prstGeom prst="rect">
            <a:avLst/>
          </a:prstGeom>
          <a:noFill/>
        </p:spPr>
        <p:txBody>
          <a:bodyPr wrap="square" rtlCol="0">
            <a:spAutoFit/>
          </a:bodyPr>
          <a:lstStyle/>
          <a:p>
            <a:r>
              <a:rPr lang="nl-NL" sz="8000" b="1" dirty="0">
                <a:solidFill>
                  <a:srgbClr val="EF790C"/>
                </a:solidFill>
                <a:latin typeface="Interstate Black Cond" pitchFamily="50" charset="0"/>
              </a:rPr>
              <a:t>BASISSTRUCTUUR</a:t>
            </a:r>
          </a:p>
        </p:txBody>
      </p:sp>
      <p:sp>
        <p:nvSpPr>
          <p:cNvPr id="7" name="Tekstvak 6">
            <a:extLst>
              <a:ext uri="{FF2B5EF4-FFF2-40B4-BE49-F238E27FC236}">
                <a16:creationId xmlns:a16="http://schemas.microsoft.com/office/drawing/2014/main" id="{028D2FCD-F068-E179-187A-E123F4C9DB5E}"/>
              </a:ext>
            </a:extLst>
          </p:cNvPr>
          <p:cNvSpPr txBox="1"/>
          <p:nvPr/>
        </p:nvSpPr>
        <p:spPr>
          <a:xfrm>
            <a:off x="370867" y="1297439"/>
            <a:ext cx="5129908" cy="4537652"/>
          </a:xfrm>
          <a:prstGeom prst="rect">
            <a:avLst/>
          </a:prstGeom>
          <a:noFill/>
        </p:spPr>
        <p:txBody>
          <a:bodyPr wrap="square" lIns="91440" tIns="45720" rIns="91440" bIns="45720" rtlCol="0" anchor="t">
            <a:spAutoFit/>
          </a:bodyPr>
          <a:lstStyle/>
          <a:p>
            <a:pPr>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Bestuur</a:t>
            </a: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Ons bestuur bestaat in ieder geval uit een voorzitter, een </a:t>
            </a:r>
            <a:r>
              <a:rPr lang="nl-NL" sz="1200" kern="100" dirty="0" err="1">
                <a:solidFill>
                  <a:srgbClr val="EF790C"/>
                </a:solidFill>
                <a:effectLst/>
                <a:latin typeface="Interstate Light" pitchFamily="50" charset="0"/>
                <a:ea typeface="Aptos" panose="020B0004020202020204" pitchFamily="34" charset="0"/>
                <a:cs typeface="Times New Roman" panose="02020603050405020304" pitchFamily="18" charset="0"/>
              </a:rPr>
              <a:t>vice-voorzitter</a:t>
            </a:r>
            <a:r>
              <a:rPr lang="nl-NL" sz="1200" kern="100" dirty="0">
                <a:effectLst/>
                <a:latin typeface="Interstate Light" pitchFamily="50" charset="0"/>
                <a:ea typeface="Aptos" panose="020B0004020202020204" pitchFamily="34" charset="0"/>
                <a:cs typeface="Times New Roman" panose="02020603050405020304" pitchFamily="18" charset="0"/>
              </a:rPr>
              <a:t>, een penningmeester en een secretaris. De overige bestuursfuncties komen voort uit onze missie, visie en kernwaarden. We herijken de bestuurssamenstelling iedere drie jaar, om te kijken of deze nog aansluit bij de behoeften van onze leden en de capaciteiten van de bestuurders.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Bij de zoektocht naar een nieuw bestuurslid kijken we naar iemands persoonlijke kwaliteiten en naar persoonlijkheidsprofielen, met als doel een complementair bestuur te formeren. Zo past iemand met een pedagogische achtergrond bijvoorbeeld goed bij de portefeuille ‘jeugdzaken’. We streven een divers bestuur na. Als er een functie vrijkomt, gaan we op zoek naar iemand die ons aanvult door unieke kwaliteiten.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Binnen onze verenigingen is er een duidelijke scheiding tussen functies, zodat niemand een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dubbele pet  </a:t>
            </a:r>
            <a:r>
              <a:rPr lang="nl-NL" sz="1200" kern="100" dirty="0">
                <a:effectLst/>
                <a:latin typeface="Interstate Light" pitchFamily="50" charset="0"/>
                <a:ea typeface="Aptos" panose="020B0004020202020204" pitchFamily="34" charset="0"/>
                <a:cs typeface="Times New Roman" panose="02020603050405020304" pitchFamily="18" charset="0"/>
              </a:rPr>
              <a:t>op heeft. Daarnaast hanteren we een bestuurstermijn van drie jaar per bestuurslid, met een maximum van twee termijnen herbenoeming (in totaal dus drie termijnen en een maximale bestuursperiode van 9 jaar). Daarbij zorgen we voor een helder rooster van aftreden. Tenslotte vinden wij het als bestuur ook belangrijk dat we zichtbaar en goed bereikbaar zijn. Zo vergaderen we bijvoorbeeld altijd op de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club</a:t>
            </a:r>
            <a:r>
              <a:rPr lang="nl-NL" sz="1200" kern="100" dirty="0">
                <a:effectLst/>
                <a:latin typeface="Interstate Light" pitchFamily="50" charset="0"/>
                <a:ea typeface="Aptos" panose="020B0004020202020204" pitchFamily="34" charset="0"/>
                <a:cs typeface="Times New Roman" panose="02020603050405020304" pitchFamily="18" charset="0"/>
              </a:rPr>
              <a:t>. </a:t>
            </a:r>
          </a:p>
        </p:txBody>
      </p:sp>
      <p:pic>
        <p:nvPicPr>
          <p:cNvPr id="11" name="Afbeelding 10" descr="Afbeelding met clipart, ontwerp&#10;&#10;Automatisch gegenereerde beschrijving">
            <a:extLst>
              <a:ext uri="{FF2B5EF4-FFF2-40B4-BE49-F238E27FC236}">
                <a16:creationId xmlns:a16="http://schemas.microsoft.com/office/drawing/2014/main" id="{E7745B84-3F00-EBD4-5F26-5FFBFA74B8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4" name="Rechthoek: afgeronde hoeken 3">
            <a:hlinkClick r:id="rId3" action="ppaction://hlinksldjump"/>
            <a:extLst>
              <a:ext uri="{FF2B5EF4-FFF2-40B4-BE49-F238E27FC236}">
                <a16:creationId xmlns:a16="http://schemas.microsoft.com/office/drawing/2014/main" id="{D5B95D05-DCE7-FB12-5AF3-88707158B5E6}"/>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21A2DDE9-E5CD-1055-0ED2-E1C283EFFBC0}"/>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3" name="Tekstvak 12">
            <a:extLst>
              <a:ext uri="{FF2B5EF4-FFF2-40B4-BE49-F238E27FC236}">
                <a16:creationId xmlns:a16="http://schemas.microsoft.com/office/drawing/2014/main" id="{976CC898-9CC3-E11A-87AC-6A4E03E28756}"/>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3" name="Rechthoek: afgeronde hoeken 2">
            <a:hlinkClick r:id="rId4" action="ppaction://hlinksldjump"/>
            <a:extLst>
              <a:ext uri="{FF2B5EF4-FFF2-40B4-BE49-F238E27FC236}">
                <a16:creationId xmlns:a16="http://schemas.microsoft.com/office/drawing/2014/main" id="{E63FDE09-A785-2949-032D-6CA8EE090B44}"/>
              </a:ext>
            </a:extLst>
          </p:cNvPr>
          <p:cNvSpPr/>
          <p:nvPr/>
        </p:nvSpPr>
        <p:spPr>
          <a:xfrm>
            <a:off x="10917012" y="6213802"/>
            <a:ext cx="400692" cy="4394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hlinkClick r:id="rId5" action="ppaction://hlinksldjump"/>
            <a:extLst>
              <a:ext uri="{FF2B5EF4-FFF2-40B4-BE49-F238E27FC236}">
                <a16:creationId xmlns:a16="http://schemas.microsoft.com/office/drawing/2014/main" id="{5CE48E75-E329-8621-B7FB-2F34689B2E3C}"/>
              </a:ext>
            </a:extLst>
          </p:cNvPr>
          <p:cNvSpPr/>
          <p:nvPr/>
        </p:nvSpPr>
        <p:spPr>
          <a:xfrm>
            <a:off x="10481609" y="622363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Gelijkbenige driehoek 7">
            <a:extLst>
              <a:ext uri="{FF2B5EF4-FFF2-40B4-BE49-F238E27FC236}">
                <a16:creationId xmlns:a16="http://schemas.microsoft.com/office/drawing/2014/main" id="{DCDB4C82-0C40-4168-DAC1-37A526EE26A3}"/>
              </a:ext>
            </a:extLst>
          </p:cNvPr>
          <p:cNvSpPr/>
          <p:nvPr/>
        </p:nvSpPr>
        <p:spPr>
          <a:xfrm rot="6629524" flipH="1" flipV="1">
            <a:off x="6059466" y="1470698"/>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afgeronde hoeken 9">
            <a:extLst>
              <a:ext uri="{FF2B5EF4-FFF2-40B4-BE49-F238E27FC236}">
                <a16:creationId xmlns:a16="http://schemas.microsoft.com/office/drawing/2014/main" id="{A5D8F0E9-95FE-7C29-B7E0-6092B33CF562}"/>
              </a:ext>
            </a:extLst>
          </p:cNvPr>
          <p:cNvSpPr/>
          <p:nvPr/>
        </p:nvSpPr>
        <p:spPr>
          <a:xfrm>
            <a:off x="6180378" y="1530575"/>
            <a:ext cx="5269359" cy="1232290"/>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ACB08D01-E4E0-F126-370C-88EB3C969D5A}"/>
              </a:ext>
            </a:extLst>
          </p:cNvPr>
          <p:cNvSpPr txBox="1"/>
          <p:nvPr/>
        </p:nvSpPr>
        <p:spPr>
          <a:xfrm>
            <a:off x="6260778" y="1677289"/>
            <a:ext cx="4710751" cy="932628"/>
          </a:xfrm>
          <a:prstGeom prst="rect">
            <a:avLst/>
          </a:prstGeom>
          <a:noFill/>
        </p:spPr>
        <p:txBody>
          <a:bodyPr wrap="square" lIns="91440" tIns="45720" rIns="91440" bIns="45720" rtlCol="0" anchor="t">
            <a:spAutoFit/>
          </a:bodyPr>
          <a:lstStyle/>
          <a:p>
            <a:pPr>
              <a:lnSpc>
                <a:spcPct val="116000"/>
              </a:lnSpc>
              <a:spcAft>
                <a:spcPts val="800"/>
              </a:spcAft>
            </a:pPr>
            <a:r>
              <a:rPr lang="nl-NL" sz="1200" dirty="0">
                <a:solidFill>
                  <a:schemeClr val="bg1"/>
                </a:solidFill>
                <a:latin typeface="Interstate Light" pitchFamily="50" charset="0"/>
              </a:rPr>
              <a:t>L</a:t>
            </a:r>
            <a:r>
              <a:rPr lang="nl-NL" sz="1200" dirty="0">
                <a:solidFill>
                  <a:schemeClr val="bg1"/>
                </a:solidFill>
                <a:effectLst/>
                <a:latin typeface="Interstate Light" pitchFamily="50" charset="0"/>
              </a:rPr>
              <a:t>et op dat de </a:t>
            </a:r>
            <a:r>
              <a:rPr lang="nl-NL" sz="1200" dirty="0" err="1">
                <a:solidFill>
                  <a:schemeClr val="bg1"/>
                </a:solidFill>
                <a:effectLst/>
                <a:latin typeface="Interstate Light" pitchFamily="50" charset="0"/>
              </a:rPr>
              <a:t>vice-voorzitter</a:t>
            </a:r>
            <a:r>
              <a:rPr lang="nl-NL" sz="1200" dirty="0">
                <a:solidFill>
                  <a:schemeClr val="bg1"/>
                </a:solidFill>
                <a:effectLst/>
                <a:latin typeface="Interstate Light" pitchFamily="50" charset="0"/>
              </a:rPr>
              <a:t> niet dezelfde persoon is als de penningmeester of secretaris. Wanneer het lastig is om een </a:t>
            </a:r>
            <a:r>
              <a:rPr lang="nl-NL" sz="1200" dirty="0" err="1">
                <a:solidFill>
                  <a:schemeClr val="bg1"/>
                </a:solidFill>
                <a:effectLst/>
                <a:latin typeface="Interstate Light" pitchFamily="50" charset="0"/>
              </a:rPr>
              <a:t>vice-voorzitter</a:t>
            </a:r>
            <a:r>
              <a:rPr lang="nl-NL" sz="1200" dirty="0">
                <a:solidFill>
                  <a:schemeClr val="bg1"/>
                </a:solidFill>
                <a:effectLst/>
                <a:latin typeface="Interstate Light" pitchFamily="50" charset="0"/>
              </a:rPr>
              <a:t> aan te stellen binnen het bestuur, kan het bijvoorbeeld ook een oud-bestuurslid zijn.</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15" name="Vermenigvuldigingsteken 14">
            <a:extLst>
              <a:ext uri="{FF2B5EF4-FFF2-40B4-BE49-F238E27FC236}">
                <a16:creationId xmlns:a16="http://schemas.microsoft.com/office/drawing/2014/main" id="{3426E3E9-C8FA-55AB-6166-8F46570B97A9}"/>
              </a:ext>
            </a:extLst>
          </p:cNvPr>
          <p:cNvSpPr/>
          <p:nvPr/>
        </p:nvSpPr>
        <p:spPr>
          <a:xfrm>
            <a:off x="10925251" y="1642918"/>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27" name="Rechthoek: afgeronde hoeken 26">
            <a:hlinkClick r:id="rId5" action="ppaction://hlinksldjump"/>
            <a:extLst>
              <a:ext uri="{FF2B5EF4-FFF2-40B4-BE49-F238E27FC236}">
                <a16:creationId xmlns:a16="http://schemas.microsoft.com/office/drawing/2014/main" id="{FD38020A-CEFA-4F47-7C2B-72D8671A36E2}"/>
              </a:ext>
            </a:extLst>
          </p:cNvPr>
          <p:cNvSpPr/>
          <p:nvPr/>
        </p:nvSpPr>
        <p:spPr>
          <a:xfrm>
            <a:off x="10793023" y="1567337"/>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Gelijkbenige driehoek 27">
            <a:extLst>
              <a:ext uri="{FF2B5EF4-FFF2-40B4-BE49-F238E27FC236}">
                <a16:creationId xmlns:a16="http://schemas.microsoft.com/office/drawing/2014/main" id="{EEA54F15-2CCF-A222-7B61-E358C0865A05}"/>
              </a:ext>
            </a:extLst>
          </p:cNvPr>
          <p:cNvSpPr/>
          <p:nvPr/>
        </p:nvSpPr>
        <p:spPr>
          <a:xfrm rot="14970476" flipH="1">
            <a:off x="6059467" y="3697760"/>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afgeronde hoeken 28">
            <a:extLst>
              <a:ext uri="{FF2B5EF4-FFF2-40B4-BE49-F238E27FC236}">
                <a16:creationId xmlns:a16="http://schemas.microsoft.com/office/drawing/2014/main" id="{EF623B7C-B3AA-5B5D-071B-482EDE17004F}"/>
              </a:ext>
            </a:extLst>
          </p:cNvPr>
          <p:cNvSpPr/>
          <p:nvPr/>
        </p:nvSpPr>
        <p:spPr>
          <a:xfrm>
            <a:off x="6180378" y="3539164"/>
            <a:ext cx="5269359" cy="898056"/>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kstvak 29">
            <a:extLst>
              <a:ext uri="{FF2B5EF4-FFF2-40B4-BE49-F238E27FC236}">
                <a16:creationId xmlns:a16="http://schemas.microsoft.com/office/drawing/2014/main" id="{DF4B1652-1238-56CB-8001-656D6D222C89}"/>
              </a:ext>
            </a:extLst>
          </p:cNvPr>
          <p:cNvSpPr txBox="1"/>
          <p:nvPr/>
        </p:nvSpPr>
        <p:spPr>
          <a:xfrm>
            <a:off x="6260778" y="3685877"/>
            <a:ext cx="4710751" cy="504177"/>
          </a:xfrm>
          <a:prstGeom prst="rect">
            <a:avLst/>
          </a:prstGeom>
          <a:noFill/>
        </p:spPr>
        <p:txBody>
          <a:bodyPr wrap="square" lIns="91440" tIns="45720" rIns="91440" bIns="45720" rtlCol="0" anchor="t">
            <a:spAutoFit/>
          </a:bodyPr>
          <a:lstStyle/>
          <a:p>
            <a:pPr>
              <a:lnSpc>
                <a:spcPct val="116000"/>
              </a:lnSpc>
              <a:spcAft>
                <a:spcPts val="800"/>
              </a:spcAft>
            </a:pPr>
            <a:r>
              <a:rPr lang="nl-NL" sz="1200" dirty="0">
                <a:solidFill>
                  <a:schemeClr val="bg1"/>
                </a:solidFill>
                <a:effectLst/>
                <a:latin typeface="Interstate Light" pitchFamily="50" charset="0"/>
              </a:rPr>
              <a:t>Realiseer je bijvoorbeeld dat het niet raadzaam is om als</a:t>
            </a:r>
            <a:r>
              <a:rPr lang="nl-NL" sz="1200" dirty="0">
                <a:solidFill>
                  <a:schemeClr val="bg1"/>
                </a:solidFill>
                <a:latin typeface="Interstate Light" pitchFamily="50" charset="0"/>
              </a:rPr>
              <a:t> voorzitter</a:t>
            </a:r>
            <a:r>
              <a:rPr lang="nl-NL" sz="1200" dirty="0">
                <a:solidFill>
                  <a:schemeClr val="bg1"/>
                </a:solidFill>
                <a:effectLst/>
                <a:latin typeface="Interstate Light" pitchFamily="50" charset="0"/>
              </a:rPr>
              <a:t> ook de </a:t>
            </a:r>
            <a:r>
              <a:rPr lang="nl-NL" sz="1200" dirty="0">
                <a:solidFill>
                  <a:schemeClr val="bg1"/>
                </a:solidFill>
                <a:latin typeface="Interstate Light" pitchFamily="50" charset="0"/>
              </a:rPr>
              <a:t>commissie T</a:t>
            </a:r>
            <a:r>
              <a:rPr lang="nl-NL" sz="1200" dirty="0">
                <a:solidFill>
                  <a:schemeClr val="bg1"/>
                </a:solidFill>
                <a:effectLst/>
                <a:latin typeface="Interstate Light" pitchFamily="50" charset="0"/>
              </a:rPr>
              <a:t>ophockey onder je hoede te hebben. </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31" name="Vermenigvuldigingsteken 30">
            <a:extLst>
              <a:ext uri="{FF2B5EF4-FFF2-40B4-BE49-F238E27FC236}">
                <a16:creationId xmlns:a16="http://schemas.microsoft.com/office/drawing/2014/main" id="{DC3C73E4-14A8-523F-A8D7-6BAE34F26AE8}"/>
              </a:ext>
            </a:extLst>
          </p:cNvPr>
          <p:cNvSpPr/>
          <p:nvPr/>
        </p:nvSpPr>
        <p:spPr>
          <a:xfrm>
            <a:off x="10925251" y="3651506"/>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32" name="Rechthoek: afgeronde hoeken 31">
            <a:hlinkClick r:id="rId5" action="ppaction://hlinksldjump"/>
            <a:extLst>
              <a:ext uri="{FF2B5EF4-FFF2-40B4-BE49-F238E27FC236}">
                <a16:creationId xmlns:a16="http://schemas.microsoft.com/office/drawing/2014/main" id="{B7101548-E13E-4F34-EDCC-308E45D8A677}"/>
              </a:ext>
            </a:extLst>
          </p:cNvPr>
          <p:cNvSpPr/>
          <p:nvPr/>
        </p:nvSpPr>
        <p:spPr>
          <a:xfrm>
            <a:off x="10793023" y="3575925"/>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Gelijkbenige driehoek 32">
            <a:extLst>
              <a:ext uri="{FF2B5EF4-FFF2-40B4-BE49-F238E27FC236}">
                <a16:creationId xmlns:a16="http://schemas.microsoft.com/office/drawing/2014/main" id="{E3067039-C2CA-4DEF-D686-048C24126F6C}"/>
              </a:ext>
            </a:extLst>
          </p:cNvPr>
          <p:cNvSpPr/>
          <p:nvPr/>
        </p:nvSpPr>
        <p:spPr>
          <a:xfrm rot="14970476" flipH="1">
            <a:off x="6079132" y="5238098"/>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afgeronde hoeken 33">
            <a:extLst>
              <a:ext uri="{FF2B5EF4-FFF2-40B4-BE49-F238E27FC236}">
                <a16:creationId xmlns:a16="http://schemas.microsoft.com/office/drawing/2014/main" id="{A400D306-8D39-E13F-FE00-D665B44575E7}"/>
              </a:ext>
            </a:extLst>
          </p:cNvPr>
          <p:cNvSpPr/>
          <p:nvPr/>
        </p:nvSpPr>
        <p:spPr>
          <a:xfrm>
            <a:off x="6180378" y="4690456"/>
            <a:ext cx="5269359" cy="1344185"/>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ekstvak 34">
            <a:extLst>
              <a:ext uri="{FF2B5EF4-FFF2-40B4-BE49-F238E27FC236}">
                <a16:creationId xmlns:a16="http://schemas.microsoft.com/office/drawing/2014/main" id="{D84EE3F4-9A53-66A8-B704-0986FEBA853F}"/>
              </a:ext>
            </a:extLst>
          </p:cNvPr>
          <p:cNvSpPr txBox="1"/>
          <p:nvPr/>
        </p:nvSpPr>
        <p:spPr>
          <a:xfrm>
            <a:off x="6260778" y="4837170"/>
            <a:ext cx="4710751" cy="1146852"/>
          </a:xfrm>
          <a:prstGeom prst="rect">
            <a:avLst/>
          </a:prstGeom>
          <a:noFill/>
        </p:spPr>
        <p:txBody>
          <a:bodyPr wrap="square" lIns="91440" tIns="45720" rIns="91440" bIns="45720" rtlCol="0" anchor="t">
            <a:spAutoFit/>
          </a:bodyPr>
          <a:lstStyle/>
          <a:p>
            <a:pPr>
              <a:lnSpc>
                <a:spcPct val="116000"/>
              </a:lnSpc>
              <a:spcAft>
                <a:spcPts val="800"/>
              </a:spcAft>
            </a:pPr>
            <a:r>
              <a:rPr lang="nl-NL" sz="1200" dirty="0">
                <a:solidFill>
                  <a:schemeClr val="bg1"/>
                </a:solidFill>
                <a:effectLst/>
                <a:latin typeface="Interstate Light" pitchFamily="50" charset="0"/>
              </a:rPr>
              <a:t>Dit zorgt voor continuïteit binnen het bestuur en voorkomt dat bestuursleden ‘vergroeid’ raken met de vereniging, waardoor hun onafhankelijkheid in het gedrang kan komen. Ook is het fijn om af en toe nieuwe mensen binnen te halen, die een frisse blik met zich meebrengen. </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36" name="Vermenigvuldigingsteken 35">
            <a:extLst>
              <a:ext uri="{FF2B5EF4-FFF2-40B4-BE49-F238E27FC236}">
                <a16:creationId xmlns:a16="http://schemas.microsoft.com/office/drawing/2014/main" id="{6F507866-87F6-2D8B-5B8F-E4347E046BBA}"/>
              </a:ext>
            </a:extLst>
          </p:cNvPr>
          <p:cNvSpPr/>
          <p:nvPr/>
        </p:nvSpPr>
        <p:spPr>
          <a:xfrm>
            <a:off x="10925251" y="4802799"/>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37" name="Rechthoek: afgeronde hoeken 36">
            <a:hlinkClick r:id="rId5" action="ppaction://hlinksldjump"/>
            <a:extLst>
              <a:ext uri="{FF2B5EF4-FFF2-40B4-BE49-F238E27FC236}">
                <a16:creationId xmlns:a16="http://schemas.microsoft.com/office/drawing/2014/main" id="{8A4F0222-4A54-D8A5-2165-4E0C66B983D0}"/>
              </a:ext>
            </a:extLst>
          </p:cNvPr>
          <p:cNvSpPr/>
          <p:nvPr/>
        </p:nvSpPr>
        <p:spPr>
          <a:xfrm>
            <a:off x="10793023" y="4727218"/>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99468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553EE-FDC3-1C7A-037A-8B6F07FDFB01}"/>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FF66272F-E9B5-91EB-D64B-53CA67DB4A83}"/>
              </a:ext>
            </a:extLst>
          </p:cNvPr>
          <p:cNvSpPr txBox="1"/>
          <p:nvPr/>
        </p:nvSpPr>
        <p:spPr>
          <a:xfrm>
            <a:off x="294823" y="-26000"/>
            <a:ext cx="8177967" cy="1323439"/>
          </a:xfrm>
          <a:prstGeom prst="rect">
            <a:avLst/>
          </a:prstGeom>
          <a:noFill/>
        </p:spPr>
        <p:txBody>
          <a:bodyPr wrap="square" rtlCol="0">
            <a:spAutoFit/>
          </a:bodyPr>
          <a:lstStyle/>
          <a:p>
            <a:r>
              <a:rPr lang="nl-NL" sz="8000" b="1" dirty="0">
                <a:solidFill>
                  <a:srgbClr val="EF790C"/>
                </a:solidFill>
                <a:latin typeface="Interstate Black Cond" pitchFamily="50" charset="0"/>
              </a:rPr>
              <a:t>BASISSTRUCTUUR</a:t>
            </a:r>
          </a:p>
        </p:txBody>
      </p:sp>
      <p:sp>
        <p:nvSpPr>
          <p:cNvPr id="7" name="Tekstvak 6">
            <a:extLst>
              <a:ext uri="{FF2B5EF4-FFF2-40B4-BE49-F238E27FC236}">
                <a16:creationId xmlns:a16="http://schemas.microsoft.com/office/drawing/2014/main" id="{A75B8095-83CC-A9C5-08F2-9F4E58312168}"/>
              </a:ext>
            </a:extLst>
          </p:cNvPr>
          <p:cNvSpPr txBox="1"/>
          <p:nvPr/>
        </p:nvSpPr>
        <p:spPr>
          <a:xfrm>
            <a:off x="370867" y="1297439"/>
            <a:ext cx="5129908" cy="4852995"/>
          </a:xfrm>
          <a:prstGeom prst="rect">
            <a:avLst/>
          </a:prstGeom>
          <a:noFill/>
        </p:spPr>
        <p:txBody>
          <a:bodyPr wrap="square" lIns="91440" tIns="45720" rIns="91440" bIns="45720" rtlCol="0" anchor="t">
            <a:spAutoFit/>
          </a:bodyPr>
          <a:lstStyle/>
          <a:p>
            <a:pPr>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Commissies</a:t>
            </a: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Binnen onze vereniging werken we met commissies. Als bestuur houden we vinger aan de pols bij de commissies en de commissies adviseren op hun beurt het bestuur. Wil je hier meer over weten? Bekijk dan ook het hoofdstuk over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2" action="ppaction://hlinksldjump">
                  <a:extLst>
                    <a:ext uri="{A12FA001-AC4F-418D-AE19-62706E023703}">
                      <ahyp:hlinkClr xmlns:ahyp="http://schemas.microsoft.com/office/drawing/2018/hyperlinkcolor" val="tx"/>
                    </a:ext>
                  </a:extLst>
                </a:hlinkClick>
              </a:rPr>
              <a:t>Vrijwilligersbeleid</a:t>
            </a:r>
            <a:r>
              <a:rPr lang="nl-NL" sz="1200" kern="100" dirty="0">
                <a:effectLst/>
                <a:latin typeface="Interstate Light" pitchFamily="50" charset="0"/>
                <a:ea typeface="Aptos" panose="020B0004020202020204" pitchFamily="34" charset="0"/>
                <a:cs typeface="Times New Roman" panose="02020603050405020304" pitchFamily="18" charset="0"/>
              </a:rPr>
              <a:t>’ .  Bij ons op de club zorgen we ervoor dat onze commissiestructuur de kernwaarden van onze vereniging weerspiegelt. Zo vinden wij het als vereniging bijvoorbeeld belangrijk dat we er zijn voor onze buurt (bijvoorbeeld in de vorm van een buurthuisfunctie) en daarom hebben wij een buurtcommissie. Overigens hanteren we ook voor commissieleden een termijn van drie jaar per commissielid, met een maximum van twee termijnen herbenoeming. Naast commissies werken wij ook met projectgroepen. Projecten hebben een duidelijk begin en einde. Dat spreekt weer andere vrijwilligers aan. </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Wij beschikken over onderstaande commissies/projectgroepen: </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Wedstrijdsecretariaat </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Technische Commissie Junioren en Senioren  </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Vrijwilligerscommissie</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Scheidsrechterscommissie</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Jeugdcommissie</a:t>
            </a:r>
          </a:p>
        </p:txBody>
      </p:sp>
      <p:pic>
        <p:nvPicPr>
          <p:cNvPr id="11" name="Afbeelding 10" descr="Afbeelding met clipart, ontwerp&#10;&#10;Automatisch gegenereerde beschrijving">
            <a:extLst>
              <a:ext uri="{FF2B5EF4-FFF2-40B4-BE49-F238E27FC236}">
                <a16:creationId xmlns:a16="http://schemas.microsoft.com/office/drawing/2014/main" id="{7C9ACDA1-8820-385C-51E2-A109E5E33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4" name="Rechthoek: afgeronde hoeken 3">
            <a:hlinkClick r:id="rId4" action="ppaction://hlinksldjump"/>
            <a:extLst>
              <a:ext uri="{FF2B5EF4-FFF2-40B4-BE49-F238E27FC236}">
                <a16:creationId xmlns:a16="http://schemas.microsoft.com/office/drawing/2014/main" id="{B5AE3ECD-1006-77B0-AEBC-3C1911647946}"/>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865129D6-0788-1915-2192-F68062012C73}"/>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3" name="Tekstvak 12">
            <a:extLst>
              <a:ext uri="{FF2B5EF4-FFF2-40B4-BE49-F238E27FC236}">
                <a16:creationId xmlns:a16="http://schemas.microsoft.com/office/drawing/2014/main" id="{A3705277-A33B-F719-5A91-A8EF8793725D}"/>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6" name="Tekstvak 15">
            <a:extLst>
              <a:ext uri="{FF2B5EF4-FFF2-40B4-BE49-F238E27FC236}">
                <a16:creationId xmlns:a16="http://schemas.microsoft.com/office/drawing/2014/main" id="{9401C090-0386-CD75-035B-E4320B4646BD}"/>
              </a:ext>
            </a:extLst>
          </p:cNvPr>
          <p:cNvSpPr txBox="1"/>
          <p:nvPr/>
        </p:nvSpPr>
        <p:spPr>
          <a:xfrm>
            <a:off x="6096000" y="1568748"/>
            <a:ext cx="5235510" cy="3279616"/>
          </a:xfrm>
          <a:prstGeom prst="rect">
            <a:avLst/>
          </a:prstGeom>
          <a:noFill/>
        </p:spPr>
        <p:txBody>
          <a:bodyPr wrap="square" lIns="91440" tIns="45720" rIns="91440" bIns="45720" rtlCol="0" anchor="t">
            <a:spAutoFit/>
          </a:bodyPr>
          <a:lstStyle/>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Seniorencommissie</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Projectgroep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Zaalhockey</a:t>
            </a:r>
            <a:r>
              <a:rPr lang="nl-NL" sz="1200" kern="100" dirty="0">
                <a:effectLst/>
                <a:latin typeface="Interstate Light" pitchFamily="50" charset="0"/>
                <a:ea typeface="Aptos" panose="020B0004020202020204" pitchFamily="34" charset="0"/>
                <a:cs typeface="Times New Roman" panose="02020603050405020304" pitchFamily="18" charset="0"/>
              </a:rPr>
              <a:t> </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Sportief en respectvol commissie / Commissie Hockeycultuur </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Acquisitieteam</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Materiaalcommissie</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Horecateam </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Communicatiecommissie</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Evenementen- en activiteitencommissie</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Kascommissie</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3" name="Rechthoek: afgeronde hoeken 2">
            <a:hlinkClick r:id="rId5" action="ppaction://hlinksldjump"/>
            <a:extLst>
              <a:ext uri="{FF2B5EF4-FFF2-40B4-BE49-F238E27FC236}">
                <a16:creationId xmlns:a16="http://schemas.microsoft.com/office/drawing/2014/main" id="{66F47114-7C6E-E98C-C3A1-2F958F175986}"/>
              </a:ext>
            </a:extLst>
          </p:cNvPr>
          <p:cNvSpPr/>
          <p:nvPr/>
        </p:nvSpPr>
        <p:spPr>
          <a:xfrm>
            <a:off x="10917012" y="6191552"/>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hlinkClick r:id="rId6" action="ppaction://hlinksldjump"/>
            <a:extLst>
              <a:ext uri="{FF2B5EF4-FFF2-40B4-BE49-F238E27FC236}">
                <a16:creationId xmlns:a16="http://schemas.microsoft.com/office/drawing/2014/main" id="{D327AA52-061A-F0C1-C805-BC0DB2546651}"/>
              </a:ext>
            </a:extLst>
          </p:cNvPr>
          <p:cNvSpPr/>
          <p:nvPr/>
        </p:nvSpPr>
        <p:spPr>
          <a:xfrm>
            <a:off x="10503206" y="6197421"/>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afgeronde hoeken 14">
            <a:extLst>
              <a:ext uri="{FF2B5EF4-FFF2-40B4-BE49-F238E27FC236}">
                <a16:creationId xmlns:a16="http://schemas.microsoft.com/office/drawing/2014/main" id="{65E3AD31-567A-24C1-755B-0AAC36765942}"/>
              </a:ext>
            </a:extLst>
          </p:cNvPr>
          <p:cNvSpPr/>
          <p:nvPr/>
        </p:nvSpPr>
        <p:spPr>
          <a:xfrm>
            <a:off x="11351174" y="1664774"/>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Gelijkbenige driehoek 16">
            <a:extLst>
              <a:ext uri="{FF2B5EF4-FFF2-40B4-BE49-F238E27FC236}">
                <a16:creationId xmlns:a16="http://schemas.microsoft.com/office/drawing/2014/main" id="{C684A676-EC7F-1AA7-67EE-DB7718B8353D}"/>
              </a:ext>
            </a:extLst>
          </p:cNvPr>
          <p:cNvSpPr/>
          <p:nvPr/>
        </p:nvSpPr>
        <p:spPr>
          <a:xfrm rot="12296474" flipH="1">
            <a:off x="11401622" y="1773796"/>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5FAC933C-36F6-6B73-6609-B7FA618AECCF}"/>
              </a:ext>
            </a:extLst>
          </p:cNvPr>
          <p:cNvSpPr txBox="1"/>
          <p:nvPr/>
        </p:nvSpPr>
        <p:spPr>
          <a:xfrm>
            <a:off x="11331510" y="1535966"/>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9" name="Rechthoek: afgeronde hoeken 18">
            <a:extLst>
              <a:ext uri="{FF2B5EF4-FFF2-40B4-BE49-F238E27FC236}">
                <a16:creationId xmlns:a16="http://schemas.microsoft.com/office/drawing/2014/main" id="{DE6DAF28-E06F-CA2C-999A-0CB5F1EE5A5D}"/>
              </a:ext>
            </a:extLst>
          </p:cNvPr>
          <p:cNvSpPr/>
          <p:nvPr/>
        </p:nvSpPr>
        <p:spPr>
          <a:xfrm>
            <a:off x="5571975" y="5148390"/>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Gelijkbenige driehoek 19">
            <a:extLst>
              <a:ext uri="{FF2B5EF4-FFF2-40B4-BE49-F238E27FC236}">
                <a16:creationId xmlns:a16="http://schemas.microsoft.com/office/drawing/2014/main" id="{FD4B0178-087D-16CA-A6E5-B813F77A72DD}"/>
              </a:ext>
            </a:extLst>
          </p:cNvPr>
          <p:cNvSpPr/>
          <p:nvPr/>
        </p:nvSpPr>
        <p:spPr>
          <a:xfrm rot="12296474" flipH="1">
            <a:off x="5622423" y="5257412"/>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vak 20">
            <a:extLst>
              <a:ext uri="{FF2B5EF4-FFF2-40B4-BE49-F238E27FC236}">
                <a16:creationId xmlns:a16="http://schemas.microsoft.com/office/drawing/2014/main" id="{DB4D38B4-866F-F250-CACE-772532DCF112}"/>
              </a:ext>
            </a:extLst>
          </p:cNvPr>
          <p:cNvSpPr txBox="1"/>
          <p:nvPr/>
        </p:nvSpPr>
        <p:spPr>
          <a:xfrm>
            <a:off x="5552311" y="5019582"/>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22" name="Rechthoek: afgeronde hoeken 21">
            <a:hlinkClick r:id="rId7" action="ppaction://hlinksldjump"/>
            <a:extLst>
              <a:ext uri="{FF2B5EF4-FFF2-40B4-BE49-F238E27FC236}">
                <a16:creationId xmlns:a16="http://schemas.microsoft.com/office/drawing/2014/main" id="{6B1CF2FD-62B9-7D27-CA29-ED22C56DC399}"/>
              </a:ext>
            </a:extLst>
          </p:cNvPr>
          <p:cNvSpPr/>
          <p:nvPr/>
        </p:nvSpPr>
        <p:spPr>
          <a:xfrm>
            <a:off x="5527845" y="5019582"/>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afgeronde hoeken 22">
            <a:hlinkClick r:id="rId8" action="ppaction://hlinksldjump"/>
            <a:extLst>
              <a:ext uri="{FF2B5EF4-FFF2-40B4-BE49-F238E27FC236}">
                <a16:creationId xmlns:a16="http://schemas.microsoft.com/office/drawing/2014/main" id="{AE9D905C-B38A-04D9-54C5-FC2AA70DC7FD}"/>
              </a:ext>
            </a:extLst>
          </p:cNvPr>
          <p:cNvSpPr/>
          <p:nvPr/>
        </p:nvSpPr>
        <p:spPr>
          <a:xfrm>
            <a:off x="11240141" y="154649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11143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D2BBDC8-97C0-4822-6960-B79EE9DAD51C}"/>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6BBA95E5-6FDC-28BE-5E22-A7B2E6D9D102}"/>
              </a:ext>
            </a:extLst>
          </p:cNvPr>
          <p:cNvSpPr txBox="1"/>
          <p:nvPr/>
        </p:nvSpPr>
        <p:spPr>
          <a:xfrm>
            <a:off x="294823" y="-26000"/>
            <a:ext cx="8177967" cy="1323439"/>
          </a:xfrm>
          <a:prstGeom prst="rect">
            <a:avLst/>
          </a:prstGeom>
          <a:noFill/>
        </p:spPr>
        <p:txBody>
          <a:bodyPr wrap="square" rtlCol="0">
            <a:spAutoFit/>
          </a:bodyPr>
          <a:lstStyle/>
          <a:p>
            <a:r>
              <a:rPr lang="nl-NL" sz="8000" b="1" dirty="0">
                <a:solidFill>
                  <a:srgbClr val="EF790C"/>
                </a:solidFill>
                <a:latin typeface="Interstate Black Cond" pitchFamily="50" charset="0"/>
              </a:rPr>
              <a:t>BASISSTRUCTUUR</a:t>
            </a:r>
          </a:p>
        </p:txBody>
      </p:sp>
      <p:sp>
        <p:nvSpPr>
          <p:cNvPr id="7" name="Tekstvak 6">
            <a:extLst>
              <a:ext uri="{FF2B5EF4-FFF2-40B4-BE49-F238E27FC236}">
                <a16:creationId xmlns:a16="http://schemas.microsoft.com/office/drawing/2014/main" id="{D375117C-76D9-1A71-9D88-AC3F180E060F}"/>
              </a:ext>
            </a:extLst>
          </p:cNvPr>
          <p:cNvSpPr txBox="1"/>
          <p:nvPr/>
        </p:nvSpPr>
        <p:spPr>
          <a:xfrm>
            <a:off x="370867" y="1297439"/>
            <a:ext cx="5129908" cy="5050613"/>
          </a:xfrm>
          <a:prstGeom prst="rect">
            <a:avLst/>
          </a:prstGeom>
          <a:noFill/>
        </p:spPr>
        <p:txBody>
          <a:bodyPr wrap="square" lIns="91440" tIns="45720" rIns="91440" bIns="45720" rtlCol="0" anchor="t">
            <a:spAutoFit/>
          </a:bodyPr>
          <a:lstStyle/>
          <a:p>
            <a:pPr>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Commissies</a:t>
            </a: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Binnen onze vereniging werken we met commissies. Als bestuur houden we vinger aan de pols bij de commissies en de commissies adviseren op hun beurt het bestuur. Wil je hier meer over weten? Bekijk dan ook het hoofdstuk over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2" action="ppaction://hlinksldjump">
                  <a:extLst>
                    <a:ext uri="{A12FA001-AC4F-418D-AE19-62706E023703}">
                      <ahyp:hlinkClr xmlns:ahyp="http://schemas.microsoft.com/office/drawing/2018/hyperlinkcolor" val="tx"/>
                    </a:ext>
                  </a:extLst>
                </a:hlinkClick>
              </a:rPr>
              <a:t>Vrijwilligersbeleid</a:t>
            </a:r>
            <a:r>
              <a:rPr lang="nl-NL" sz="1200" kern="100" dirty="0">
                <a:effectLst/>
                <a:latin typeface="Interstate Light" pitchFamily="50" charset="0"/>
                <a:ea typeface="Aptos" panose="020B0004020202020204" pitchFamily="34" charset="0"/>
                <a:cs typeface="Times New Roman" panose="02020603050405020304" pitchFamily="18" charset="0"/>
              </a:rPr>
              <a:t>’ .  Bij ons op de club zorgen we ervoor dat onze commissiestructuur de kernwaarden van onze vereniging weerspiegelt. Zo vinden wij het als vereniging bijvoorbeeld belangrijk dat we er zijn voor onze buurt (bijvoorbeeld in de vorm van een buurthuisfunctie) en daarom hebben wij een buurtcommissie. Overigens hanteren we ook voor commissieleden een termijn van drie jaar per commissielid, met een maximum van twee termijnen herbenoeming. Naast commissies werken wij overigens ook met projectgroepen. Projecten hebben een duidelijk begin en einde. Dat spreekt weer andere soorten vrijwilligers aan. </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Wij beschikken over onderstaande commissies/projectgroepen: </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Wedstrijdsecretariaat </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Technische Commissie Junioren en Senioren  </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Vrijwilligerscommissie</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Scheidsrechterscommissie</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Jeugdcommissie</a:t>
            </a:r>
          </a:p>
        </p:txBody>
      </p:sp>
      <p:pic>
        <p:nvPicPr>
          <p:cNvPr id="11" name="Afbeelding 10" descr="Afbeelding met clipart, ontwerp&#10;&#10;Automatisch gegenereerde beschrijving">
            <a:extLst>
              <a:ext uri="{FF2B5EF4-FFF2-40B4-BE49-F238E27FC236}">
                <a16:creationId xmlns:a16="http://schemas.microsoft.com/office/drawing/2014/main" id="{E07B82F1-C68C-1AF5-E29B-C567434B3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4" name="Rechthoek: afgeronde hoeken 3">
            <a:hlinkClick r:id="rId4" action="ppaction://hlinksldjump"/>
            <a:extLst>
              <a:ext uri="{FF2B5EF4-FFF2-40B4-BE49-F238E27FC236}">
                <a16:creationId xmlns:a16="http://schemas.microsoft.com/office/drawing/2014/main" id="{B7D046CF-6238-E110-D6F2-C9E9F9920CCC}"/>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765C9405-8D5F-E04C-D185-63176C54F80E}"/>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3" name="Tekstvak 12">
            <a:extLst>
              <a:ext uri="{FF2B5EF4-FFF2-40B4-BE49-F238E27FC236}">
                <a16:creationId xmlns:a16="http://schemas.microsoft.com/office/drawing/2014/main" id="{2FE17527-5ED0-06D7-7CCD-1C88AB5BE32C}"/>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3" name="Rechthoek: afgeronde hoeken 2">
            <a:hlinkClick r:id="rId5" action="ppaction://hlinksldjump"/>
            <a:extLst>
              <a:ext uri="{FF2B5EF4-FFF2-40B4-BE49-F238E27FC236}">
                <a16:creationId xmlns:a16="http://schemas.microsoft.com/office/drawing/2014/main" id="{E7339123-FC76-E012-AFAC-91C21CCFB502}"/>
              </a:ext>
            </a:extLst>
          </p:cNvPr>
          <p:cNvSpPr/>
          <p:nvPr/>
        </p:nvSpPr>
        <p:spPr>
          <a:xfrm>
            <a:off x="10917012" y="6191552"/>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hlinkClick r:id="rId6" action="ppaction://hlinksldjump"/>
            <a:extLst>
              <a:ext uri="{FF2B5EF4-FFF2-40B4-BE49-F238E27FC236}">
                <a16:creationId xmlns:a16="http://schemas.microsoft.com/office/drawing/2014/main" id="{86120FA4-EAF4-5C1E-0B46-77FA720DE525}"/>
              </a:ext>
            </a:extLst>
          </p:cNvPr>
          <p:cNvSpPr/>
          <p:nvPr/>
        </p:nvSpPr>
        <p:spPr>
          <a:xfrm>
            <a:off x="10503206" y="6197421"/>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Gelijkbenige driehoek 22">
            <a:extLst>
              <a:ext uri="{FF2B5EF4-FFF2-40B4-BE49-F238E27FC236}">
                <a16:creationId xmlns:a16="http://schemas.microsoft.com/office/drawing/2014/main" id="{2C7A05AB-E9EA-1CB2-CA8F-EDCDAA704C07}"/>
              </a:ext>
            </a:extLst>
          </p:cNvPr>
          <p:cNvSpPr/>
          <p:nvPr/>
        </p:nvSpPr>
        <p:spPr>
          <a:xfrm rot="14970476" flipH="1">
            <a:off x="5740523" y="4602327"/>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afgeronde hoeken 23">
            <a:extLst>
              <a:ext uri="{FF2B5EF4-FFF2-40B4-BE49-F238E27FC236}">
                <a16:creationId xmlns:a16="http://schemas.microsoft.com/office/drawing/2014/main" id="{CC4B8B51-2F9D-71B7-BA4D-FE1989ED2810}"/>
              </a:ext>
            </a:extLst>
          </p:cNvPr>
          <p:cNvSpPr/>
          <p:nvPr/>
        </p:nvSpPr>
        <p:spPr>
          <a:xfrm>
            <a:off x="5861434" y="4443730"/>
            <a:ext cx="5269359" cy="1170489"/>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Tekstvak 24">
            <a:extLst>
              <a:ext uri="{FF2B5EF4-FFF2-40B4-BE49-F238E27FC236}">
                <a16:creationId xmlns:a16="http://schemas.microsoft.com/office/drawing/2014/main" id="{80720F4E-25AD-07BC-DE03-094101575C1B}"/>
              </a:ext>
            </a:extLst>
          </p:cNvPr>
          <p:cNvSpPr txBox="1"/>
          <p:nvPr/>
        </p:nvSpPr>
        <p:spPr>
          <a:xfrm>
            <a:off x="5941834" y="4590444"/>
            <a:ext cx="4710751" cy="932628"/>
          </a:xfrm>
          <a:prstGeom prst="rect">
            <a:avLst/>
          </a:prstGeom>
          <a:noFill/>
        </p:spPr>
        <p:txBody>
          <a:bodyPr wrap="square" lIns="91440" tIns="45720" rIns="91440" bIns="45720" rtlCol="0" anchor="t">
            <a:spAutoFit/>
          </a:bodyPr>
          <a:lstStyle/>
          <a:p>
            <a:pPr>
              <a:lnSpc>
                <a:spcPct val="116000"/>
              </a:lnSpc>
              <a:spcAft>
                <a:spcPts val="800"/>
              </a:spcAft>
            </a:pPr>
            <a:r>
              <a:rPr lang="nl-NL" sz="1200" dirty="0">
                <a:solidFill>
                  <a:schemeClr val="bg1"/>
                </a:solidFill>
                <a:effectLst/>
                <a:latin typeface="Interstate Light" pitchFamily="50" charset="0"/>
              </a:rPr>
              <a:t>Tip: je kan er als vereniging over nadenken om te werken met een vaste kleine groep in de Technische Commissie, aangevuld met een flexibele schil die als een ‘Denktank Technische Zaken’ kan functioneren. </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26" name="Vermenigvuldigingsteken 25">
            <a:extLst>
              <a:ext uri="{FF2B5EF4-FFF2-40B4-BE49-F238E27FC236}">
                <a16:creationId xmlns:a16="http://schemas.microsoft.com/office/drawing/2014/main" id="{02919D5B-00B7-CCBE-66BD-F8E6B4D00F03}"/>
              </a:ext>
            </a:extLst>
          </p:cNvPr>
          <p:cNvSpPr/>
          <p:nvPr/>
        </p:nvSpPr>
        <p:spPr>
          <a:xfrm>
            <a:off x="10606307" y="4556073"/>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27" name="Rechthoek: afgeronde hoeken 26">
            <a:hlinkClick r:id="rId6" action="ppaction://hlinksldjump"/>
            <a:extLst>
              <a:ext uri="{FF2B5EF4-FFF2-40B4-BE49-F238E27FC236}">
                <a16:creationId xmlns:a16="http://schemas.microsoft.com/office/drawing/2014/main" id="{AD8C3904-50E7-C41D-1980-C56E49572F54}"/>
              </a:ext>
            </a:extLst>
          </p:cNvPr>
          <p:cNvSpPr/>
          <p:nvPr/>
        </p:nvSpPr>
        <p:spPr>
          <a:xfrm>
            <a:off x="10474079" y="4480492"/>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71599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BE4D7AE-3984-FCD6-E23E-51470846F8B6}"/>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0C261FB2-6B50-E466-EA2A-F5E8072E2E1B}"/>
              </a:ext>
            </a:extLst>
          </p:cNvPr>
          <p:cNvSpPr txBox="1"/>
          <p:nvPr/>
        </p:nvSpPr>
        <p:spPr>
          <a:xfrm>
            <a:off x="294823" y="-26000"/>
            <a:ext cx="8177967" cy="1323439"/>
          </a:xfrm>
          <a:prstGeom prst="rect">
            <a:avLst/>
          </a:prstGeom>
          <a:noFill/>
        </p:spPr>
        <p:txBody>
          <a:bodyPr wrap="square" rtlCol="0">
            <a:spAutoFit/>
          </a:bodyPr>
          <a:lstStyle/>
          <a:p>
            <a:r>
              <a:rPr lang="nl-NL" sz="8000" b="1" dirty="0">
                <a:solidFill>
                  <a:srgbClr val="EF790C"/>
                </a:solidFill>
                <a:latin typeface="Interstate Black Cond" pitchFamily="50" charset="0"/>
              </a:rPr>
              <a:t>BASISSTRUCTUUR</a:t>
            </a:r>
          </a:p>
        </p:txBody>
      </p:sp>
      <p:pic>
        <p:nvPicPr>
          <p:cNvPr id="11" name="Afbeelding 10" descr="Afbeelding met clipart, ontwerp&#10;&#10;Automatisch gegenereerde beschrijving">
            <a:extLst>
              <a:ext uri="{FF2B5EF4-FFF2-40B4-BE49-F238E27FC236}">
                <a16:creationId xmlns:a16="http://schemas.microsoft.com/office/drawing/2014/main" id="{BEBF3BAB-94CA-A75D-9DB9-4BA8A8CEB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4" name="Rechthoek: afgeronde hoeken 3">
            <a:hlinkClick r:id="rId3" action="ppaction://hlinksldjump"/>
            <a:extLst>
              <a:ext uri="{FF2B5EF4-FFF2-40B4-BE49-F238E27FC236}">
                <a16:creationId xmlns:a16="http://schemas.microsoft.com/office/drawing/2014/main" id="{70D79A77-4DB5-E252-C18C-2217A16E32BA}"/>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3C0ACA76-B757-DF51-1F30-8CAD0742632F}"/>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3" name="Tekstvak 12">
            <a:extLst>
              <a:ext uri="{FF2B5EF4-FFF2-40B4-BE49-F238E27FC236}">
                <a16:creationId xmlns:a16="http://schemas.microsoft.com/office/drawing/2014/main" id="{876EB7DE-A442-D02D-6461-CA0967A2B167}"/>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6" name="Tekstvak 15">
            <a:extLst>
              <a:ext uri="{FF2B5EF4-FFF2-40B4-BE49-F238E27FC236}">
                <a16:creationId xmlns:a16="http://schemas.microsoft.com/office/drawing/2014/main" id="{3A562147-BFB7-1FA8-FD76-31BECC98F71E}"/>
              </a:ext>
            </a:extLst>
          </p:cNvPr>
          <p:cNvSpPr txBox="1"/>
          <p:nvPr/>
        </p:nvSpPr>
        <p:spPr>
          <a:xfrm>
            <a:off x="6096000" y="1568748"/>
            <a:ext cx="5235510" cy="4172681"/>
          </a:xfrm>
          <a:prstGeom prst="rect">
            <a:avLst/>
          </a:prstGeom>
          <a:noFill/>
        </p:spPr>
        <p:txBody>
          <a:bodyPr wrap="square" lIns="91440" tIns="45720" rIns="91440" bIns="45720" rtlCol="0" anchor="t">
            <a:spAutoFit/>
          </a:bodyPr>
          <a:lstStyle/>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Seniorencommissie</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Projectgroep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Zaalhockey</a:t>
            </a:r>
            <a:r>
              <a:rPr lang="nl-NL" sz="1200" kern="100" dirty="0">
                <a:effectLst/>
                <a:latin typeface="Interstate Light" pitchFamily="50" charset="0"/>
                <a:ea typeface="Aptos" panose="020B0004020202020204" pitchFamily="34" charset="0"/>
                <a:cs typeface="Times New Roman" panose="02020603050405020304" pitchFamily="18" charset="0"/>
              </a:rPr>
              <a:t> </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Sportief en respectvol commissie / Commissie Hockeycultuur </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Acquisitieteam</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Materiaalcommissie</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Horecateam </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Communicatiecommissie</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Evenementen- en activiteitencommissie</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Kascommissie</a:t>
            </a: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In de bijlage vind je een uitgebreider overzicht van verschillende commissies en projectgroepen. Hier hebben we ook de taken per commissie kort beschreven. Deze zijn gebaseerd op het boekje Goed Sportbestuur van de KNHB.</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3" name="Rechthoek: afgeronde hoeken 2">
            <a:hlinkClick r:id="rId4" action="ppaction://hlinksldjump"/>
            <a:extLst>
              <a:ext uri="{FF2B5EF4-FFF2-40B4-BE49-F238E27FC236}">
                <a16:creationId xmlns:a16="http://schemas.microsoft.com/office/drawing/2014/main" id="{91417EEA-8549-9BDE-2DC6-CF57824B53F4}"/>
              </a:ext>
            </a:extLst>
          </p:cNvPr>
          <p:cNvSpPr/>
          <p:nvPr/>
        </p:nvSpPr>
        <p:spPr>
          <a:xfrm>
            <a:off x="10917012" y="6191552"/>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hlinkClick r:id="rId5" action="ppaction://hlinksldjump"/>
            <a:extLst>
              <a:ext uri="{FF2B5EF4-FFF2-40B4-BE49-F238E27FC236}">
                <a16:creationId xmlns:a16="http://schemas.microsoft.com/office/drawing/2014/main" id="{723AA0A4-D8E3-AD18-9760-66CEE200F08A}"/>
              </a:ext>
            </a:extLst>
          </p:cNvPr>
          <p:cNvSpPr/>
          <p:nvPr/>
        </p:nvSpPr>
        <p:spPr>
          <a:xfrm>
            <a:off x="10503206" y="6197421"/>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Gelijkbenige driehoek 7">
            <a:extLst>
              <a:ext uri="{FF2B5EF4-FFF2-40B4-BE49-F238E27FC236}">
                <a16:creationId xmlns:a16="http://schemas.microsoft.com/office/drawing/2014/main" id="{242851F0-B07C-6D0B-70AC-FB923FFB46F1}"/>
              </a:ext>
            </a:extLst>
          </p:cNvPr>
          <p:cNvSpPr/>
          <p:nvPr/>
        </p:nvSpPr>
        <p:spPr>
          <a:xfrm rot="6629524">
            <a:off x="5174951" y="1701648"/>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afgeronde hoeken 9">
            <a:extLst>
              <a:ext uri="{FF2B5EF4-FFF2-40B4-BE49-F238E27FC236}">
                <a16:creationId xmlns:a16="http://schemas.microsoft.com/office/drawing/2014/main" id="{02741280-A3CD-4E6C-2E06-DF7CCC92A941}"/>
              </a:ext>
            </a:extLst>
          </p:cNvPr>
          <p:cNvSpPr/>
          <p:nvPr/>
        </p:nvSpPr>
        <p:spPr>
          <a:xfrm>
            <a:off x="408843" y="1462213"/>
            <a:ext cx="5269359" cy="1428471"/>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a:extLst>
              <a:ext uri="{FF2B5EF4-FFF2-40B4-BE49-F238E27FC236}">
                <a16:creationId xmlns:a16="http://schemas.microsoft.com/office/drawing/2014/main" id="{0C0E8BE4-E274-D1E8-741B-FA37A80D1DCA}"/>
              </a:ext>
            </a:extLst>
          </p:cNvPr>
          <p:cNvSpPr txBox="1"/>
          <p:nvPr/>
        </p:nvSpPr>
        <p:spPr>
          <a:xfrm>
            <a:off x="489243" y="1608927"/>
            <a:ext cx="4710751" cy="1146852"/>
          </a:xfrm>
          <a:prstGeom prst="rect">
            <a:avLst/>
          </a:prstGeom>
          <a:noFill/>
        </p:spPr>
        <p:txBody>
          <a:bodyPr wrap="square" lIns="91440" tIns="45720" rIns="91440" bIns="45720" rtlCol="0" anchor="t">
            <a:spAutoFit/>
          </a:bodyPr>
          <a:lstStyle/>
          <a:p>
            <a:pPr>
              <a:lnSpc>
                <a:spcPct val="116000"/>
              </a:lnSpc>
              <a:spcAft>
                <a:spcPts val="800"/>
              </a:spcAft>
            </a:pPr>
            <a:r>
              <a:rPr lang="nl-NL" sz="1200" dirty="0">
                <a:solidFill>
                  <a:schemeClr val="bg1"/>
                </a:solidFill>
                <a:effectLst/>
                <a:latin typeface="Interstate Light" pitchFamily="50" charset="0"/>
              </a:rPr>
              <a:t>Het is goed om je te realiseren dat er binnen jouw vereniging verschillende profielen rondlopen. De één zal graag in een commissie zitten, anderen nemen liever deel aan een projectgroep. Denk dus goed na of je iets een commissie of projectgroep noemt.</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20" name="Vermenigvuldigingsteken 19">
            <a:extLst>
              <a:ext uri="{FF2B5EF4-FFF2-40B4-BE49-F238E27FC236}">
                <a16:creationId xmlns:a16="http://schemas.microsoft.com/office/drawing/2014/main" id="{214F4BD1-6D95-70D6-4553-021B1B7B342D}"/>
              </a:ext>
            </a:extLst>
          </p:cNvPr>
          <p:cNvSpPr/>
          <p:nvPr/>
        </p:nvSpPr>
        <p:spPr>
          <a:xfrm>
            <a:off x="5153716" y="1574556"/>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21" name="Rechthoek: afgeronde hoeken 20">
            <a:hlinkClick r:id="rId5" action="ppaction://hlinksldjump"/>
            <a:extLst>
              <a:ext uri="{FF2B5EF4-FFF2-40B4-BE49-F238E27FC236}">
                <a16:creationId xmlns:a16="http://schemas.microsoft.com/office/drawing/2014/main" id="{CC75A5FB-11D3-4C22-3C96-FBD266530AC3}"/>
              </a:ext>
            </a:extLst>
          </p:cNvPr>
          <p:cNvSpPr/>
          <p:nvPr/>
        </p:nvSpPr>
        <p:spPr>
          <a:xfrm>
            <a:off x="5021488" y="1498975"/>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95463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A84F3"/>
        </a:solidFill>
        <a:effectLst/>
      </p:bgPr>
    </p:bg>
    <p:spTree>
      <p:nvGrpSpPr>
        <p:cNvPr id="1" name="">
          <a:extLst>
            <a:ext uri="{FF2B5EF4-FFF2-40B4-BE49-F238E27FC236}">
              <a16:creationId xmlns:a16="http://schemas.microsoft.com/office/drawing/2014/main" id="{22B6AB93-226D-38B2-12DF-D65A18ECB007}"/>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60A9211D-4416-69AE-A920-B5768C099997}"/>
              </a:ext>
            </a:extLst>
          </p:cNvPr>
          <p:cNvSpPr txBox="1"/>
          <p:nvPr/>
        </p:nvSpPr>
        <p:spPr>
          <a:xfrm>
            <a:off x="294824" y="51824"/>
            <a:ext cx="7292750" cy="1446550"/>
          </a:xfrm>
          <a:prstGeom prst="rect">
            <a:avLst/>
          </a:prstGeom>
          <a:noFill/>
        </p:spPr>
        <p:txBody>
          <a:bodyPr wrap="square" rtlCol="0">
            <a:spAutoFit/>
          </a:bodyPr>
          <a:lstStyle/>
          <a:p>
            <a:r>
              <a:rPr lang="nl-NL" sz="8800" b="1" dirty="0">
                <a:solidFill>
                  <a:schemeClr val="bg1"/>
                </a:solidFill>
                <a:latin typeface="Interstate Black Cond" pitchFamily="50" charset="0"/>
              </a:rPr>
              <a:t>BLAUWDRUK</a:t>
            </a:r>
          </a:p>
        </p:txBody>
      </p:sp>
      <p:sp>
        <p:nvSpPr>
          <p:cNvPr id="6" name="Tekstvak 5">
            <a:extLst>
              <a:ext uri="{FF2B5EF4-FFF2-40B4-BE49-F238E27FC236}">
                <a16:creationId xmlns:a16="http://schemas.microsoft.com/office/drawing/2014/main" id="{B5922971-F16A-4C94-A6FA-2B0132F2BEE8}"/>
              </a:ext>
            </a:extLst>
          </p:cNvPr>
          <p:cNvSpPr txBox="1"/>
          <p:nvPr/>
        </p:nvSpPr>
        <p:spPr>
          <a:xfrm>
            <a:off x="333316" y="1160605"/>
            <a:ext cx="6319986" cy="584775"/>
          </a:xfrm>
          <a:prstGeom prst="rect">
            <a:avLst/>
          </a:prstGeom>
          <a:noFill/>
        </p:spPr>
        <p:txBody>
          <a:bodyPr wrap="square" rtlCol="0">
            <a:spAutoFit/>
          </a:bodyPr>
          <a:lstStyle/>
          <a:p>
            <a:r>
              <a:rPr lang="nl-NL" sz="3200" dirty="0">
                <a:solidFill>
                  <a:schemeClr val="bg1"/>
                </a:solidFill>
                <a:latin typeface="Interstate LightCondensed" panose="02000506050000020004" pitchFamily="50" charset="0"/>
              </a:rPr>
              <a:t>INTRODUCTIE</a:t>
            </a:r>
          </a:p>
        </p:txBody>
      </p:sp>
      <p:pic>
        <p:nvPicPr>
          <p:cNvPr id="12" name="Afbeelding 11" descr="Afbeelding met Lettertype, Graphics, logo, symbool&#10;&#10;Automatisch gegenereerde beschrijving">
            <a:extLst>
              <a:ext uri="{FF2B5EF4-FFF2-40B4-BE49-F238E27FC236}">
                <a16:creationId xmlns:a16="http://schemas.microsoft.com/office/drawing/2014/main" id="{8F2AB6DE-C9C3-4A90-75C8-650A1CB284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4" y="6051192"/>
            <a:ext cx="2106686" cy="525698"/>
          </a:xfrm>
          <a:prstGeom prst="rect">
            <a:avLst/>
          </a:prstGeom>
        </p:spPr>
      </p:pic>
      <p:sp>
        <p:nvSpPr>
          <p:cNvPr id="13" name="Tekstvak 12">
            <a:extLst>
              <a:ext uri="{FF2B5EF4-FFF2-40B4-BE49-F238E27FC236}">
                <a16:creationId xmlns:a16="http://schemas.microsoft.com/office/drawing/2014/main" id="{7F5F3829-4BA0-0CB2-BAC9-CC37468D97ED}"/>
              </a:ext>
            </a:extLst>
          </p:cNvPr>
          <p:cNvSpPr txBox="1"/>
          <p:nvPr/>
        </p:nvSpPr>
        <p:spPr>
          <a:xfrm>
            <a:off x="372645" y="1840190"/>
            <a:ext cx="5537978" cy="4154984"/>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Beste verenigingsbestuurder,</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Als bestuurder ben je verantwoordelijk voor het beleid van jouw hockeyvereniging. We waarderen het ontzettend dat jij die taak op je hebt genomen.</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Mede door mensen zoals jij, hebben we in Nederland sterke verenigingen die zorgen voor een fantastische hockeyinfrastructuur. Het besturen van een vereniging is erg leuk, maar niet altijd makkelijk. Het uitschrijven van het juiste beleid kan al een uitdaging zijn, laat staan de uitvoering ervan. </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Hoe zorg je ervoor dat je als bestuur blijft besturen en niet vervalt in operationele zaken? Hoe zorg je ervoor dat jouw vereniging meegaat met de tijd?  Wat staat er in een technisch beleidsplan? Deze ‘Blauwdruk Verenigingsbeleid’ helpt bij het beantwoorden van deze vragen.</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Beleid op papier is geen wondermiddel. Beleid helpt je wel bij het aanbrengen van structuur en het geven van richting en continuïteit binnen je organisatie. Het maakt de besluitvorming gemakkelijker en zorgt daardoor voor efficiëntie. Daarnaast maakt het verantwoordelijkheden duidelijk.  </a:t>
            </a:r>
          </a:p>
          <a:p>
            <a:pPr algn="just"/>
            <a:endParaRPr lang="nl-NL" sz="1200" dirty="0">
              <a:solidFill>
                <a:schemeClr val="bg1"/>
              </a:solidFill>
              <a:latin typeface="Interstate Light" pitchFamily="50" charset="0"/>
            </a:endParaRPr>
          </a:p>
          <a:p>
            <a:pPr algn="just"/>
            <a:endParaRPr lang="nl-NL" sz="1200" dirty="0">
              <a:solidFill>
                <a:schemeClr val="bg1"/>
              </a:solidFill>
              <a:latin typeface="Interstate Light" pitchFamily="50" charset="0"/>
            </a:endParaRPr>
          </a:p>
        </p:txBody>
      </p:sp>
      <p:sp>
        <p:nvSpPr>
          <p:cNvPr id="3" name="Rechthoek: afgeronde hoeken 2">
            <a:hlinkClick r:id="rId3" action="ppaction://hlinksldjump"/>
            <a:extLst>
              <a:ext uri="{FF2B5EF4-FFF2-40B4-BE49-F238E27FC236}">
                <a16:creationId xmlns:a16="http://schemas.microsoft.com/office/drawing/2014/main" id="{6FE0DB13-D4D9-6D9A-AD4C-361B3A8AF7D5}"/>
              </a:ext>
            </a:extLst>
          </p:cNvPr>
          <p:cNvSpPr/>
          <p:nvPr/>
        </p:nvSpPr>
        <p:spPr>
          <a:xfrm>
            <a:off x="352981" y="5897008"/>
            <a:ext cx="239001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1D8260C0-06B6-7CD9-436F-48795E589EEE}"/>
              </a:ext>
            </a:extLst>
          </p:cNvPr>
          <p:cNvSpPr/>
          <p:nvPr/>
        </p:nvSpPr>
        <p:spPr>
          <a:xfrm>
            <a:off x="436136" y="5995174"/>
            <a:ext cx="1789212" cy="47665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hlinkClick r:id="rId3" action="ppaction://hlinksldjump"/>
            <a:extLst>
              <a:ext uri="{FF2B5EF4-FFF2-40B4-BE49-F238E27FC236}">
                <a16:creationId xmlns:a16="http://schemas.microsoft.com/office/drawing/2014/main" id="{CDFEDDBF-663B-5699-4304-1338086E404D}"/>
              </a:ext>
            </a:extLst>
          </p:cNvPr>
          <p:cNvSpPr txBox="1"/>
          <p:nvPr/>
        </p:nvSpPr>
        <p:spPr>
          <a:xfrm>
            <a:off x="544542" y="6039107"/>
            <a:ext cx="2050666" cy="369332"/>
          </a:xfrm>
          <a:prstGeom prst="rect">
            <a:avLst/>
          </a:prstGeom>
          <a:noFill/>
        </p:spPr>
        <p:txBody>
          <a:bodyPr wrap="square" lIns="91440" tIns="45720" rIns="91440" bIns="45720" rtlCol="0" anchor="t">
            <a:spAutoFit/>
          </a:bodyPr>
          <a:lstStyle/>
          <a:p>
            <a:pPr algn="just"/>
            <a:r>
              <a:rPr lang="nl-NL" b="1" dirty="0">
                <a:solidFill>
                  <a:srgbClr val="0A84F3"/>
                </a:solidFill>
                <a:latin typeface="Interstate Light" pitchFamily="50" charset="0"/>
                <a:sym typeface="Wingdings" panose="05000000000000000000" pitchFamily="2" charset="2"/>
              </a:rPr>
              <a:t> Leeswijzer</a:t>
            </a:r>
            <a:endParaRPr lang="nl-NL" b="1" dirty="0">
              <a:solidFill>
                <a:srgbClr val="0A84F3"/>
              </a:solidFill>
              <a:latin typeface="Interstate Light" pitchFamily="50" charset="0"/>
            </a:endParaRPr>
          </a:p>
        </p:txBody>
      </p:sp>
      <p:sp>
        <p:nvSpPr>
          <p:cNvPr id="9" name="Tekstvak 8">
            <a:extLst>
              <a:ext uri="{FF2B5EF4-FFF2-40B4-BE49-F238E27FC236}">
                <a16:creationId xmlns:a16="http://schemas.microsoft.com/office/drawing/2014/main" id="{077E7AEB-5C93-9F76-5C71-E664C53FB3C6}"/>
              </a:ext>
            </a:extLst>
          </p:cNvPr>
          <p:cNvSpPr txBox="1"/>
          <p:nvPr/>
        </p:nvSpPr>
        <p:spPr>
          <a:xfrm>
            <a:off x="6027174" y="2003415"/>
            <a:ext cx="5831366" cy="4585871"/>
          </a:xfrm>
          <a:prstGeom prst="rect">
            <a:avLst/>
          </a:prstGeom>
          <a:noFill/>
        </p:spPr>
        <p:txBody>
          <a:bodyPr wrap="square" lIns="91440" tIns="45720" rIns="91440" bIns="45720" rtlCol="0" anchor="t">
            <a:spAutoFit/>
          </a:bodyPr>
          <a:lstStyle/>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Om je te helpen met het formuleren van beleid, hebben we deze blauwdruk ontwikkeld. Dit document is een voorbeeld van hoe het beleid van jouw vereniging eruit kan zien. We hebben onze adviezen op basis van kennis, </a:t>
            </a:r>
            <a:r>
              <a:rPr lang="nl-NL" sz="1200" dirty="0" err="1">
                <a:solidFill>
                  <a:schemeClr val="bg1"/>
                </a:solidFill>
                <a:latin typeface="Interstate Light" pitchFamily="50" charset="0"/>
              </a:rPr>
              <a:t>onderzoeksdata</a:t>
            </a:r>
            <a:r>
              <a:rPr lang="nl-NL" sz="1200" dirty="0">
                <a:solidFill>
                  <a:schemeClr val="bg1"/>
                </a:solidFill>
                <a:latin typeface="Interstate Light" pitchFamily="50" charset="0"/>
              </a:rPr>
              <a:t> en ervaring verwerkt in dit document. Het biedt handvatten, maar zet ook aan tot het maken van keuzes op basis van de identiteit van jouw vereniging. Immers, wij hebben kennis over hockey, data over hockeyontwikkeling en het overzicht van alle 328 hockeyverenigingen in Nederland. Maar jij weet alles over jouw vereniging: het unieke karakter, de mensen die er rondlopen, het gevoel in het clubhuis en de omgeving waarin zij zich bevindt. </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We snappen dat elke vereniging uniek is en dat beleid voorschrijven erg lastig is. Dat is niet ons doel. Het document biedt handvatten en zet je aan het denken. Daarmee helpt dit document je om tot een gedegen en volledig beleid te komen, dat precies bij jouw vereniging past. </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Haal uit deze blauwdruk wat jouw vereniging nodig heeft en bouw op jullie eigen tempo aan een sterk beleid. De KNHB helpt je graag verder. Zo blijven we samen in de aanval! Dát is hockey.</a:t>
            </a:r>
          </a:p>
          <a:p>
            <a:pPr algn="just"/>
            <a:endParaRPr lang="nl-NL" sz="1200" dirty="0">
              <a:solidFill>
                <a:schemeClr val="bg1"/>
              </a:solidFill>
              <a:latin typeface="Interstate Light" pitchFamily="50" charset="0"/>
            </a:endParaRPr>
          </a:p>
          <a:p>
            <a:pPr algn="just"/>
            <a:r>
              <a:rPr lang="nl-NL" sz="1600" dirty="0">
                <a:solidFill>
                  <a:schemeClr val="bg1"/>
                </a:solidFill>
                <a:latin typeface="Ink Free" panose="03080402000500000000" pitchFamily="66" charset="0"/>
              </a:rPr>
              <a:t>Erik Gerritsen</a:t>
            </a:r>
          </a:p>
          <a:p>
            <a:pPr algn="just"/>
            <a:endParaRPr lang="nl-NL" sz="1200" dirty="0">
              <a:solidFill>
                <a:schemeClr val="bg1"/>
              </a:solidFill>
              <a:latin typeface="Interstate Light" pitchFamily="50" charset="0"/>
            </a:endParaRPr>
          </a:p>
          <a:p>
            <a:pPr algn="just"/>
            <a:endParaRPr lang="nl-NL" sz="1200" dirty="0">
              <a:solidFill>
                <a:schemeClr val="bg1"/>
              </a:solidFill>
              <a:latin typeface="Interstate Light" pitchFamily="50" charset="0"/>
            </a:endParaRPr>
          </a:p>
          <a:p>
            <a:pPr algn="just"/>
            <a:endParaRPr lang="nl-NL" sz="1200" dirty="0">
              <a:solidFill>
                <a:schemeClr val="bg1"/>
              </a:solidFill>
              <a:latin typeface="Interstate Light" pitchFamily="50" charset="0"/>
            </a:endParaRPr>
          </a:p>
        </p:txBody>
      </p:sp>
      <p:sp>
        <p:nvSpPr>
          <p:cNvPr id="11" name="Rechthoek: afgeronde hoeken 10">
            <a:hlinkClick r:id="rId4" action="ppaction://hlinksldjump"/>
            <a:extLst>
              <a:ext uri="{FF2B5EF4-FFF2-40B4-BE49-F238E27FC236}">
                <a16:creationId xmlns:a16="http://schemas.microsoft.com/office/drawing/2014/main" id="{4BCAA01F-BE2D-937D-0348-A013150EF81E}"/>
              </a:ext>
            </a:extLst>
          </p:cNvPr>
          <p:cNvSpPr/>
          <p:nvPr/>
        </p:nvSpPr>
        <p:spPr>
          <a:xfrm>
            <a:off x="2431279" y="5995174"/>
            <a:ext cx="1789212" cy="476655"/>
          </a:xfrm>
          <a:prstGeom prst="roundRect">
            <a:avLst>
              <a:gd name="adj" fmla="val 5000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hlinkClick r:id="rId4" action="ppaction://hlinksldjump"/>
            <a:extLst>
              <a:ext uri="{FF2B5EF4-FFF2-40B4-BE49-F238E27FC236}">
                <a16:creationId xmlns:a16="http://schemas.microsoft.com/office/drawing/2014/main" id="{B739BA9F-4C0D-413D-7DF8-11C63636C31C}"/>
              </a:ext>
            </a:extLst>
          </p:cNvPr>
          <p:cNvSpPr txBox="1"/>
          <p:nvPr/>
        </p:nvSpPr>
        <p:spPr>
          <a:xfrm>
            <a:off x="2826147" y="6039107"/>
            <a:ext cx="1764203" cy="369332"/>
          </a:xfrm>
          <a:prstGeom prst="rect">
            <a:avLst/>
          </a:prstGeom>
          <a:noFill/>
        </p:spPr>
        <p:txBody>
          <a:bodyPr wrap="square" lIns="91440" tIns="45720" rIns="91440" bIns="45720" rtlCol="0" anchor="t">
            <a:spAutoFit/>
          </a:bodyPr>
          <a:lstStyle/>
          <a:p>
            <a:pPr algn="just"/>
            <a:r>
              <a:rPr lang="nl-NL" b="1" dirty="0">
                <a:solidFill>
                  <a:schemeClr val="bg1"/>
                </a:solidFill>
                <a:latin typeface="Interstate Light" pitchFamily="50" charset="0"/>
                <a:sym typeface="Wingdings" panose="05000000000000000000" pitchFamily="2" charset="2"/>
              </a:rPr>
              <a:t>disclaimer</a:t>
            </a:r>
            <a:endParaRPr lang="nl-NL" b="1" dirty="0">
              <a:solidFill>
                <a:schemeClr val="bg1"/>
              </a:solidFill>
              <a:latin typeface="Interstate Light" pitchFamily="50" charset="0"/>
            </a:endParaRPr>
          </a:p>
        </p:txBody>
      </p:sp>
      <p:pic>
        <p:nvPicPr>
          <p:cNvPr id="16" name="Afbeelding 15" descr="Afbeelding met zwart&#10;&#10;Door AI gegenereerde inhoud is mogelijk onjuist.">
            <a:extLst>
              <a:ext uri="{FF2B5EF4-FFF2-40B4-BE49-F238E27FC236}">
                <a16:creationId xmlns:a16="http://schemas.microsoft.com/office/drawing/2014/main" id="{FE5A121A-EE1B-0286-EC38-C83D17FC57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9181" y="6080541"/>
            <a:ext cx="286463" cy="286463"/>
          </a:xfrm>
          <a:prstGeom prst="rect">
            <a:avLst/>
          </a:prstGeom>
        </p:spPr>
      </p:pic>
    </p:spTree>
    <p:extLst>
      <p:ext uri="{BB962C8B-B14F-4D97-AF65-F5344CB8AC3E}">
        <p14:creationId xmlns:p14="http://schemas.microsoft.com/office/powerpoint/2010/main" val="2665504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4A965-3720-D137-C453-8ADDE4B9CF2D}"/>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38B0E922-17C4-472C-EC0B-D3CFEECF9DE3}"/>
              </a:ext>
            </a:extLst>
          </p:cNvPr>
          <p:cNvSpPr txBox="1"/>
          <p:nvPr/>
        </p:nvSpPr>
        <p:spPr>
          <a:xfrm>
            <a:off x="294823" y="-26000"/>
            <a:ext cx="8177967" cy="1323439"/>
          </a:xfrm>
          <a:prstGeom prst="rect">
            <a:avLst/>
          </a:prstGeom>
          <a:noFill/>
        </p:spPr>
        <p:txBody>
          <a:bodyPr wrap="square" rtlCol="0">
            <a:spAutoFit/>
          </a:bodyPr>
          <a:lstStyle/>
          <a:p>
            <a:r>
              <a:rPr lang="nl-NL" sz="8000" b="1" dirty="0">
                <a:solidFill>
                  <a:srgbClr val="EF790C"/>
                </a:solidFill>
                <a:latin typeface="Interstate Black Cond" pitchFamily="50" charset="0"/>
              </a:rPr>
              <a:t>BASISSTRUCTUUR</a:t>
            </a:r>
          </a:p>
        </p:txBody>
      </p:sp>
      <p:sp>
        <p:nvSpPr>
          <p:cNvPr id="7" name="Tekstvak 6">
            <a:extLst>
              <a:ext uri="{FF2B5EF4-FFF2-40B4-BE49-F238E27FC236}">
                <a16:creationId xmlns:a16="http://schemas.microsoft.com/office/drawing/2014/main" id="{3669C8E6-A648-BB63-4D44-1700D2A7A391}"/>
              </a:ext>
            </a:extLst>
          </p:cNvPr>
          <p:cNvSpPr txBox="1"/>
          <p:nvPr/>
        </p:nvSpPr>
        <p:spPr>
          <a:xfrm>
            <a:off x="370867" y="1297439"/>
            <a:ext cx="5129908" cy="5145639"/>
          </a:xfrm>
          <a:prstGeom prst="rect">
            <a:avLst/>
          </a:prstGeom>
          <a:noFill/>
        </p:spPr>
        <p:txBody>
          <a:bodyPr wrap="square" lIns="91440" tIns="45720" rIns="91440" bIns="45720" rtlCol="0" anchor="t">
            <a:spAutoFit/>
          </a:bodyPr>
          <a:lstStyle/>
          <a:p>
            <a:pPr>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Beroepskrachten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Binnen onze vereniging maken we – naast vrijwilligers – ook gebruik van beroepskrachten om de continuïteit en professionaliteit van de vereniging te waarborgen. Wij vinden onderstaande zaken van belang als het gaat om onze beroepskrachten. </a:t>
            </a:r>
          </a:p>
          <a:p>
            <a:pPr marL="228600" indent="-228600" algn="just">
              <a:lnSpc>
                <a:spcPct val="107000"/>
              </a:lnSpc>
              <a:spcAft>
                <a:spcPts val="800"/>
              </a:spcAft>
              <a:buAutoNum type="arabicPeriod"/>
            </a:pP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Functieprofielen en taken</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D</a:t>
            </a:r>
            <a:r>
              <a:rPr lang="nl-NL" sz="1200" kern="100" dirty="0">
                <a:effectLst/>
                <a:latin typeface="Interstate Light" pitchFamily="50" charset="0"/>
                <a:ea typeface="Aptos" panose="020B0004020202020204" pitchFamily="34" charset="0"/>
                <a:cs typeface="Times New Roman" panose="02020603050405020304" pitchFamily="18" charset="0"/>
              </a:rPr>
              <a:t>e beroepskrachten binnen onze vereniging hebben duidelijke functieprofielen. Deze profielen zijn opgesteld om helderheid te bieden over de verwachtingen en verantwoordelijkheden. </a:t>
            </a:r>
          </a:p>
          <a:p>
            <a:pPr marL="228600" indent="-228600" algn="just">
              <a:lnSpc>
                <a:spcPct val="107000"/>
              </a:lnSpc>
              <a:spcAft>
                <a:spcPts val="800"/>
              </a:spcAft>
              <a:buAutoNum type="arabicPeriod" startAt="2"/>
            </a:pPr>
            <a:r>
              <a:rPr lang="nl-NL" sz="1200" kern="100" dirty="0">
                <a:effectLst/>
                <a:latin typeface="Interstate Light" pitchFamily="50" charset="0"/>
                <a:ea typeface="Aptos" panose="020B0004020202020204" pitchFamily="34" charset="0"/>
                <a:cs typeface="Times New Roman" panose="02020603050405020304" pitchFamily="18" charset="0"/>
              </a:rPr>
              <a:t>Relatie met het bestuur</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Onze beroepskrachten werken nauw samen met het bestuur om onze ambities en doelen te realiseren. Het bestuur zorgt voor de aansturing en evaluatie van de beroepskrachten, waarbij regelmatig overleg plaatsvindt om de voortgang en eventuele knelpunten te bespreken. Deze samenwerking is cruciaal voor een soepele werking van de vereniging.</a:t>
            </a:r>
          </a:p>
          <a:p>
            <a:pPr marL="228600" indent="-228600" algn="just">
              <a:lnSpc>
                <a:spcPct val="107000"/>
              </a:lnSpc>
              <a:spcAft>
                <a:spcPts val="800"/>
              </a:spcAft>
              <a:buAutoNum type="arabicPeriod" startAt="3"/>
            </a:pPr>
            <a:r>
              <a:rPr lang="nl-NL" sz="1200" kern="100" dirty="0">
                <a:effectLst/>
                <a:latin typeface="Interstate Light" pitchFamily="50" charset="0"/>
                <a:ea typeface="Aptos" panose="020B0004020202020204" pitchFamily="34" charset="0"/>
                <a:cs typeface="Times New Roman" panose="02020603050405020304" pitchFamily="18" charset="0"/>
              </a:rPr>
              <a:t>Contracten en vergoedingen</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O</a:t>
            </a:r>
            <a:r>
              <a:rPr lang="nl-NL" sz="1200" kern="100" dirty="0">
                <a:effectLst/>
                <a:latin typeface="Interstate Light" pitchFamily="50" charset="0"/>
                <a:ea typeface="Aptos" panose="020B0004020202020204" pitchFamily="34" charset="0"/>
                <a:cs typeface="Times New Roman" panose="02020603050405020304" pitchFamily="18" charset="0"/>
              </a:rPr>
              <a:t>nze beroepskrachten worden aangesteld op basis van contracten die voldoen aan de wettelijke eisen en richtlijnen van de KNHB. De vergoedingen zijn marktconform en worden jaarlijks geëvalueerd om ervoor te zorgen dat ze in lijn zijn met de financiële mogelijkheden van de vereniging en de prestaties van de betreffende medewerkers.</a:t>
            </a:r>
          </a:p>
        </p:txBody>
      </p:sp>
      <p:pic>
        <p:nvPicPr>
          <p:cNvPr id="11" name="Afbeelding 10" descr="Afbeelding met clipart, ontwerp&#10;&#10;Automatisch gegenereerde beschrijving">
            <a:extLst>
              <a:ext uri="{FF2B5EF4-FFF2-40B4-BE49-F238E27FC236}">
                <a16:creationId xmlns:a16="http://schemas.microsoft.com/office/drawing/2014/main" id="{F1FA926D-909C-F1BD-E46D-6F03C2A0BE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4" name="Rechthoek: afgeronde hoeken 3">
            <a:hlinkClick r:id="rId3" action="ppaction://hlinksldjump"/>
            <a:extLst>
              <a:ext uri="{FF2B5EF4-FFF2-40B4-BE49-F238E27FC236}">
                <a16:creationId xmlns:a16="http://schemas.microsoft.com/office/drawing/2014/main" id="{A0CB7CD8-5320-B9D0-0141-5AC00CA2AE88}"/>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2DF2CC5C-BACA-31D9-AD78-DBB5A8C125EA}"/>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3" name="Tekstvak 12">
            <a:extLst>
              <a:ext uri="{FF2B5EF4-FFF2-40B4-BE49-F238E27FC236}">
                <a16:creationId xmlns:a16="http://schemas.microsoft.com/office/drawing/2014/main" id="{B30C27F5-33BC-893F-29D6-9444C4A63460}"/>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3" name="Tekstvak 2">
            <a:extLst>
              <a:ext uri="{FF2B5EF4-FFF2-40B4-BE49-F238E27FC236}">
                <a16:creationId xmlns:a16="http://schemas.microsoft.com/office/drawing/2014/main" id="{89590F05-969E-F428-2FB5-9BE537F0134A}"/>
              </a:ext>
            </a:extLst>
          </p:cNvPr>
          <p:cNvSpPr txBox="1"/>
          <p:nvPr/>
        </p:nvSpPr>
        <p:spPr>
          <a:xfrm>
            <a:off x="6096000" y="1576298"/>
            <a:ext cx="5129908" cy="2063642"/>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4.	Professionele ontwikkeling: wij hechten veel waarde aan de professionele ontwikkeling van onze beroepskrachten. Daarom bieden we mogelijkheden voor bijscholing en training.</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5.	Integratie met vrijwilligers: hoewel beroepskrachten een belangrijke rol spelen, blijft de inzet van vrijwilligers onmisbaar. We streven naar een goede integratie tussen beroepskrachten en vrijwilligers, waarbij beide groepen elkaar aanvullen en versterken. Dit zorgt voor een dynamische en betrokken verenigingscultuur.</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5" name="Tekstvak 4">
            <a:extLst>
              <a:ext uri="{FF2B5EF4-FFF2-40B4-BE49-F238E27FC236}">
                <a16:creationId xmlns:a16="http://schemas.microsoft.com/office/drawing/2014/main" id="{3B81922D-246A-8FF4-84A4-D5F12E4785DA}"/>
              </a:ext>
            </a:extLst>
          </p:cNvPr>
          <p:cNvSpPr txBox="1"/>
          <p:nvPr/>
        </p:nvSpPr>
        <p:spPr>
          <a:xfrm>
            <a:off x="6087483" y="3429000"/>
            <a:ext cx="5129908" cy="1368195"/>
          </a:xfrm>
          <a:prstGeom prst="rect">
            <a:avLst/>
          </a:prstGeom>
          <a:noFill/>
        </p:spPr>
        <p:txBody>
          <a:bodyPr wrap="square" lIns="91440" tIns="45720" rIns="91440" bIns="45720" rtlCol="0" anchor="t">
            <a:spAutoFit/>
          </a:bodyPr>
          <a:lstStyle/>
          <a:p>
            <a:pPr>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Organogram</a:t>
            </a:r>
            <a:endParaRPr lang="nl-NL" sz="1200" b="1"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Onze vereniging hecht veel waarde aan transparantie ten aanzien van de verenigingsstructuur. Zo moet het bijvoorbeeld voor iedereen helder zijn dat de ALV het hoogste orgaan is. De ALV controleert het beleid (en de uitvoering daarvan) van het bestuur en haar commissies. De commissies rapporteren aan het bestuur. </a:t>
            </a:r>
          </a:p>
        </p:txBody>
      </p:sp>
      <p:sp>
        <p:nvSpPr>
          <p:cNvPr id="6" name="Rechthoek: afgeronde hoeken 5">
            <a:hlinkClick r:id="rId4" action="ppaction://hlinksldjump"/>
            <a:extLst>
              <a:ext uri="{FF2B5EF4-FFF2-40B4-BE49-F238E27FC236}">
                <a16:creationId xmlns:a16="http://schemas.microsoft.com/office/drawing/2014/main" id="{2049317F-A0DA-A0D3-73CF-4FCA81D7F072}"/>
              </a:ext>
            </a:extLst>
          </p:cNvPr>
          <p:cNvSpPr/>
          <p:nvPr/>
        </p:nvSpPr>
        <p:spPr>
          <a:xfrm>
            <a:off x="10917012" y="6191552"/>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hlinkClick r:id="rId5" action="ppaction://hlinksldjump"/>
            <a:extLst>
              <a:ext uri="{FF2B5EF4-FFF2-40B4-BE49-F238E27FC236}">
                <a16:creationId xmlns:a16="http://schemas.microsoft.com/office/drawing/2014/main" id="{684624E8-B13C-9729-EAF6-0F14B0C9F018}"/>
              </a:ext>
            </a:extLst>
          </p:cNvPr>
          <p:cNvSpPr/>
          <p:nvPr/>
        </p:nvSpPr>
        <p:spPr>
          <a:xfrm>
            <a:off x="10508855" y="6209950"/>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afgeronde hoeken 8">
            <a:extLst>
              <a:ext uri="{FF2B5EF4-FFF2-40B4-BE49-F238E27FC236}">
                <a16:creationId xmlns:a16="http://schemas.microsoft.com/office/drawing/2014/main" id="{390B4C2E-1822-2668-FA11-54042A14D82A}"/>
              </a:ext>
            </a:extLst>
          </p:cNvPr>
          <p:cNvSpPr/>
          <p:nvPr/>
        </p:nvSpPr>
        <p:spPr>
          <a:xfrm>
            <a:off x="5596483" y="2513344"/>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Gelijkbenige driehoek 13">
            <a:extLst>
              <a:ext uri="{FF2B5EF4-FFF2-40B4-BE49-F238E27FC236}">
                <a16:creationId xmlns:a16="http://schemas.microsoft.com/office/drawing/2014/main" id="{5628C407-0105-0E63-7369-E1FE755562C7}"/>
              </a:ext>
            </a:extLst>
          </p:cNvPr>
          <p:cNvSpPr/>
          <p:nvPr/>
        </p:nvSpPr>
        <p:spPr>
          <a:xfrm rot="12296474" flipH="1">
            <a:off x="5646931" y="2622366"/>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95C24B26-EA09-22F6-D820-3880A79793BC}"/>
              </a:ext>
            </a:extLst>
          </p:cNvPr>
          <p:cNvSpPr txBox="1"/>
          <p:nvPr/>
        </p:nvSpPr>
        <p:spPr>
          <a:xfrm>
            <a:off x="5576819" y="2384536"/>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6" name="Rechthoek: afgeronde hoeken 15">
            <a:hlinkClick r:id="rId6" action="ppaction://hlinksldjump"/>
            <a:extLst>
              <a:ext uri="{FF2B5EF4-FFF2-40B4-BE49-F238E27FC236}">
                <a16:creationId xmlns:a16="http://schemas.microsoft.com/office/drawing/2014/main" id="{4CEE96E4-9943-F984-5F45-4FB4AA6B04A4}"/>
              </a:ext>
            </a:extLst>
          </p:cNvPr>
          <p:cNvSpPr/>
          <p:nvPr/>
        </p:nvSpPr>
        <p:spPr>
          <a:xfrm>
            <a:off x="5538816" y="2384536"/>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10801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264414B-7F33-F498-5677-DBA43A16DC9F}"/>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4602416E-C6E9-E314-8DF0-89C9BF1C0F37}"/>
              </a:ext>
            </a:extLst>
          </p:cNvPr>
          <p:cNvSpPr txBox="1"/>
          <p:nvPr/>
        </p:nvSpPr>
        <p:spPr>
          <a:xfrm>
            <a:off x="294823" y="-26000"/>
            <a:ext cx="8177967" cy="1323439"/>
          </a:xfrm>
          <a:prstGeom prst="rect">
            <a:avLst/>
          </a:prstGeom>
          <a:noFill/>
        </p:spPr>
        <p:txBody>
          <a:bodyPr wrap="square" rtlCol="0">
            <a:spAutoFit/>
          </a:bodyPr>
          <a:lstStyle/>
          <a:p>
            <a:r>
              <a:rPr lang="nl-NL" sz="8000" b="1" dirty="0">
                <a:solidFill>
                  <a:srgbClr val="EF790C"/>
                </a:solidFill>
                <a:latin typeface="Interstate Black Cond" pitchFamily="50" charset="0"/>
              </a:rPr>
              <a:t>BASISSTRUCTUUR</a:t>
            </a:r>
          </a:p>
        </p:txBody>
      </p:sp>
      <p:sp>
        <p:nvSpPr>
          <p:cNvPr id="7" name="Tekstvak 6">
            <a:extLst>
              <a:ext uri="{FF2B5EF4-FFF2-40B4-BE49-F238E27FC236}">
                <a16:creationId xmlns:a16="http://schemas.microsoft.com/office/drawing/2014/main" id="{DD873B59-4A21-CBCB-E220-2C68758CEDEC}"/>
              </a:ext>
            </a:extLst>
          </p:cNvPr>
          <p:cNvSpPr txBox="1"/>
          <p:nvPr/>
        </p:nvSpPr>
        <p:spPr>
          <a:xfrm>
            <a:off x="370867" y="1297439"/>
            <a:ext cx="5129908" cy="4948021"/>
          </a:xfrm>
          <a:prstGeom prst="rect">
            <a:avLst/>
          </a:prstGeom>
          <a:noFill/>
        </p:spPr>
        <p:txBody>
          <a:bodyPr wrap="square" lIns="91440" tIns="45720" rIns="91440" bIns="45720" rtlCol="0" anchor="t">
            <a:spAutoFit/>
          </a:bodyPr>
          <a:lstStyle/>
          <a:p>
            <a:pPr>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Beroepskrachten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Binnen onze vereniging maken we – naast vrijwilligers – ook gebruik van beroepskrachten om de continuïteit en professionaliteit van de vereniging te waarborgen. Wij vinden onderstaande zaken van belang als het gaat om onze beroepskrachten. </a:t>
            </a:r>
          </a:p>
          <a:p>
            <a:pPr marL="228600" indent="-228600" algn="just">
              <a:lnSpc>
                <a:spcPct val="107000"/>
              </a:lnSpc>
              <a:spcAft>
                <a:spcPts val="800"/>
              </a:spcAft>
              <a:buAutoNum type="arabicPeriod"/>
            </a:pP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Functieprofielen en taken</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D</a:t>
            </a:r>
            <a:r>
              <a:rPr lang="nl-NL" sz="1200" kern="100" dirty="0">
                <a:effectLst/>
                <a:latin typeface="Interstate Light" pitchFamily="50" charset="0"/>
                <a:ea typeface="Aptos" panose="020B0004020202020204" pitchFamily="34" charset="0"/>
                <a:cs typeface="Times New Roman" panose="02020603050405020304" pitchFamily="18" charset="0"/>
              </a:rPr>
              <a:t>e beroepskrachten binnen onze vereniging hebben duidelijke functieprofielen. Deze profielen zijn opgesteld om helderheid te bieden over de verwachtingen en verantwoordelijkheden. </a:t>
            </a:r>
          </a:p>
          <a:p>
            <a:pPr marL="228600" indent="-228600" algn="just">
              <a:lnSpc>
                <a:spcPct val="107000"/>
              </a:lnSpc>
              <a:spcAft>
                <a:spcPts val="800"/>
              </a:spcAft>
              <a:buAutoNum type="arabicPeriod" startAt="2"/>
            </a:pPr>
            <a:r>
              <a:rPr lang="nl-NL" sz="1200" kern="100" dirty="0">
                <a:effectLst/>
                <a:latin typeface="Interstate Light" pitchFamily="50" charset="0"/>
                <a:ea typeface="Aptos" panose="020B0004020202020204" pitchFamily="34" charset="0"/>
                <a:cs typeface="Times New Roman" panose="02020603050405020304" pitchFamily="18" charset="0"/>
              </a:rPr>
              <a:t>Relatie met het bestuur</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Onze beroepskrachten werken nauw samen met het bestuur om onze doelen te realiseren. Het bestuur zorgt voor de aansturing en evaluatie van de beroepskrachten, waarbij regelmatig overleg plaatsvindt om de voortgang en eventuele knelpunten te bespreken. Deze samenwerking is cruciaal voor een soepele werking van de vereniging.</a:t>
            </a:r>
          </a:p>
          <a:p>
            <a:pPr marL="228600" indent="-228600" algn="just">
              <a:lnSpc>
                <a:spcPct val="107000"/>
              </a:lnSpc>
              <a:spcAft>
                <a:spcPts val="800"/>
              </a:spcAft>
              <a:buAutoNum type="arabicPeriod" startAt="3"/>
            </a:pPr>
            <a:r>
              <a:rPr lang="nl-NL" sz="1200" kern="100" dirty="0">
                <a:effectLst/>
                <a:latin typeface="Interstate Light" pitchFamily="50" charset="0"/>
                <a:ea typeface="Aptos" panose="020B0004020202020204" pitchFamily="34" charset="0"/>
                <a:cs typeface="Times New Roman" panose="02020603050405020304" pitchFamily="18" charset="0"/>
              </a:rPr>
              <a:t>Contracten en vergoedingen</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O</a:t>
            </a:r>
            <a:r>
              <a:rPr lang="nl-NL" sz="1200" kern="100" dirty="0">
                <a:effectLst/>
                <a:latin typeface="Interstate Light" pitchFamily="50" charset="0"/>
                <a:ea typeface="Aptos" panose="020B0004020202020204" pitchFamily="34" charset="0"/>
                <a:cs typeface="Times New Roman" panose="02020603050405020304" pitchFamily="18" charset="0"/>
              </a:rPr>
              <a:t>nze beroepskrachten worden aangesteld op basis van contracten die voldoen aan de wettelijke eisen en richtlijnen van de KNHB. De vergoedingen zijn marktconform en worden jaarlijks geëvalueerd om ervoor te zorgen dat ze in lijn zijn met de financiële mogelijkheden van de vereniging en de prestaties van de betreffende medewerkers.</a:t>
            </a:r>
          </a:p>
        </p:txBody>
      </p:sp>
      <p:pic>
        <p:nvPicPr>
          <p:cNvPr id="11" name="Afbeelding 10" descr="Afbeelding met clipart, ontwerp&#10;&#10;Automatisch gegenereerde beschrijving">
            <a:extLst>
              <a:ext uri="{FF2B5EF4-FFF2-40B4-BE49-F238E27FC236}">
                <a16:creationId xmlns:a16="http://schemas.microsoft.com/office/drawing/2014/main" id="{1BB9EC2D-5E4D-C766-AD0C-EEDC352A8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4" name="Rechthoek: afgeronde hoeken 3">
            <a:hlinkClick r:id="rId3" action="ppaction://hlinksldjump"/>
            <a:extLst>
              <a:ext uri="{FF2B5EF4-FFF2-40B4-BE49-F238E27FC236}">
                <a16:creationId xmlns:a16="http://schemas.microsoft.com/office/drawing/2014/main" id="{BD33ED14-3EE6-8452-0EB6-9E519C00B80E}"/>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9E65635A-C111-93A0-2FCD-96D3B88CDB19}"/>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3" name="Tekstvak 12">
            <a:extLst>
              <a:ext uri="{FF2B5EF4-FFF2-40B4-BE49-F238E27FC236}">
                <a16:creationId xmlns:a16="http://schemas.microsoft.com/office/drawing/2014/main" id="{C257CD66-BBB8-68F3-9070-43D5D27C4907}"/>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6" name="Rechthoek: afgeronde hoeken 5">
            <a:hlinkClick r:id="rId4" action="ppaction://hlinksldjump"/>
            <a:extLst>
              <a:ext uri="{FF2B5EF4-FFF2-40B4-BE49-F238E27FC236}">
                <a16:creationId xmlns:a16="http://schemas.microsoft.com/office/drawing/2014/main" id="{243B7942-2FA9-1827-CA73-E7F63E7B3837}"/>
              </a:ext>
            </a:extLst>
          </p:cNvPr>
          <p:cNvSpPr/>
          <p:nvPr/>
        </p:nvSpPr>
        <p:spPr>
          <a:xfrm>
            <a:off x="10917012" y="6191552"/>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hlinkClick r:id="rId5" action="ppaction://hlinksldjump"/>
            <a:extLst>
              <a:ext uri="{FF2B5EF4-FFF2-40B4-BE49-F238E27FC236}">
                <a16:creationId xmlns:a16="http://schemas.microsoft.com/office/drawing/2014/main" id="{F2D94E3E-B486-D563-19FC-F2984E96D5D5}"/>
              </a:ext>
            </a:extLst>
          </p:cNvPr>
          <p:cNvSpPr/>
          <p:nvPr/>
        </p:nvSpPr>
        <p:spPr>
          <a:xfrm>
            <a:off x="10508855" y="6209950"/>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Gelijkbenige driehoek 9">
            <a:extLst>
              <a:ext uri="{FF2B5EF4-FFF2-40B4-BE49-F238E27FC236}">
                <a16:creationId xmlns:a16="http://schemas.microsoft.com/office/drawing/2014/main" id="{E438B445-697E-C700-856E-F8FC1A048665}"/>
              </a:ext>
            </a:extLst>
          </p:cNvPr>
          <p:cNvSpPr/>
          <p:nvPr/>
        </p:nvSpPr>
        <p:spPr>
          <a:xfrm rot="14970476" flipH="1">
            <a:off x="5740523" y="2417108"/>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afgeronde hoeken 15">
            <a:extLst>
              <a:ext uri="{FF2B5EF4-FFF2-40B4-BE49-F238E27FC236}">
                <a16:creationId xmlns:a16="http://schemas.microsoft.com/office/drawing/2014/main" id="{F0DCAA26-20DC-0A86-3558-56F75DA561BE}"/>
              </a:ext>
            </a:extLst>
          </p:cNvPr>
          <p:cNvSpPr/>
          <p:nvPr/>
        </p:nvSpPr>
        <p:spPr>
          <a:xfrm>
            <a:off x="5861434" y="2258511"/>
            <a:ext cx="5269359" cy="2038186"/>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B597436A-BBD8-E9C8-1634-8F4182F9E4E4}"/>
              </a:ext>
            </a:extLst>
          </p:cNvPr>
          <p:cNvSpPr txBox="1"/>
          <p:nvPr/>
        </p:nvSpPr>
        <p:spPr>
          <a:xfrm>
            <a:off x="5941834" y="2405225"/>
            <a:ext cx="4710751" cy="1780487"/>
          </a:xfrm>
          <a:prstGeom prst="rect">
            <a:avLst/>
          </a:prstGeom>
          <a:noFill/>
        </p:spPr>
        <p:txBody>
          <a:bodyPr wrap="square" lIns="91440" tIns="45720" rIns="91440" bIns="45720" rtlCol="0" anchor="t">
            <a:spAutoFit/>
          </a:bodyPr>
          <a:lstStyle/>
          <a:p>
            <a:pPr>
              <a:lnSpc>
                <a:spcPct val="116000"/>
              </a:lnSpc>
              <a:spcAft>
                <a:spcPts val="800"/>
              </a:spcAft>
            </a:pPr>
            <a:r>
              <a:rPr lang="nl-NL" sz="1200" dirty="0">
                <a:solidFill>
                  <a:schemeClr val="bg1"/>
                </a:solidFill>
                <a:effectLst/>
                <a:latin typeface="Interstate Light" pitchFamily="50" charset="0"/>
              </a:rPr>
              <a:t>De betaalde functies die wij hanteren zijn:</a:t>
            </a:r>
          </a:p>
          <a:p>
            <a:pPr>
              <a:lnSpc>
                <a:spcPct val="116000"/>
              </a:lnSpc>
              <a:spcAft>
                <a:spcPts val="800"/>
              </a:spcAft>
            </a:pPr>
            <a:r>
              <a:rPr lang="nl-NL" sz="1200" dirty="0">
                <a:solidFill>
                  <a:schemeClr val="bg1"/>
                </a:solidFill>
                <a:effectLst/>
                <a:latin typeface="Interstate Light" pitchFamily="50" charset="0"/>
              </a:rPr>
              <a:t>Verenigingsmanager: beheert de dagelijkse operationele taken van de vereniging, inclusief ledenadministratie en faciliteitenbeheer.</a:t>
            </a:r>
          </a:p>
          <a:p>
            <a:pPr>
              <a:lnSpc>
                <a:spcPct val="116000"/>
              </a:lnSpc>
              <a:spcAft>
                <a:spcPts val="800"/>
              </a:spcAft>
            </a:pPr>
            <a:r>
              <a:rPr lang="nl-NL" sz="1200" dirty="0">
                <a:solidFill>
                  <a:schemeClr val="bg1"/>
                </a:solidFill>
                <a:effectLst/>
                <a:latin typeface="Interstate Light" pitchFamily="50" charset="0"/>
              </a:rPr>
              <a:t>Technisch Directeur: Coördineert en ondersteunt de technische staf en ontwikkelt lange termijn beleid ten aanzien van sporttechnische zaken.</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18" name="Vermenigvuldigingsteken 17">
            <a:extLst>
              <a:ext uri="{FF2B5EF4-FFF2-40B4-BE49-F238E27FC236}">
                <a16:creationId xmlns:a16="http://schemas.microsoft.com/office/drawing/2014/main" id="{F506914E-3EAD-5C81-5FB0-DF5A2C541BF6}"/>
              </a:ext>
            </a:extLst>
          </p:cNvPr>
          <p:cNvSpPr/>
          <p:nvPr/>
        </p:nvSpPr>
        <p:spPr>
          <a:xfrm>
            <a:off x="10606307" y="2370854"/>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19" name="Rechthoek: afgeronde hoeken 18">
            <a:hlinkClick r:id="rId5" action="ppaction://hlinksldjump"/>
            <a:extLst>
              <a:ext uri="{FF2B5EF4-FFF2-40B4-BE49-F238E27FC236}">
                <a16:creationId xmlns:a16="http://schemas.microsoft.com/office/drawing/2014/main" id="{8E069210-3277-AA34-150E-B190345734E8}"/>
              </a:ext>
            </a:extLst>
          </p:cNvPr>
          <p:cNvSpPr/>
          <p:nvPr/>
        </p:nvSpPr>
        <p:spPr>
          <a:xfrm>
            <a:off x="10474079" y="2295273"/>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85235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52D55-35C4-E88B-C400-5D6A9B480631}"/>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2B5979BD-1F71-8DA5-5ED2-D2E9AF457016}"/>
              </a:ext>
            </a:extLst>
          </p:cNvPr>
          <p:cNvSpPr txBox="1"/>
          <p:nvPr/>
        </p:nvSpPr>
        <p:spPr>
          <a:xfrm>
            <a:off x="294823" y="-26000"/>
            <a:ext cx="8177967" cy="1323439"/>
          </a:xfrm>
          <a:prstGeom prst="rect">
            <a:avLst/>
          </a:prstGeom>
          <a:noFill/>
        </p:spPr>
        <p:txBody>
          <a:bodyPr wrap="square" rtlCol="0">
            <a:spAutoFit/>
          </a:bodyPr>
          <a:lstStyle/>
          <a:p>
            <a:r>
              <a:rPr lang="nl-NL" sz="8000" b="1" dirty="0">
                <a:solidFill>
                  <a:srgbClr val="EF790C"/>
                </a:solidFill>
                <a:latin typeface="Interstate Black Cond" pitchFamily="50" charset="0"/>
              </a:rPr>
              <a:t>BASISSTRUCTUUR</a:t>
            </a:r>
          </a:p>
        </p:txBody>
      </p:sp>
      <p:sp>
        <p:nvSpPr>
          <p:cNvPr id="7" name="Tekstvak 6">
            <a:extLst>
              <a:ext uri="{FF2B5EF4-FFF2-40B4-BE49-F238E27FC236}">
                <a16:creationId xmlns:a16="http://schemas.microsoft.com/office/drawing/2014/main" id="{1E3D79C3-A20F-4FBB-29C8-E67CEA00CEDA}"/>
              </a:ext>
            </a:extLst>
          </p:cNvPr>
          <p:cNvSpPr txBox="1"/>
          <p:nvPr/>
        </p:nvSpPr>
        <p:spPr>
          <a:xfrm>
            <a:off x="370867" y="1297439"/>
            <a:ext cx="5129908" cy="5138073"/>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ALV</a:t>
            </a:r>
            <a:r>
              <a:rPr lang="nl-NL" sz="1200" kern="100" dirty="0">
                <a:effectLst/>
                <a:latin typeface="Interstate Light" pitchFamily="50" charset="0"/>
                <a:ea typeface="Aptos" panose="020B0004020202020204" pitchFamily="34" charset="0"/>
                <a:cs typeface="Times New Roman" panose="02020603050405020304" pitchFamily="18" charset="0"/>
              </a:rPr>
              <a:t>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Zoals gezegd is de Algemene Ledenvergadering (ALV) het hoogste orgaan binnen de vereniging. Dit is een formele bijeenkomst van de leden van de vereniging. Uiteraard voldoen wij als vereniging aan de wettelijke verplichting om ten minste één keer per jaar een ALV te houden (artikel 2:40 BW). Tijdens deze vergadering legt het bestuur verantwoording af aan de ALV. In onze statuten ligt onder andere vastgelegd welke verantwoordelijkheden de ALV heeft, wanneer de ALV bij elkaar komt en wie er stemrecht heeft.</a:t>
            </a:r>
          </a:p>
          <a:p>
            <a:pPr algn="just">
              <a:lnSpc>
                <a:spcPct val="107000"/>
              </a:lnSpc>
              <a:spcAft>
                <a:spcPts val="800"/>
              </a:spcAft>
            </a:pPr>
            <a:br>
              <a:rPr lang="nl-NL" sz="1200" b="1" kern="100" dirty="0">
                <a:effectLst/>
                <a:latin typeface="Interstate Light" pitchFamily="50" charset="0"/>
                <a:ea typeface="Aptos" panose="020B0004020202020204" pitchFamily="34" charset="0"/>
                <a:cs typeface="Times New Roman" panose="02020603050405020304" pitchFamily="18" charset="0"/>
              </a:rPr>
            </a:br>
            <a:r>
              <a:rPr lang="nl-NL" sz="1200" b="1" kern="100" dirty="0">
                <a:effectLst/>
                <a:latin typeface="Interstate Light" pitchFamily="50" charset="0"/>
                <a:ea typeface="Aptos" panose="020B0004020202020204" pitchFamily="34" charset="0"/>
                <a:cs typeface="Times New Roman" panose="02020603050405020304" pitchFamily="18" charset="0"/>
              </a:rPr>
              <a:t>Statuten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We hebben de belangrijkste zaken binnen onze vereniging vastgelegd in de (juridisch verplichte) Statuten. Hierin komen zaken aan de orde zoals het toetreden van nieuwe leden, de (algemene) ledenvergaderingen, de manier waarop besluitvorming plaatsvindt en de totstandkoming van de bestuurssamenstelling. Voor onze </a:t>
            </a:r>
            <a:r>
              <a:rPr lang="nl-NL" sz="1200" kern="100" dirty="0">
                <a:latin typeface="Interstate Light" pitchFamily="50" charset="0"/>
                <a:ea typeface="Aptos" panose="020B0004020202020204" pitchFamily="34" charset="0"/>
                <a:cs typeface="Times New Roman" panose="02020603050405020304" pitchFamily="18" charset="0"/>
              </a:rPr>
              <a:t>St</a:t>
            </a:r>
            <a:r>
              <a:rPr lang="nl-NL" sz="1200" kern="100" dirty="0">
                <a:effectLst/>
                <a:latin typeface="Interstate Light" pitchFamily="50" charset="0"/>
                <a:ea typeface="Aptos" panose="020B0004020202020204" pitchFamily="34" charset="0"/>
                <a:cs typeface="Times New Roman" panose="02020603050405020304" pitchFamily="18" charset="0"/>
              </a:rPr>
              <a:t>atuten hebben we de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modelstatuten</a:t>
            </a:r>
            <a:r>
              <a:rPr lang="nl-NL" sz="1200" kern="100" dirty="0">
                <a:effectLst/>
                <a:latin typeface="Interstate Light" pitchFamily="50" charset="0"/>
                <a:ea typeface="Aptos" panose="020B0004020202020204" pitchFamily="34" charset="0"/>
                <a:cs typeface="Times New Roman" panose="02020603050405020304" pitchFamily="18" charset="0"/>
              </a:rPr>
              <a:t> van de KNHB  gebruikt. Zo weten we zeker dat we aan de juridische eisen en de eisen van de KNHB voldoen. </a:t>
            </a:r>
            <a:br>
              <a:rPr lang="nl-NL" sz="1200" kern="100" dirty="0">
                <a:effectLst/>
                <a:latin typeface="Interstate Light" pitchFamily="50" charset="0"/>
                <a:ea typeface="Aptos" panose="020B0004020202020204" pitchFamily="34" charset="0"/>
                <a:cs typeface="Times New Roman" panose="02020603050405020304" pitchFamily="18" charset="0"/>
              </a:rPr>
            </a:b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Huishoudelijk Reglement</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Naast  de verplichte statuten hebben wij er als vereniging voor gekozen een Huishoudelijk </a:t>
            </a:r>
            <a:r>
              <a:rPr lang="nl-NL" sz="1200" kern="100" dirty="0">
                <a:latin typeface="Interstate Light" pitchFamily="50" charset="0"/>
                <a:ea typeface="Aptos" panose="020B0004020202020204" pitchFamily="34" charset="0"/>
                <a:cs typeface="Times New Roman" panose="02020603050405020304" pitchFamily="18" charset="0"/>
              </a:rPr>
              <a:t>R</a:t>
            </a:r>
            <a:r>
              <a:rPr lang="nl-NL" sz="1200" kern="100" dirty="0">
                <a:effectLst/>
                <a:latin typeface="Interstate Light" pitchFamily="50" charset="0"/>
                <a:ea typeface="Aptos" panose="020B0004020202020204" pitchFamily="34" charset="0"/>
                <a:cs typeface="Times New Roman" panose="02020603050405020304" pitchFamily="18" charset="0"/>
              </a:rPr>
              <a:t>eglement op te stellen voor de meer praktische zaken.</a:t>
            </a:r>
          </a:p>
        </p:txBody>
      </p:sp>
      <p:pic>
        <p:nvPicPr>
          <p:cNvPr id="11" name="Afbeelding 10" descr="Afbeelding met clipart, ontwerp&#10;&#10;Automatisch gegenereerde beschrijving">
            <a:extLst>
              <a:ext uri="{FF2B5EF4-FFF2-40B4-BE49-F238E27FC236}">
                <a16:creationId xmlns:a16="http://schemas.microsoft.com/office/drawing/2014/main" id="{DC26C499-896E-06D0-DCCC-0678BFD4C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4" name="Rechthoek: afgeronde hoeken 3">
            <a:hlinkClick r:id="rId4" action="ppaction://hlinksldjump"/>
            <a:extLst>
              <a:ext uri="{FF2B5EF4-FFF2-40B4-BE49-F238E27FC236}">
                <a16:creationId xmlns:a16="http://schemas.microsoft.com/office/drawing/2014/main" id="{D68CBBDE-EAEB-AF12-8415-C108FC81B7BC}"/>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D0552676-5949-8E36-A434-88F610657ED0}"/>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3" name="Tekstvak 12">
            <a:hlinkClick r:id="rId5" action="ppaction://hlinksldjump"/>
            <a:extLst>
              <a:ext uri="{FF2B5EF4-FFF2-40B4-BE49-F238E27FC236}">
                <a16:creationId xmlns:a16="http://schemas.microsoft.com/office/drawing/2014/main" id="{0B6E1E84-16E5-E8C7-788A-DFEF6DB9C693}"/>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3" name="Tekstvak 2">
            <a:extLst>
              <a:ext uri="{FF2B5EF4-FFF2-40B4-BE49-F238E27FC236}">
                <a16:creationId xmlns:a16="http://schemas.microsoft.com/office/drawing/2014/main" id="{9904F65D-6A6F-75F5-5383-987F34F5DACE}"/>
              </a:ext>
            </a:extLst>
          </p:cNvPr>
          <p:cNvSpPr txBox="1"/>
          <p:nvPr/>
        </p:nvSpPr>
        <p:spPr>
          <a:xfrm>
            <a:off x="6096000" y="1582162"/>
            <a:ext cx="5129908" cy="1067985"/>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Wij hebben hiervoor het voorbeeld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Huishoudelijk Reglement </a:t>
            </a:r>
            <a:r>
              <a:rPr lang="nl-NL" sz="1200" kern="100" dirty="0">
                <a:effectLst/>
                <a:latin typeface="Interstate Light" pitchFamily="50" charset="0"/>
                <a:ea typeface="Aptos" panose="020B0004020202020204" pitchFamily="34" charset="0"/>
                <a:cs typeface="Times New Roman" panose="02020603050405020304" pitchFamily="18" charset="0"/>
              </a:rPr>
              <a:t>van de KNHB gebruikt en hierin onze eigen aanpassingen gedaan. In het Huishoudelijk Reglement hebben we onder andere beschreven hoe we omgaan met persoonsgegevens en wat de rechten en plichten van onze leden zijn. </a:t>
            </a:r>
          </a:p>
        </p:txBody>
      </p:sp>
      <p:sp>
        <p:nvSpPr>
          <p:cNvPr id="6" name="Tekstvak 5">
            <a:extLst>
              <a:ext uri="{FF2B5EF4-FFF2-40B4-BE49-F238E27FC236}">
                <a16:creationId xmlns:a16="http://schemas.microsoft.com/office/drawing/2014/main" id="{BD32A269-DB9D-DC03-E0FF-458A0EE6A8FA}"/>
              </a:ext>
            </a:extLst>
          </p:cNvPr>
          <p:cNvSpPr txBox="1"/>
          <p:nvPr/>
        </p:nvSpPr>
        <p:spPr>
          <a:xfrm>
            <a:off x="6096000" y="2822362"/>
            <a:ext cx="5129908" cy="3952364"/>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Gedragscode</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Daarnaast hebben we als vereniging een gedragscode opgesteld. Zo laten we aan iedereen zien hoe we met elkaar om willen gaan op onze vereniging. Onze club is daardoor een fijne en veilige omgeving voor bestaande en nieuwe leden. Wil je hier meer over weten? Bekijk dan ook het hoofdstuk over de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Veilige en integere sportomgeving</a:t>
            </a:r>
            <a:r>
              <a:rPr lang="nl-NL" sz="1200" kern="100" dirty="0">
                <a:effectLst/>
                <a:latin typeface="Interstate Light" pitchFamily="50" charset="0"/>
                <a:ea typeface="Aptos" panose="020B0004020202020204" pitchFamily="34" charset="0"/>
                <a:cs typeface="Times New Roman" panose="02020603050405020304" pitchFamily="18" charset="0"/>
              </a:rPr>
              <a:t>’. </a:t>
            </a:r>
          </a:p>
          <a:p>
            <a:pPr algn="just">
              <a:lnSpc>
                <a:spcPct val="107000"/>
              </a:lnSpc>
              <a:spcAft>
                <a:spcPts val="800"/>
              </a:spcAft>
            </a:pPr>
            <a:br>
              <a:rPr lang="nl-NL" sz="1200" b="1" kern="100" dirty="0">
                <a:effectLst/>
                <a:latin typeface="Interstate Light" pitchFamily="50" charset="0"/>
                <a:ea typeface="Aptos" panose="020B0004020202020204" pitchFamily="34" charset="0"/>
                <a:cs typeface="Times New Roman" panose="02020603050405020304" pitchFamily="18" charset="0"/>
              </a:rPr>
            </a:br>
            <a:r>
              <a:rPr lang="nl-NL" sz="1200" b="1" kern="100" dirty="0">
                <a:effectLst/>
                <a:latin typeface="Interstate Light" pitchFamily="50" charset="0"/>
                <a:ea typeface="Aptos" panose="020B0004020202020204" pitchFamily="34" charset="0"/>
                <a:cs typeface="Times New Roman" panose="02020603050405020304" pitchFamily="18" charset="0"/>
              </a:rPr>
              <a:t>Code Goed Sportbestuur</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Als vereniging vinden wij integriteit en maatschappelijk verantwoord verenigen heel belangrijk. Daarom werken wij met de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Code Goed Sportbestuur van NOC*NSF</a:t>
            </a:r>
            <a:r>
              <a:rPr lang="nl-NL" sz="1200" kern="100" dirty="0">
                <a:effectLst/>
                <a:latin typeface="Interstate Light" pitchFamily="50" charset="0"/>
                <a:ea typeface="Aptos" panose="020B0004020202020204" pitchFamily="34" charset="0"/>
                <a:cs typeface="Times New Roman" panose="02020603050405020304" pitchFamily="18" charset="0"/>
              </a:rPr>
              <a:t> . We hebben de structuur van onze vereniging zo opgebouwd, dat deze voldoet aan de Code. Het naleven van de Code Goed Sportbestuur doen we aan de hand van het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pas toe en leg uit’ -principe</a:t>
            </a:r>
            <a:r>
              <a:rPr lang="nl-NL" sz="1200" kern="100" dirty="0">
                <a:effectLst/>
                <a:latin typeface="Interstate Light" pitchFamily="50" charset="0"/>
                <a:ea typeface="Aptos" panose="020B0004020202020204" pitchFamily="34" charset="0"/>
                <a:cs typeface="Times New Roman" panose="02020603050405020304" pitchFamily="18" charset="0"/>
              </a:rPr>
              <a:t>. Zo zorgen we met elkaar voor een veilige, eerlijke en vitale sportomgeving waar iedereen zich thuis voelt.</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 </a:t>
            </a:r>
          </a:p>
        </p:txBody>
      </p:sp>
      <p:sp>
        <p:nvSpPr>
          <p:cNvPr id="5" name="Rechthoek: afgeronde hoeken 4">
            <a:hlinkClick r:id="rId8" action="ppaction://hlinksldjump"/>
            <a:extLst>
              <a:ext uri="{FF2B5EF4-FFF2-40B4-BE49-F238E27FC236}">
                <a16:creationId xmlns:a16="http://schemas.microsoft.com/office/drawing/2014/main" id="{DE2752D3-0014-1D2F-D9DF-02FAFF3169CB}"/>
              </a:ext>
            </a:extLst>
          </p:cNvPr>
          <p:cNvSpPr/>
          <p:nvPr/>
        </p:nvSpPr>
        <p:spPr>
          <a:xfrm>
            <a:off x="10481609" y="622363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afgeronde hoeken 8">
            <a:extLst>
              <a:ext uri="{FF2B5EF4-FFF2-40B4-BE49-F238E27FC236}">
                <a16:creationId xmlns:a16="http://schemas.microsoft.com/office/drawing/2014/main" id="{DF7C042D-2D94-3755-6740-299427F65567}"/>
              </a:ext>
            </a:extLst>
          </p:cNvPr>
          <p:cNvSpPr/>
          <p:nvPr/>
        </p:nvSpPr>
        <p:spPr>
          <a:xfrm>
            <a:off x="5596483" y="5531846"/>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Gelijkbenige driehoek 13">
            <a:extLst>
              <a:ext uri="{FF2B5EF4-FFF2-40B4-BE49-F238E27FC236}">
                <a16:creationId xmlns:a16="http://schemas.microsoft.com/office/drawing/2014/main" id="{1ED3A096-9DBE-CD95-E3FE-AF29A8B859CD}"/>
              </a:ext>
            </a:extLst>
          </p:cNvPr>
          <p:cNvSpPr/>
          <p:nvPr/>
        </p:nvSpPr>
        <p:spPr>
          <a:xfrm rot="12296474" flipH="1">
            <a:off x="5646931" y="5640868"/>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FA44C14E-AF37-B788-4FF7-1784A827BAF1}"/>
              </a:ext>
            </a:extLst>
          </p:cNvPr>
          <p:cNvSpPr txBox="1"/>
          <p:nvPr/>
        </p:nvSpPr>
        <p:spPr>
          <a:xfrm>
            <a:off x="5576819" y="5403038"/>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6" name="Rechthoek: afgeronde hoeken 15">
            <a:extLst>
              <a:ext uri="{FF2B5EF4-FFF2-40B4-BE49-F238E27FC236}">
                <a16:creationId xmlns:a16="http://schemas.microsoft.com/office/drawing/2014/main" id="{1A98FE19-F4BA-1543-E216-A28A568DB2FC}"/>
              </a:ext>
            </a:extLst>
          </p:cNvPr>
          <p:cNvSpPr/>
          <p:nvPr/>
        </p:nvSpPr>
        <p:spPr>
          <a:xfrm>
            <a:off x="11429969" y="5610505"/>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Gelijkbenige driehoek 16">
            <a:extLst>
              <a:ext uri="{FF2B5EF4-FFF2-40B4-BE49-F238E27FC236}">
                <a16:creationId xmlns:a16="http://schemas.microsoft.com/office/drawing/2014/main" id="{0FD8F785-CFF6-6C0C-D36F-3080C8994714}"/>
              </a:ext>
            </a:extLst>
          </p:cNvPr>
          <p:cNvSpPr/>
          <p:nvPr/>
        </p:nvSpPr>
        <p:spPr>
          <a:xfrm rot="12296474" flipH="1">
            <a:off x="11480417" y="5719527"/>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A67DFB1F-565B-9AC7-A1C8-DECAA6C5F7E6}"/>
              </a:ext>
            </a:extLst>
          </p:cNvPr>
          <p:cNvSpPr txBox="1"/>
          <p:nvPr/>
        </p:nvSpPr>
        <p:spPr>
          <a:xfrm>
            <a:off x="11410305" y="5481697"/>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9" name="Rechthoek: afgeronde hoeken 18">
            <a:hlinkClick r:id="rId9" action="ppaction://hlinksldjump"/>
            <a:extLst>
              <a:ext uri="{FF2B5EF4-FFF2-40B4-BE49-F238E27FC236}">
                <a16:creationId xmlns:a16="http://schemas.microsoft.com/office/drawing/2014/main" id="{CB981BCE-37EA-8F3D-3F18-B32E966CB7E7}"/>
              </a:ext>
            </a:extLst>
          </p:cNvPr>
          <p:cNvSpPr/>
          <p:nvPr/>
        </p:nvSpPr>
        <p:spPr>
          <a:xfrm>
            <a:off x="5538816" y="5423001"/>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afgeronde hoeken 19">
            <a:hlinkClick r:id="rId10" action="ppaction://hlinksldjump"/>
            <a:extLst>
              <a:ext uri="{FF2B5EF4-FFF2-40B4-BE49-F238E27FC236}">
                <a16:creationId xmlns:a16="http://schemas.microsoft.com/office/drawing/2014/main" id="{2D9D8FAB-0122-1DB4-CAD5-A5691F07F508}"/>
              </a:ext>
            </a:extLst>
          </p:cNvPr>
          <p:cNvSpPr/>
          <p:nvPr/>
        </p:nvSpPr>
        <p:spPr>
          <a:xfrm>
            <a:off x="11346557" y="5481697"/>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89084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4A83226-6196-B270-718B-A4E3F4BAAEB6}"/>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F0B5667A-495E-3A6E-D76B-4C69F91C35B4}"/>
              </a:ext>
            </a:extLst>
          </p:cNvPr>
          <p:cNvSpPr txBox="1"/>
          <p:nvPr/>
        </p:nvSpPr>
        <p:spPr>
          <a:xfrm>
            <a:off x="294823" y="-26000"/>
            <a:ext cx="8177967" cy="1323439"/>
          </a:xfrm>
          <a:prstGeom prst="rect">
            <a:avLst/>
          </a:prstGeom>
          <a:noFill/>
        </p:spPr>
        <p:txBody>
          <a:bodyPr wrap="square" rtlCol="0">
            <a:spAutoFit/>
          </a:bodyPr>
          <a:lstStyle/>
          <a:p>
            <a:r>
              <a:rPr lang="nl-NL" sz="8000" b="1" dirty="0">
                <a:solidFill>
                  <a:srgbClr val="EF790C"/>
                </a:solidFill>
                <a:latin typeface="Interstate Black Cond" pitchFamily="50" charset="0"/>
              </a:rPr>
              <a:t>BASISSTRUCTUUR</a:t>
            </a:r>
          </a:p>
        </p:txBody>
      </p:sp>
      <p:sp>
        <p:nvSpPr>
          <p:cNvPr id="7" name="Tekstvak 6">
            <a:extLst>
              <a:ext uri="{FF2B5EF4-FFF2-40B4-BE49-F238E27FC236}">
                <a16:creationId xmlns:a16="http://schemas.microsoft.com/office/drawing/2014/main" id="{1780A5E6-5D6B-4491-5278-5DF10813534D}"/>
              </a:ext>
            </a:extLst>
          </p:cNvPr>
          <p:cNvSpPr txBox="1"/>
          <p:nvPr/>
        </p:nvSpPr>
        <p:spPr>
          <a:xfrm>
            <a:off x="370867" y="1297439"/>
            <a:ext cx="5129908" cy="5138073"/>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ALV</a:t>
            </a:r>
            <a:r>
              <a:rPr lang="nl-NL" sz="1200" kern="100" dirty="0">
                <a:effectLst/>
                <a:latin typeface="Interstate Light" pitchFamily="50" charset="0"/>
                <a:ea typeface="Aptos" panose="020B0004020202020204" pitchFamily="34" charset="0"/>
                <a:cs typeface="Times New Roman" panose="02020603050405020304" pitchFamily="18" charset="0"/>
              </a:rPr>
              <a:t>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Zoals gezegd is de Algemene Ledenvergadering (ALV) het hoogste orgaan binnen de vereniging. Dit is een formele bijeenkomst van de leden van de vereniging. Uiteraard voldoen wij als vereniging aan de wettelijke verplichting om ten minste één keer per jaar een ALV te houden (artikel 2:40 BW). Tijdens deze vergadering legt het bestuur verantwoording af aan de ALV. In onze statuten ligt onder andere vastgelegd welke verantwoordelijkheden de ALV heeft, wanneer de ALV bij elkaar komt en wie er stemrecht heeft.</a:t>
            </a:r>
          </a:p>
          <a:p>
            <a:pPr algn="just">
              <a:lnSpc>
                <a:spcPct val="107000"/>
              </a:lnSpc>
              <a:spcAft>
                <a:spcPts val="800"/>
              </a:spcAft>
            </a:pPr>
            <a:br>
              <a:rPr lang="nl-NL" sz="1200" b="1" kern="100" dirty="0">
                <a:effectLst/>
                <a:latin typeface="Interstate Light" pitchFamily="50" charset="0"/>
                <a:ea typeface="Aptos" panose="020B0004020202020204" pitchFamily="34" charset="0"/>
                <a:cs typeface="Times New Roman" panose="02020603050405020304" pitchFamily="18" charset="0"/>
              </a:rPr>
            </a:br>
            <a:r>
              <a:rPr lang="nl-NL" sz="1200" b="1" kern="100" dirty="0">
                <a:effectLst/>
                <a:latin typeface="Interstate Light" pitchFamily="50" charset="0"/>
                <a:ea typeface="Aptos" panose="020B0004020202020204" pitchFamily="34" charset="0"/>
                <a:cs typeface="Times New Roman" panose="02020603050405020304" pitchFamily="18" charset="0"/>
              </a:rPr>
              <a:t>Statuten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We hebben de meest belangrijke zaken binnen onze vereniging vastgelegd in de (juridisch verplichte) statuten. Hierin komen zaken aan de orde zoals het toetreden van nieuwe leden, de (algemene) ledenvergaderingen, de manier waarop besluitvorming plaatsvindt en de totstandkoming van de bestuurssamenstelling. Voor onze statuten hebben we de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modelstatuten</a:t>
            </a:r>
            <a:r>
              <a:rPr lang="nl-NL" sz="1200" kern="100" dirty="0">
                <a:effectLst/>
                <a:latin typeface="Interstate Light" pitchFamily="50" charset="0"/>
                <a:ea typeface="Aptos" panose="020B0004020202020204" pitchFamily="34" charset="0"/>
                <a:cs typeface="Times New Roman" panose="02020603050405020304" pitchFamily="18" charset="0"/>
              </a:rPr>
              <a:t> van de KNHB  gebruikt. Zo weten we zeker dat we aan de juridische eisen en de eisen van de KNHB voldoen. </a:t>
            </a:r>
            <a:br>
              <a:rPr lang="nl-NL" sz="1200" kern="100" dirty="0">
                <a:effectLst/>
                <a:latin typeface="Interstate Light" pitchFamily="50" charset="0"/>
                <a:ea typeface="Aptos" panose="020B0004020202020204" pitchFamily="34" charset="0"/>
                <a:cs typeface="Times New Roman" panose="02020603050405020304" pitchFamily="18" charset="0"/>
              </a:rPr>
            </a:b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Huishoudelijk Reglement</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Naast  de verplichte statuten hebben wij er als vereniging voor gekozen een huishoudelijk reglement op te stellen voor de meer praktische zaken.</a:t>
            </a:r>
          </a:p>
        </p:txBody>
      </p:sp>
      <p:pic>
        <p:nvPicPr>
          <p:cNvPr id="11" name="Afbeelding 10" descr="Afbeelding met clipart, ontwerp&#10;&#10;Automatisch gegenereerde beschrijving">
            <a:extLst>
              <a:ext uri="{FF2B5EF4-FFF2-40B4-BE49-F238E27FC236}">
                <a16:creationId xmlns:a16="http://schemas.microsoft.com/office/drawing/2014/main" id="{A8A87F52-6654-D07D-3C24-D30E9A4D3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4" name="Rechthoek: afgeronde hoeken 3">
            <a:hlinkClick r:id="rId4" action="ppaction://hlinksldjump"/>
            <a:extLst>
              <a:ext uri="{FF2B5EF4-FFF2-40B4-BE49-F238E27FC236}">
                <a16:creationId xmlns:a16="http://schemas.microsoft.com/office/drawing/2014/main" id="{AC62A704-80D0-AFC0-6C3B-4C78CB6E654B}"/>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6125825B-3118-6D88-5C75-72F7200418D4}"/>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3" name="Tekstvak 12">
            <a:hlinkClick r:id="rId5" action="ppaction://hlinksldjump"/>
            <a:extLst>
              <a:ext uri="{FF2B5EF4-FFF2-40B4-BE49-F238E27FC236}">
                <a16:creationId xmlns:a16="http://schemas.microsoft.com/office/drawing/2014/main" id="{48992B83-6558-DA6E-62BF-04F2ABB05027}"/>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5" name="Rechthoek: afgeronde hoeken 4">
            <a:hlinkClick r:id="rId6" action="ppaction://hlinksldjump"/>
            <a:extLst>
              <a:ext uri="{FF2B5EF4-FFF2-40B4-BE49-F238E27FC236}">
                <a16:creationId xmlns:a16="http://schemas.microsoft.com/office/drawing/2014/main" id="{BF2D68D7-899F-8A3B-74B1-09BADB02BDB8}"/>
              </a:ext>
            </a:extLst>
          </p:cNvPr>
          <p:cNvSpPr/>
          <p:nvPr/>
        </p:nvSpPr>
        <p:spPr>
          <a:xfrm>
            <a:off x="10481609" y="622363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Gelijkbenige driehoek 7">
            <a:extLst>
              <a:ext uri="{FF2B5EF4-FFF2-40B4-BE49-F238E27FC236}">
                <a16:creationId xmlns:a16="http://schemas.microsoft.com/office/drawing/2014/main" id="{F0DAA303-B856-393C-D437-2543336361F5}"/>
              </a:ext>
            </a:extLst>
          </p:cNvPr>
          <p:cNvSpPr/>
          <p:nvPr/>
        </p:nvSpPr>
        <p:spPr>
          <a:xfrm rot="14970476" flipH="1">
            <a:off x="5875080" y="5218397"/>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afgeronde hoeken 9">
            <a:extLst>
              <a:ext uri="{FF2B5EF4-FFF2-40B4-BE49-F238E27FC236}">
                <a16:creationId xmlns:a16="http://schemas.microsoft.com/office/drawing/2014/main" id="{169CEAB0-2ACA-7A26-97A2-866B7FF9A581}"/>
              </a:ext>
            </a:extLst>
          </p:cNvPr>
          <p:cNvSpPr/>
          <p:nvPr/>
        </p:nvSpPr>
        <p:spPr>
          <a:xfrm>
            <a:off x="5965154" y="3832124"/>
            <a:ext cx="5269359" cy="2038186"/>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a:extLst>
              <a:ext uri="{FF2B5EF4-FFF2-40B4-BE49-F238E27FC236}">
                <a16:creationId xmlns:a16="http://schemas.microsoft.com/office/drawing/2014/main" id="{ABD515BE-E569-378E-9FF9-65F891F05495}"/>
              </a:ext>
            </a:extLst>
          </p:cNvPr>
          <p:cNvSpPr txBox="1"/>
          <p:nvPr/>
        </p:nvSpPr>
        <p:spPr>
          <a:xfrm>
            <a:off x="6212704" y="3959174"/>
            <a:ext cx="4710751" cy="1789529"/>
          </a:xfrm>
          <a:prstGeom prst="rect">
            <a:avLst/>
          </a:prstGeom>
          <a:noFill/>
        </p:spPr>
        <p:txBody>
          <a:bodyPr wrap="square" lIns="91440" tIns="45720" rIns="91440" bIns="45720" rtlCol="0" anchor="t">
            <a:spAutoFit/>
          </a:bodyPr>
          <a:lstStyle/>
          <a:p>
            <a:pPr>
              <a:lnSpc>
                <a:spcPct val="116000"/>
              </a:lnSpc>
              <a:spcAft>
                <a:spcPts val="800"/>
              </a:spcAft>
            </a:pPr>
            <a:r>
              <a:rPr lang="nl-NL" sz="1200" dirty="0">
                <a:solidFill>
                  <a:schemeClr val="bg1"/>
                </a:solidFill>
                <a:effectLst/>
                <a:latin typeface="Interstate Light" pitchFamily="50" charset="0"/>
              </a:rPr>
              <a:t>Het model huishoudelijk reglement is een aanvulling op de modelstatuten van de KNHB die je voor je vereniging kan gebruiken. Sommige zaken moeten verplicht in de statuten geregeld worden, maar andere interne afspraken kunnen vastgelegd worden in een huishoudelijk reglement. Een huishoudelijk reglement moet door de algemene vergadering worden goedgekeurd en wordt (in tegenstelling tot de statuten) niet vastgelegd in een notariële akte.</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20" name="Vermenigvuldigingsteken 19">
            <a:extLst>
              <a:ext uri="{FF2B5EF4-FFF2-40B4-BE49-F238E27FC236}">
                <a16:creationId xmlns:a16="http://schemas.microsoft.com/office/drawing/2014/main" id="{4D61B351-850B-6354-5633-3D5CFFC170CF}"/>
              </a:ext>
            </a:extLst>
          </p:cNvPr>
          <p:cNvSpPr/>
          <p:nvPr/>
        </p:nvSpPr>
        <p:spPr>
          <a:xfrm>
            <a:off x="10710027" y="3944467"/>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21" name="Rechthoek: afgeronde hoeken 20">
            <a:hlinkClick r:id="rId6" action="ppaction://hlinksldjump"/>
            <a:extLst>
              <a:ext uri="{FF2B5EF4-FFF2-40B4-BE49-F238E27FC236}">
                <a16:creationId xmlns:a16="http://schemas.microsoft.com/office/drawing/2014/main" id="{43A298FF-AD4E-8E4C-F724-0E090D3B37D3}"/>
              </a:ext>
            </a:extLst>
          </p:cNvPr>
          <p:cNvSpPr/>
          <p:nvPr/>
        </p:nvSpPr>
        <p:spPr>
          <a:xfrm>
            <a:off x="10577799" y="3868886"/>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80041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24CCBC5-5B8D-17A9-FAD3-CBB8292DBF4E}"/>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2B4CD7DE-E36C-0493-8C98-AAD2DB152314}"/>
              </a:ext>
            </a:extLst>
          </p:cNvPr>
          <p:cNvSpPr txBox="1"/>
          <p:nvPr/>
        </p:nvSpPr>
        <p:spPr>
          <a:xfrm>
            <a:off x="294823" y="-26000"/>
            <a:ext cx="8177967" cy="1323439"/>
          </a:xfrm>
          <a:prstGeom prst="rect">
            <a:avLst/>
          </a:prstGeom>
          <a:noFill/>
        </p:spPr>
        <p:txBody>
          <a:bodyPr wrap="square" rtlCol="0">
            <a:spAutoFit/>
          </a:bodyPr>
          <a:lstStyle/>
          <a:p>
            <a:r>
              <a:rPr lang="nl-NL" sz="8000" b="1" dirty="0">
                <a:solidFill>
                  <a:srgbClr val="EF790C"/>
                </a:solidFill>
                <a:latin typeface="Interstate Black Cond" pitchFamily="50" charset="0"/>
              </a:rPr>
              <a:t>BASISSTRUCTUUR</a:t>
            </a:r>
          </a:p>
        </p:txBody>
      </p:sp>
      <p:pic>
        <p:nvPicPr>
          <p:cNvPr id="11" name="Afbeelding 10" descr="Afbeelding met clipart, ontwerp&#10;&#10;Automatisch gegenereerde beschrijving">
            <a:extLst>
              <a:ext uri="{FF2B5EF4-FFF2-40B4-BE49-F238E27FC236}">
                <a16:creationId xmlns:a16="http://schemas.microsoft.com/office/drawing/2014/main" id="{A89FFD7D-1EBA-AD24-18CE-296FD5F5A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4" name="Rechthoek: afgeronde hoeken 3">
            <a:hlinkClick r:id="rId3" action="ppaction://hlinksldjump"/>
            <a:extLst>
              <a:ext uri="{FF2B5EF4-FFF2-40B4-BE49-F238E27FC236}">
                <a16:creationId xmlns:a16="http://schemas.microsoft.com/office/drawing/2014/main" id="{3FC61557-1C52-7CD8-503A-15AF6F0829C0}"/>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C334E63A-584E-C7C1-84C2-CF51AEDF4AD2}"/>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3" name="Tekstvak 12">
            <a:hlinkClick r:id="rId4" action="ppaction://hlinksldjump"/>
            <a:extLst>
              <a:ext uri="{FF2B5EF4-FFF2-40B4-BE49-F238E27FC236}">
                <a16:creationId xmlns:a16="http://schemas.microsoft.com/office/drawing/2014/main" id="{6889FA0A-EBB9-ECE4-E13B-43642A30A0A9}"/>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3" name="Tekstvak 2">
            <a:extLst>
              <a:ext uri="{FF2B5EF4-FFF2-40B4-BE49-F238E27FC236}">
                <a16:creationId xmlns:a16="http://schemas.microsoft.com/office/drawing/2014/main" id="{83DA416B-4E40-BD0F-BC11-A9F12A5C84AD}"/>
              </a:ext>
            </a:extLst>
          </p:cNvPr>
          <p:cNvSpPr txBox="1"/>
          <p:nvPr/>
        </p:nvSpPr>
        <p:spPr>
          <a:xfrm>
            <a:off x="6096000" y="1582162"/>
            <a:ext cx="5129908" cy="1067985"/>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Wij hebben hiervoor het voorbeeld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Huishoudelijk Reglement </a:t>
            </a:r>
            <a:r>
              <a:rPr lang="nl-NL" sz="1200" kern="100" dirty="0">
                <a:effectLst/>
                <a:latin typeface="Interstate Light" pitchFamily="50" charset="0"/>
                <a:ea typeface="Aptos" panose="020B0004020202020204" pitchFamily="34" charset="0"/>
                <a:cs typeface="Times New Roman" panose="02020603050405020304" pitchFamily="18" charset="0"/>
              </a:rPr>
              <a:t>van de KNHB gebruikt en hierin onze eigen aanpassingen gedaan. In het Huishoudelijk Reglement hebben we onder andere beschreven hoe we omgaan met persoonsgegevens en wat de rechten en plichten van onze leden zijn. </a:t>
            </a:r>
          </a:p>
        </p:txBody>
      </p:sp>
      <p:sp>
        <p:nvSpPr>
          <p:cNvPr id="6" name="Tekstvak 5">
            <a:extLst>
              <a:ext uri="{FF2B5EF4-FFF2-40B4-BE49-F238E27FC236}">
                <a16:creationId xmlns:a16="http://schemas.microsoft.com/office/drawing/2014/main" id="{EA6A2B75-83DB-11B0-645A-932F754A878F}"/>
              </a:ext>
            </a:extLst>
          </p:cNvPr>
          <p:cNvSpPr txBox="1"/>
          <p:nvPr/>
        </p:nvSpPr>
        <p:spPr>
          <a:xfrm>
            <a:off x="6096000" y="2822362"/>
            <a:ext cx="5129908" cy="3952364"/>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Gedragscode</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Daarnaast hebben we als vereniging een gedragscode opgesteld. Zo laten we aan iedereen zien hoe we met elkaar om willen gaan op onze vereniging. Onze club is daardoor een fijne en veilige omgeving voor bestaande en nieuwe leden. Wil je hier meer over weten? Bekijk dan ook het hoofdstuk over de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Veilige en integere sportomgeving</a:t>
            </a:r>
            <a:r>
              <a:rPr lang="nl-NL" sz="1200" kern="100" dirty="0">
                <a:effectLst/>
                <a:latin typeface="Interstate Light" pitchFamily="50" charset="0"/>
                <a:ea typeface="Aptos" panose="020B0004020202020204" pitchFamily="34" charset="0"/>
                <a:cs typeface="Times New Roman" panose="02020603050405020304" pitchFamily="18" charset="0"/>
              </a:rPr>
              <a:t>’. </a:t>
            </a:r>
          </a:p>
          <a:p>
            <a:pPr algn="just">
              <a:lnSpc>
                <a:spcPct val="107000"/>
              </a:lnSpc>
              <a:spcAft>
                <a:spcPts val="800"/>
              </a:spcAft>
            </a:pPr>
            <a:br>
              <a:rPr lang="nl-NL" sz="1200" b="1" kern="100" dirty="0">
                <a:effectLst/>
                <a:latin typeface="Interstate Light" pitchFamily="50" charset="0"/>
                <a:ea typeface="Aptos" panose="020B0004020202020204" pitchFamily="34" charset="0"/>
                <a:cs typeface="Times New Roman" panose="02020603050405020304" pitchFamily="18" charset="0"/>
              </a:rPr>
            </a:br>
            <a:r>
              <a:rPr lang="nl-NL" sz="1200" b="1" kern="100" dirty="0">
                <a:effectLst/>
                <a:latin typeface="Interstate Light" pitchFamily="50" charset="0"/>
                <a:ea typeface="Aptos" panose="020B0004020202020204" pitchFamily="34" charset="0"/>
                <a:cs typeface="Times New Roman" panose="02020603050405020304" pitchFamily="18" charset="0"/>
              </a:rPr>
              <a:t>Code Goed Sportbestuur</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Als vereniging vinden wij integriteit en maatschappelijk verantwoord verenigen heel belangrijk. Daarom werken wij met de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Code Goed Sportbestuur van NOC*NSF</a:t>
            </a:r>
            <a:r>
              <a:rPr lang="nl-NL" sz="1200" kern="100" dirty="0">
                <a:effectLst/>
                <a:latin typeface="Interstate Light" pitchFamily="50" charset="0"/>
                <a:ea typeface="Aptos" panose="020B0004020202020204" pitchFamily="34" charset="0"/>
                <a:cs typeface="Times New Roman" panose="02020603050405020304" pitchFamily="18" charset="0"/>
              </a:rPr>
              <a:t> . We hebben de structuur van onze vereniging zo opgebouwd, dat deze voldoet aan de Code. Het naleven van de Code Goed Sportbestuur doen we aan de hand van het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pas toe en leg uit’ -principe</a:t>
            </a:r>
            <a:r>
              <a:rPr lang="nl-NL" sz="1200" kern="100" dirty="0">
                <a:effectLst/>
                <a:latin typeface="Interstate Light" pitchFamily="50" charset="0"/>
                <a:ea typeface="Aptos" panose="020B0004020202020204" pitchFamily="34" charset="0"/>
                <a:cs typeface="Times New Roman" panose="02020603050405020304" pitchFamily="18" charset="0"/>
              </a:rPr>
              <a:t>. Zo zorgen we met elkaar voor een veilige, eerlijke en vitale sportomgeving waar iedereen zich thuis voelt.</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 </a:t>
            </a:r>
          </a:p>
        </p:txBody>
      </p:sp>
      <p:sp>
        <p:nvSpPr>
          <p:cNvPr id="5" name="Rechthoek: afgeronde hoeken 4">
            <a:hlinkClick r:id="rId8" action="ppaction://hlinksldjump"/>
            <a:extLst>
              <a:ext uri="{FF2B5EF4-FFF2-40B4-BE49-F238E27FC236}">
                <a16:creationId xmlns:a16="http://schemas.microsoft.com/office/drawing/2014/main" id="{71AE2A4A-7D49-BBF1-755D-391355F20736}"/>
              </a:ext>
            </a:extLst>
          </p:cNvPr>
          <p:cNvSpPr/>
          <p:nvPr/>
        </p:nvSpPr>
        <p:spPr>
          <a:xfrm>
            <a:off x="10481609" y="622363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Gelijkbenige driehoek 7">
            <a:extLst>
              <a:ext uri="{FF2B5EF4-FFF2-40B4-BE49-F238E27FC236}">
                <a16:creationId xmlns:a16="http://schemas.microsoft.com/office/drawing/2014/main" id="{B4B3C145-BBF4-2A83-49D6-0EDAE4C92BE0}"/>
              </a:ext>
            </a:extLst>
          </p:cNvPr>
          <p:cNvSpPr/>
          <p:nvPr/>
        </p:nvSpPr>
        <p:spPr>
          <a:xfrm rot="6629524">
            <a:off x="5145454" y="5401677"/>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afgeronde hoeken 9">
            <a:extLst>
              <a:ext uri="{FF2B5EF4-FFF2-40B4-BE49-F238E27FC236}">
                <a16:creationId xmlns:a16="http://schemas.microsoft.com/office/drawing/2014/main" id="{A835ED40-B50F-3F86-D650-7F0BF55D4E37}"/>
              </a:ext>
            </a:extLst>
          </p:cNvPr>
          <p:cNvSpPr/>
          <p:nvPr/>
        </p:nvSpPr>
        <p:spPr>
          <a:xfrm>
            <a:off x="379346" y="5162242"/>
            <a:ext cx="5269359" cy="1061288"/>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a:extLst>
              <a:ext uri="{FF2B5EF4-FFF2-40B4-BE49-F238E27FC236}">
                <a16:creationId xmlns:a16="http://schemas.microsoft.com/office/drawing/2014/main" id="{7140A86C-0D3F-DFD6-04F9-7E24A316C8E2}"/>
              </a:ext>
            </a:extLst>
          </p:cNvPr>
          <p:cNvSpPr txBox="1"/>
          <p:nvPr/>
        </p:nvSpPr>
        <p:spPr>
          <a:xfrm>
            <a:off x="459746" y="5308956"/>
            <a:ext cx="4710751" cy="718402"/>
          </a:xfrm>
          <a:prstGeom prst="rect">
            <a:avLst/>
          </a:prstGeom>
          <a:noFill/>
        </p:spPr>
        <p:txBody>
          <a:bodyPr wrap="square" lIns="91440" tIns="45720" rIns="91440" bIns="45720" rtlCol="0" anchor="t">
            <a:spAutoFit/>
          </a:bodyPr>
          <a:lstStyle/>
          <a:p>
            <a:pPr>
              <a:lnSpc>
                <a:spcPct val="116000"/>
              </a:lnSpc>
              <a:spcAft>
                <a:spcPts val="800"/>
              </a:spcAft>
            </a:pPr>
            <a:r>
              <a:rPr lang="nl-NL" sz="1200" dirty="0">
                <a:solidFill>
                  <a:schemeClr val="bg1"/>
                </a:solidFill>
                <a:effectLst/>
                <a:latin typeface="Interstate Light" pitchFamily="50" charset="0"/>
              </a:rPr>
              <a:t>Met andere woorden: het is dus goed mogelijk om de Code Goed Sportbestuur waar nodig aan te passen naar de context van jouw vereniging. </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20" name="Vermenigvuldigingsteken 19">
            <a:extLst>
              <a:ext uri="{FF2B5EF4-FFF2-40B4-BE49-F238E27FC236}">
                <a16:creationId xmlns:a16="http://schemas.microsoft.com/office/drawing/2014/main" id="{46D730DD-BDFE-B616-E9A4-B54685DB20D5}"/>
              </a:ext>
            </a:extLst>
          </p:cNvPr>
          <p:cNvSpPr/>
          <p:nvPr/>
        </p:nvSpPr>
        <p:spPr>
          <a:xfrm>
            <a:off x="5124219" y="5274585"/>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21" name="Rechthoek: afgeronde hoeken 20">
            <a:hlinkClick r:id="rId8" action="ppaction://hlinksldjump"/>
            <a:extLst>
              <a:ext uri="{FF2B5EF4-FFF2-40B4-BE49-F238E27FC236}">
                <a16:creationId xmlns:a16="http://schemas.microsoft.com/office/drawing/2014/main" id="{0494C7B4-92D5-CC0D-10FD-93B29A332924}"/>
              </a:ext>
            </a:extLst>
          </p:cNvPr>
          <p:cNvSpPr/>
          <p:nvPr/>
        </p:nvSpPr>
        <p:spPr>
          <a:xfrm>
            <a:off x="4991991" y="5199004"/>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5912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048D94A9-06F1-4D4B-A0B5-936817D5989D}"/>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207394E4-70CB-8DD0-4EBC-1608C4F92F18}"/>
              </a:ext>
            </a:extLst>
          </p:cNvPr>
          <p:cNvSpPr txBox="1"/>
          <p:nvPr/>
        </p:nvSpPr>
        <p:spPr>
          <a:xfrm>
            <a:off x="314488" y="478894"/>
            <a:ext cx="8072428" cy="1041119"/>
          </a:xfrm>
          <a:prstGeom prst="rect">
            <a:avLst/>
          </a:prstGeom>
          <a:noFill/>
        </p:spPr>
        <p:txBody>
          <a:bodyPr wrap="square" rtlCol="0">
            <a:spAutoFit/>
          </a:bodyPr>
          <a:lstStyle/>
          <a:p>
            <a:pPr>
              <a:lnSpc>
                <a:spcPct val="70000"/>
              </a:lnSpc>
            </a:pPr>
            <a:r>
              <a:rPr lang="nl-NL" sz="8800" b="1" dirty="0">
                <a:solidFill>
                  <a:schemeClr val="bg1"/>
                </a:solidFill>
                <a:latin typeface="Interstate Black Cond" pitchFamily="50" charset="0"/>
              </a:rPr>
              <a:t>FINANCIËN</a:t>
            </a:r>
          </a:p>
        </p:txBody>
      </p:sp>
      <p:pic>
        <p:nvPicPr>
          <p:cNvPr id="8" name="Afbeelding 7">
            <a:extLst>
              <a:ext uri="{FF2B5EF4-FFF2-40B4-BE49-F238E27FC236}">
                <a16:creationId xmlns:a16="http://schemas.microsoft.com/office/drawing/2014/main" id="{4AAAF2DD-FBB4-BE26-C25B-BF957AB3322B}"/>
              </a:ext>
            </a:extLst>
          </p:cNvPr>
          <p:cNvPicPr>
            <a:picLocks noChangeAspect="1"/>
          </p:cNvPicPr>
          <p:nvPr/>
        </p:nvPicPr>
        <p:blipFill>
          <a:blip r:embed="rId2">
            <a:extLst>
              <a:ext uri="{28A0092B-C50C-407E-A947-70E740481C1C}">
                <a14:useLocalDpi xmlns:a14="http://schemas.microsoft.com/office/drawing/2010/main" val="0"/>
              </a:ext>
            </a:extLst>
          </a:blip>
          <a:srcRect l="43809" r="7847"/>
          <a:stretch/>
        </p:blipFill>
        <p:spPr>
          <a:xfrm>
            <a:off x="7403690" y="389263"/>
            <a:ext cx="4415665" cy="6079473"/>
          </a:xfrm>
          <a:prstGeom prst="roundRect">
            <a:avLst>
              <a:gd name="adj" fmla="val 2024"/>
            </a:avLst>
          </a:prstGeom>
        </p:spPr>
      </p:pic>
      <p:pic>
        <p:nvPicPr>
          <p:cNvPr id="12" name="Afbeelding 11" descr="Afbeelding met Lettertype, Graphics, logo, symbool&#10;&#10;Automatisch gegenereerde beschrijving">
            <a:extLst>
              <a:ext uri="{FF2B5EF4-FFF2-40B4-BE49-F238E27FC236}">
                <a16:creationId xmlns:a16="http://schemas.microsoft.com/office/drawing/2014/main" id="{FFF80BED-9E8A-5C01-6EDF-1AC37C365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542" y="5943038"/>
            <a:ext cx="2106686" cy="525698"/>
          </a:xfrm>
          <a:prstGeom prst="rect">
            <a:avLst/>
          </a:prstGeom>
        </p:spPr>
      </p:pic>
      <p:sp>
        <p:nvSpPr>
          <p:cNvPr id="3" name="Rechthoek: afgeronde hoeken 2">
            <a:hlinkClick r:id="rId4" action="ppaction://hlinksldjump"/>
            <a:extLst>
              <a:ext uri="{FF2B5EF4-FFF2-40B4-BE49-F238E27FC236}">
                <a16:creationId xmlns:a16="http://schemas.microsoft.com/office/drawing/2014/main" id="{768B7D80-A40C-14EB-7751-C999C18BA15C}"/>
              </a:ext>
            </a:extLst>
          </p:cNvPr>
          <p:cNvSpPr/>
          <p:nvPr/>
        </p:nvSpPr>
        <p:spPr>
          <a:xfrm>
            <a:off x="372644" y="4468905"/>
            <a:ext cx="239001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ACE98BE5-934D-959A-DAC3-7655D00AF667}"/>
              </a:ext>
            </a:extLst>
          </p:cNvPr>
          <p:cNvSpPr/>
          <p:nvPr/>
        </p:nvSpPr>
        <p:spPr>
          <a:xfrm>
            <a:off x="455798" y="4567071"/>
            <a:ext cx="2050667" cy="47665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AF48A5F5-C626-4CF9-74B3-F0E772451EEB}"/>
              </a:ext>
            </a:extLst>
          </p:cNvPr>
          <p:cNvSpPr txBox="1"/>
          <p:nvPr/>
        </p:nvSpPr>
        <p:spPr>
          <a:xfrm>
            <a:off x="564205" y="4611004"/>
            <a:ext cx="2050666" cy="369332"/>
          </a:xfrm>
          <a:prstGeom prst="rect">
            <a:avLst/>
          </a:prstGeom>
          <a:noFill/>
        </p:spPr>
        <p:txBody>
          <a:bodyPr wrap="square" lIns="91440" tIns="45720" rIns="91440" bIns="45720" rtlCol="0" anchor="t">
            <a:spAutoFit/>
          </a:bodyPr>
          <a:lstStyle/>
          <a:p>
            <a:pPr algn="just"/>
            <a:r>
              <a:rPr lang="nl-NL" b="1" dirty="0">
                <a:solidFill>
                  <a:srgbClr val="EF790C"/>
                </a:solidFill>
                <a:latin typeface="Interstate Light" pitchFamily="50" charset="0"/>
                <a:sym typeface="Wingdings" panose="05000000000000000000" pitchFamily="2" charset="2"/>
              </a:rPr>
              <a:t> </a:t>
            </a:r>
            <a:r>
              <a:rPr lang="nl-NL" b="1" dirty="0">
                <a:solidFill>
                  <a:srgbClr val="EF790C"/>
                </a:solidFill>
                <a:latin typeface="Interstate Light" pitchFamily="50" charset="0"/>
              </a:rPr>
              <a:t>Aan de slag</a:t>
            </a:r>
          </a:p>
        </p:txBody>
      </p:sp>
      <p:sp>
        <p:nvSpPr>
          <p:cNvPr id="13" name="Tekstvak 12">
            <a:extLst>
              <a:ext uri="{FF2B5EF4-FFF2-40B4-BE49-F238E27FC236}">
                <a16:creationId xmlns:a16="http://schemas.microsoft.com/office/drawing/2014/main" id="{E301C83D-7BE1-094D-A9CD-E8C1F07B9A52}"/>
              </a:ext>
            </a:extLst>
          </p:cNvPr>
          <p:cNvSpPr txBox="1"/>
          <p:nvPr/>
        </p:nvSpPr>
        <p:spPr>
          <a:xfrm>
            <a:off x="372644" y="1349662"/>
            <a:ext cx="6697583" cy="3046988"/>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Als penningmeester komt er veel op je af. Deze praktische wegwijzer helpt je met een duidelijke richting en een uitgebreide checklist, zodat je niets over het hoofd ziet. Ons doel is om je zoveel mogelijk te ontzorgen, maar de uitvoering ligt bij jou en je vereniging waarbij het uitgangspunt is: de langetermijnstrategie is gebaseerd op de strategische visie. Je staat er echter niet alleen voor: waar nodig kan je rekenen op de kennis en expertise van de KNHB voor ondersteuning. </a:t>
            </a:r>
          </a:p>
          <a:p>
            <a:pPr algn="just"/>
            <a:endParaRPr lang="nl-NL" sz="1200" dirty="0">
              <a:solidFill>
                <a:schemeClr val="bg1"/>
              </a:solidFill>
              <a:latin typeface="Interstate Light" pitchFamily="50" charset="0"/>
            </a:endParaRPr>
          </a:p>
          <a:p>
            <a:pPr marL="171450" indent="-171450" algn="just">
              <a:buFont typeface="Arial" panose="020B0604020202020204" pitchFamily="34" charset="0"/>
              <a:buChar char="•"/>
            </a:pPr>
            <a:r>
              <a:rPr lang="nl-NL" sz="1200" dirty="0">
                <a:solidFill>
                  <a:schemeClr val="bg1"/>
                </a:solidFill>
                <a:latin typeface="Interstate Light" pitchFamily="50" charset="0"/>
              </a:rPr>
              <a:t>Begroting en jaarplan</a:t>
            </a:r>
          </a:p>
          <a:p>
            <a:pPr marL="171450" indent="-171450" algn="just">
              <a:buFont typeface="Arial" panose="020B0604020202020204" pitchFamily="34" charset="0"/>
              <a:buChar char="•"/>
            </a:pPr>
            <a:r>
              <a:rPr lang="nl-NL" sz="1200" dirty="0">
                <a:solidFill>
                  <a:schemeClr val="bg1"/>
                </a:solidFill>
                <a:latin typeface="Interstate Light" pitchFamily="50" charset="0"/>
              </a:rPr>
              <a:t>Ledenadministratie en contributies</a:t>
            </a:r>
          </a:p>
          <a:p>
            <a:pPr marL="171450" indent="-171450" algn="just">
              <a:buFont typeface="Arial" panose="020B0604020202020204" pitchFamily="34" charset="0"/>
              <a:buChar char="•"/>
            </a:pPr>
            <a:r>
              <a:rPr lang="nl-NL" sz="1200" dirty="0">
                <a:solidFill>
                  <a:schemeClr val="bg1"/>
                </a:solidFill>
                <a:latin typeface="Interstate Light" pitchFamily="50" charset="0"/>
              </a:rPr>
              <a:t>Sponsoring en subsidies</a:t>
            </a:r>
          </a:p>
          <a:p>
            <a:pPr marL="171450" indent="-171450" algn="just">
              <a:buFont typeface="Arial" panose="020B0604020202020204" pitchFamily="34" charset="0"/>
              <a:buChar char="•"/>
            </a:pPr>
            <a:r>
              <a:rPr lang="nl-NL" sz="1200" dirty="0">
                <a:solidFill>
                  <a:schemeClr val="bg1"/>
                </a:solidFill>
                <a:latin typeface="Interstate Light" pitchFamily="50" charset="0"/>
              </a:rPr>
              <a:t>Barinkomsten</a:t>
            </a:r>
          </a:p>
          <a:p>
            <a:pPr marL="171450" indent="-171450" algn="just">
              <a:buFont typeface="Arial" panose="020B0604020202020204" pitchFamily="34" charset="0"/>
              <a:buChar char="•"/>
            </a:pPr>
            <a:r>
              <a:rPr lang="nl-NL" sz="1200" dirty="0">
                <a:solidFill>
                  <a:schemeClr val="bg1"/>
                </a:solidFill>
                <a:latin typeface="Interstate Light" pitchFamily="50" charset="0"/>
              </a:rPr>
              <a:t>Administreren </a:t>
            </a:r>
          </a:p>
          <a:p>
            <a:pPr marL="171450" indent="-171450" algn="just">
              <a:buFont typeface="Arial" panose="020B0604020202020204" pitchFamily="34" charset="0"/>
              <a:buChar char="•"/>
            </a:pPr>
            <a:r>
              <a:rPr lang="nl-NL" sz="1200" dirty="0">
                <a:solidFill>
                  <a:schemeClr val="bg1"/>
                </a:solidFill>
                <a:latin typeface="Interstate Light" pitchFamily="50" charset="0"/>
              </a:rPr>
              <a:t>Controles en verantwoording</a:t>
            </a:r>
          </a:p>
          <a:p>
            <a:pPr marL="171450" indent="-171450" algn="just">
              <a:buFont typeface="Arial" panose="020B0604020202020204" pitchFamily="34" charset="0"/>
              <a:buChar char="•"/>
            </a:pPr>
            <a:r>
              <a:rPr lang="nl-NL" sz="1200" dirty="0">
                <a:solidFill>
                  <a:schemeClr val="bg1"/>
                </a:solidFill>
                <a:latin typeface="Interstate Light" pitchFamily="50" charset="0"/>
              </a:rPr>
              <a:t>Transparantie</a:t>
            </a:r>
          </a:p>
          <a:p>
            <a:pPr marL="171450" indent="-171450" algn="just">
              <a:buFont typeface="Arial" panose="020B0604020202020204" pitchFamily="34" charset="0"/>
              <a:buChar char="•"/>
            </a:pPr>
            <a:r>
              <a:rPr lang="nl-NL" sz="1200" dirty="0">
                <a:solidFill>
                  <a:schemeClr val="bg1"/>
                </a:solidFill>
                <a:latin typeface="Interstate Light" pitchFamily="50" charset="0"/>
              </a:rPr>
              <a:t>Vrijwilligers en professionals</a:t>
            </a:r>
          </a:p>
          <a:p>
            <a:pPr marL="171450" indent="-171450" algn="just">
              <a:buFont typeface="Arial" panose="020B0604020202020204" pitchFamily="34" charset="0"/>
              <a:buChar char="•"/>
            </a:pPr>
            <a:r>
              <a:rPr lang="nl-NL" sz="1200" dirty="0">
                <a:solidFill>
                  <a:schemeClr val="bg1"/>
                </a:solidFill>
                <a:latin typeface="Interstate Light" pitchFamily="50" charset="0"/>
              </a:rPr>
              <a:t>Verzekeringen en aansprakelijkheid </a:t>
            </a:r>
          </a:p>
        </p:txBody>
      </p:sp>
      <p:pic>
        <p:nvPicPr>
          <p:cNvPr id="2" name="Afbeelding 1" descr="Afbeelding met cirkel, zwart-wit, Lettertype, ontwerp&#10;&#10;Automatisch gegenereerde beschrijving">
            <a:extLst>
              <a:ext uri="{FF2B5EF4-FFF2-40B4-BE49-F238E27FC236}">
                <a16:creationId xmlns:a16="http://schemas.microsoft.com/office/drawing/2014/main" id="{838F1033-E4E2-C3A4-44B5-E8A4E03B39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797" y="4421618"/>
            <a:ext cx="3080810" cy="3080810"/>
          </a:xfrm>
          <a:prstGeom prst="rect">
            <a:avLst/>
          </a:prstGeom>
        </p:spPr>
      </p:pic>
      <p:pic>
        <p:nvPicPr>
          <p:cNvPr id="6" name="Afbeelding 5" descr="Afbeelding met clipart, symbool, wit, ontwerp&#10;&#10;Automatisch gegenereerde beschrijving">
            <a:extLst>
              <a:ext uri="{FF2B5EF4-FFF2-40B4-BE49-F238E27FC236}">
                <a16:creationId xmlns:a16="http://schemas.microsoft.com/office/drawing/2014/main" id="{546AD27B-3DD2-940B-0278-F73F7FBC5B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797" y="5995698"/>
            <a:ext cx="470708" cy="470708"/>
          </a:xfrm>
          <a:prstGeom prst="rect">
            <a:avLst/>
          </a:prstGeom>
        </p:spPr>
      </p:pic>
      <p:sp>
        <p:nvSpPr>
          <p:cNvPr id="9" name="Rechthoek: afgeronde hoeken 8">
            <a:hlinkClick r:id="rId7" action="ppaction://hlinksldjump"/>
            <a:extLst>
              <a:ext uri="{FF2B5EF4-FFF2-40B4-BE49-F238E27FC236}">
                <a16:creationId xmlns:a16="http://schemas.microsoft.com/office/drawing/2014/main" id="{31055DE5-32CA-4A9D-EAF3-BEC59BBEE2C6}"/>
              </a:ext>
            </a:extLst>
          </p:cNvPr>
          <p:cNvSpPr/>
          <p:nvPr/>
        </p:nvSpPr>
        <p:spPr>
          <a:xfrm>
            <a:off x="217896" y="5856878"/>
            <a:ext cx="84813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33869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52D55-35C4-E88B-C400-5D6A9B480631}"/>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2B5979BD-1F71-8DA5-5ED2-D2E9AF457016}"/>
              </a:ext>
            </a:extLst>
          </p:cNvPr>
          <p:cNvSpPr txBox="1"/>
          <p:nvPr/>
        </p:nvSpPr>
        <p:spPr>
          <a:xfrm>
            <a:off x="294823" y="-26000"/>
            <a:ext cx="8177967" cy="1323439"/>
          </a:xfrm>
          <a:prstGeom prst="rect">
            <a:avLst/>
          </a:prstGeom>
          <a:noFill/>
        </p:spPr>
        <p:txBody>
          <a:bodyPr wrap="square" rtlCol="0">
            <a:spAutoFit/>
          </a:bodyPr>
          <a:lstStyle/>
          <a:p>
            <a:r>
              <a:rPr lang="nl-NL" sz="8000" b="1" dirty="0">
                <a:solidFill>
                  <a:srgbClr val="EF790C"/>
                </a:solidFill>
                <a:latin typeface="Interstate Black Cond" pitchFamily="50" charset="0"/>
              </a:rPr>
              <a:t>FINANCIËN</a:t>
            </a:r>
          </a:p>
        </p:txBody>
      </p:sp>
      <p:sp>
        <p:nvSpPr>
          <p:cNvPr id="7" name="Tekstvak 6">
            <a:extLst>
              <a:ext uri="{FF2B5EF4-FFF2-40B4-BE49-F238E27FC236}">
                <a16:creationId xmlns:a16="http://schemas.microsoft.com/office/drawing/2014/main" id="{1E3D79C3-A20F-4FBB-29C8-E67CEA00CEDA}"/>
              </a:ext>
            </a:extLst>
          </p:cNvPr>
          <p:cNvSpPr txBox="1"/>
          <p:nvPr/>
        </p:nvSpPr>
        <p:spPr>
          <a:xfrm>
            <a:off x="370867" y="1297439"/>
            <a:ext cx="5540998" cy="5358390"/>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Begroting en jaarplan</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Jaarlijks wordt een realistische begroting opgesteld die afgestemd is op de strategie.</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Er wordt rekening gehouden met vaste lasten (huur, energie, verzekeringen) en variabele inkomsten en uitgaven (zoals baromzet en evenementen).</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De begroting wordt gekoppeld aan de sportieve doelstellingen. Commissies zijn op de hoogte van deze begroting.</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Er wordt voorzien in een buffer voor onvoorziene kosten.</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Er wordt rekening gehouden met reserveringen voor lange termijn uitgaven zoals renovaties, veldvernieuwing en verduurzaming. </a:t>
            </a:r>
          </a:p>
          <a:p>
            <a:pPr algn="just">
              <a:lnSpc>
                <a:spcPct val="107000"/>
              </a:lnSpc>
              <a:spcAft>
                <a:spcPts val="800"/>
              </a:spcAft>
            </a:pPr>
            <a:endParaRPr lang="nl-NL" sz="1200" b="1"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Ledenadministratie en contributies</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Het ledenbestand is up-to-date en dit is gekoppeld aan de financiële administratie. </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Contributies worden tijdig gefactureerd en hierbij worden duidelijke betaaltermijnen gehanteerd.</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Opzeggingen worden voorkomen door transparante communicatie over het contributiebeleid.</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Er wordt zoveel mogelijk gewerkt met automatische incasso en storneringen worden bewaakt. </a:t>
            </a:r>
          </a:p>
        </p:txBody>
      </p:sp>
      <p:pic>
        <p:nvPicPr>
          <p:cNvPr id="11" name="Afbeelding 10" descr="Afbeelding met clipart, ontwerp&#10;&#10;Automatisch gegenereerde beschrijving">
            <a:extLst>
              <a:ext uri="{FF2B5EF4-FFF2-40B4-BE49-F238E27FC236}">
                <a16:creationId xmlns:a16="http://schemas.microsoft.com/office/drawing/2014/main" id="{DC26C499-896E-06D0-DCCC-0678BFD4C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4" name="Rechthoek: afgeronde hoeken 3">
            <a:hlinkClick r:id="rId3" action="ppaction://hlinksldjump"/>
            <a:extLst>
              <a:ext uri="{FF2B5EF4-FFF2-40B4-BE49-F238E27FC236}">
                <a16:creationId xmlns:a16="http://schemas.microsoft.com/office/drawing/2014/main" id="{D68CBBDE-EAEB-AF12-8415-C108FC81B7BC}"/>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D0552676-5949-8E36-A434-88F610657ED0}"/>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3" name="Tekstvak 12">
            <a:hlinkClick r:id="rId4" action="ppaction://hlinksldjump"/>
            <a:extLst>
              <a:ext uri="{FF2B5EF4-FFF2-40B4-BE49-F238E27FC236}">
                <a16:creationId xmlns:a16="http://schemas.microsoft.com/office/drawing/2014/main" id="{0B6E1E84-16E5-E8C7-788A-DFEF6DB9C693}"/>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p>
        </p:txBody>
      </p:sp>
      <p:sp>
        <p:nvSpPr>
          <p:cNvPr id="3" name="Tekstvak 2">
            <a:extLst>
              <a:ext uri="{FF2B5EF4-FFF2-40B4-BE49-F238E27FC236}">
                <a16:creationId xmlns:a16="http://schemas.microsoft.com/office/drawing/2014/main" id="{9904F65D-6A6F-75F5-5383-987F34F5DACE}"/>
              </a:ext>
            </a:extLst>
          </p:cNvPr>
          <p:cNvSpPr txBox="1"/>
          <p:nvPr/>
        </p:nvSpPr>
        <p:spPr>
          <a:xfrm>
            <a:off x="6160357" y="1297439"/>
            <a:ext cx="5129908" cy="5160772"/>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Sponsoring en subsidies</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Sponsorafspraken zoals contracten, looptijden en voorwaarden worden schriftelijk vastgelegd.</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Er wordt tijdig gefactureerd. </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Er worden goede relaties met sponsors onderhouden: zichtbaarheid wordt geboden en voor tegenprestaties wordt gezorgd.</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Lokale en landelijke subsidiemogelijkheden worden ondergezocht en hiervan wordt gebruik gemaakt (gemeentelijk, provinciaal, landelijk).</a:t>
            </a:r>
          </a:p>
          <a:p>
            <a:pPr algn="just">
              <a:lnSpc>
                <a:spcPct val="107000"/>
              </a:lnSpc>
              <a:spcAft>
                <a:spcPts val="800"/>
              </a:spcAft>
            </a:pPr>
            <a:endParaRPr lang="nl-NL" sz="1200" b="1"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Barinkomsten</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Er is een sluitende kasadministratie en heldere barboekhouding. Ad hoc wordt een voorraadopname gedaan zodat de voorraad kan worden gecontroleerd. </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De bar is </a:t>
            </a:r>
            <a:r>
              <a:rPr lang="nl-NL" sz="1200" kern="100" dirty="0" err="1">
                <a:latin typeface="Interstate Light" pitchFamily="50" charset="0"/>
                <a:ea typeface="Aptos" panose="020B0004020202020204" pitchFamily="34" charset="0"/>
                <a:cs typeface="Times New Roman" panose="02020603050405020304" pitchFamily="18" charset="0"/>
              </a:rPr>
              <a:t>cashless</a:t>
            </a:r>
            <a:r>
              <a:rPr lang="nl-NL" sz="1200" kern="100" dirty="0">
                <a:latin typeface="Interstate Light" pitchFamily="50" charset="0"/>
                <a:ea typeface="Aptos" panose="020B0004020202020204" pitchFamily="34" charset="0"/>
                <a:cs typeface="Times New Roman" panose="02020603050405020304" pitchFamily="18" charset="0"/>
              </a:rPr>
              <a:t>, dus er wordt zo min mogelijk met cash gewerkt en betaald. </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De marges worden beoordeeld en het inkoopbeleid is gericht op het voorkomen van verspilling en diefstal. </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Vrijwilligers worden goed geïnstrueerd met betrekking tot kasbeheer, voorraad(controles) en verantwoordelijkheden. </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5" name="Rechthoek: afgeronde hoeken 4">
            <a:hlinkClick r:id="rId5" action="ppaction://hlinksldjump"/>
            <a:extLst>
              <a:ext uri="{FF2B5EF4-FFF2-40B4-BE49-F238E27FC236}">
                <a16:creationId xmlns:a16="http://schemas.microsoft.com/office/drawing/2014/main" id="{DE2752D3-0014-1D2F-D9DF-02FAFF3169CB}"/>
              </a:ext>
            </a:extLst>
          </p:cNvPr>
          <p:cNvSpPr/>
          <p:nvPr/>
        </p:nvSpPr>
        <p:spPr>
          <a:xfrm>
            <a:off x="10481609" y="622363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43155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52D55-35C4-E88B-C400-5D6A9B480631}"/>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2B5979BD-1F71-8DA5-5ED2-D2E9AF457016}"/>
              </a:ext>
            </a:extLst>
          </p:cNvPr>
          <p:cNvSpPr txBox="1"/>
          <p:nvPr/>
        </p:nvSpPr>
        <p:spPr>
          <a:xfrm>
            <a:off x="294823" y="-26000"/>
            <a:ext cx="8177967" cy="1323439"/>
          </a:xfrm>
          <a:prstGeom prst="rect">
            <a:avLst/>
          </a:prstGeom>
          <a:noFill/>
        </p:spPr>
        <p:txBody>
          <a:bodyPr wrap="square" rtlCol="0">
            <a:spAutoFit/>
          </a:bodyPr>
          <a:lstStyle/>
          <a:p>
            <a:r>
              <a:rPr lang="nl-NL" sz="8000" b="1" dirty="0">
                <a:solidFill>
                  <a:srgbClr val="EF790C"/>
                </a:solidFill>
                <a:latin typeface="Interstate Black Cond" pitchFamily="50" charset="0"/>
              </a:rPr>
              <a:t>FINANCIËN</a:t>
            </a:r>
          </a:p>
        </p:txBody>
      </p:sp>
      <p:sp>
        <p:nvSpPr>
          <p:cNvPr id="7" name="Tekstvak 6">
            <a:extLst>
              <a:ext uri="{FF2B5EF4-FFF2-40B4-BE49-F238E27FC236}">
                <a16:creationId xmlns:a16="http://schemas.microsoft.com/office/drawing/2014/main" id="{1E3D79C3-A20F-4FBB-29C8-E67CEA00CEDA}"/>
              </a:ext>
            </a:extLst>
          </p:cNvPr>
          <p:cNvSpPr txBox="1"/>
          <p:nvPr/>
        </p:nvSpPr>
        <p:spPr>
          <a:xfrm>
            <a:off x="370867" y="1297439"/>
            <a:ext cx="5129908" cy="5160772"/>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Administreren</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De financiële administratie wordt bijgehouden, eventueel door een externe partij:</a:t>
            </a:r>
          </a:p>
          <a:p>
            <a:pPr marL="628650" lvl="1"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Tussentijdse financiële overzichten worden opgesteld.</a:t>
            </a:r>
          </a:p>
          <a:p>
            <a:pPr marL="628650" lvl="1"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Betalingen en factureringen worden verzorgd.</a:t>
            </a:r>
          </a:p>
          <a:p>
            <a:pPr marL="628650" lvl="1"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Procedures voor uitgaven en declaraties worden gehanteerd: wie mag bestellingen plaatsen en tot welk bedrag? Wie mag declareren en tot welk bedrag? Hierbij wordt alleen uitbetaald na ontvangst van (externe) bewijsstukken.</a:t>
            </a:r>
          </a:p>
          <a:p>
            <a:pPr algn="just">
              <a:lnSpc>
                <a:spcPct val="107000"/>
              </a:lnSpc>
              <a:spcAft>
                <a:spcPts val="800"/>
              </a:spcAft>
            </a:pPr>
            <a:endParaRPr lang="nl-NL" sz="1200" b="1"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Controles en verantwoording</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Er wordt gewerkt met een kascommissie die wordt benoemd door de Algemene Ledenvergadering (ALV).</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De penningmeester maakt regelmatig tussentijdse rapportages en overlegt deze aan de rest van het bestuur.</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De penningmeester maakt jaarlijks een jaarrekening en presenteert deze aan de ALV nadat deze is goedgekeurd door de kascommissie.</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Tijdens een ALV worden de financiën besproken en ter goedkeuring voorgelegd aan de ALV.</a:t>
            </a:r>
          </a:p>
          <a:p>
            <a:pPr algn="just">
              <a:lnSpc>
                <a:spcPct val="107000"/>
              </a:lnSpc>
              <a:spcAft>
                <a:spcPts val="800"/>
              </a:spcAft>
            </a:pPr>
            <a:endParaRPr lang="nl-NL" sz="1200" b="1" kern="100" dirty="0">
              <a:effectLst/>
              <a:latin typeface="Interstate Light" pitchFamily="50" charset="0"/>
              <a:ea typeface="Aptos" panose="020B0004020202020204" pitchFamily="34" charset="0"/>
              <a:cs typeface="Times New Roman" panose="02020603050405020304" pitchFamily="18" charset="0"/>
            </a:endParaRPr>
          </a:p>
        </p:txBody>
      </p:sp>
      <p:pic>
        <p:nvPicPr>
          <p:cNvPr id="11" name="Afbeelding 10" descr="Afbeelding met clipart, ontwerp&#10;&#10;Automatisch gegenereerde beschrijving">
            <a:extLst>
              <a:ext uri="{FF2B5EF4-FFF2-40B4-BE49-F238E27FC236}">
                <a16:creationId xmlns:a16="http://schemas.microsoft.com/office/drawing/2014/main" id="{DC26C499-896E-06D0-DCCC-0678BFD4C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4" name="Rechthoek: afgeronde hoeken 3">
            <a:hlinkClick r:id="rId3" action="ppaction://hlinksldjump"/>
            <a:extLst>
              <a:ext uri="{FF2B5EF4-FFF2-40B4-BE49-F238E27FC236}">
                <a16:creationId xmlns:a16="http://schemas.microsoft.com/office/drawing/2014/main" id="{D68CBBDE-EAEB-AF12-8415-C108FC81B7BC}"/>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D0552676-5949-8E36-A434-88F610657ED0}"/>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3" name="Tekstvak 12">
            <a:hlinkClick r:id="rId4" action="ppaction://hlinksldjump"/>
            <a:extLst>
              <a:ext uri="{FF2B5EF4-FFF2-40B4-BE49-F238E27FC236}">
                <a16:creationId xmlns:a16="http://schemas.microsoft.com/office/drawing/2014/main" id="{0B6E1E84-16E5-E8C7-788A-DFEF6DB9C693}"/>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p>
        </p:txBody>
      </p:sp>
      <p:sp>
        <p:nvSpPr>
          <p:cNvPr id="3" name="Tekstvak 2">
            <a:extLst>
              <a:ext uri="{FF2B5EF4-FFF2-40B4-BE49-F238E27FC236}">
                <a16:creationId xmlns:a16="http://schemas.microsoft.com/office/drawing/2014/main" id="{9904F65D-6A6F-75F5-5383-987F34F5DACE}"/>
              </a:ext>
            </a:extLst>
          </p:cNvPr>
          <p:cNvSpPr txBox="1"/>
          <p:nvPr/>
        </p:nvSpPr>
        <p:spPr>
          <a:xfrm>
            <a:off x="6160357" y="1297439"/>
            <a:ext cx="5129908" cy="4465325"/>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Transparantie</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Er wordt gebruik gemaakt van een boekhoudsoftware dat geschikt is voor (sport)verenigingen.</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Transparantie wordt nagestreefd: leden moeten zicht (kunnen) hebben op hoe geld wordt besteed en de posten op een begroting kunnen herkennen.</a:t>
            </a:r>
          </a:p>
          <a:p>
            <a:pPr algn="just">
              <a:lnSpc>
                <a:spcPct val="107000"/>
              </a:lnSpc>
              <a:spcAft>
                <a:spcPts val="800"/>
              </a:spcAft>
            </a:pPr>
            <a:endParaRPr lang="nl-NL" sz="1200" b="1"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Vrijwilligers en professionals</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Er is transparantie over (de procedures rondom) vergoedingen en declaraties.</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Er wordt gelet op de </a:t>
            </a:r>
            <a:r>
              <a:rPr lang="nl-NL" sz="1200" kern="100" dirty="0">
                <a:solidFill>
                  <a:srgbClr val="EF790C"/>
                </a:solidFill>
                <a:latin typeface="Interstate Light" pitchFamily="50" charset="0"/>
                <a:ea typeface="Aptos" panose="020B0004020202020204" pitchFamily="34" charset="0"/>
                <a:cs typeface="Times New Roman" panose="02020603050405020304" pitchFamily="18" charset="0"/>
              </a:rPr>
              <a:t>fiscale regels  </a:t>
            </a:r>
            <a:r>
              <a:rPr lang="nl-NL" sz="1200" kern="100" dirty="0">
                <a:latin typeface="Interstate Light" pitchFamily="50" charset="0"/>
                <a:ea typeface="Aptos" panose="020B0004020202020204" pitchFamily="34" charset="0"/>
                <a:cs typeface="Times New Roman" panose="02020603050405020304" pitchFamily="18" charset="0"/>
              </a:rPr>
              <a:t>en deze worden nageleefd. </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De juiste </a:t>
            </a:r>
            <a:r>
              <a:rPr lang="nl-NL" sz="1200" kern="100" dirty="0">
                <a:solidFill>
                  <a:srgbClr val="EF790C"/>
                </a:solidFill>
                <a:latin typeface="Interstate Light" pitchFamily="50" charset="0"/>
                <a:ea typeface="Aptos" panose="020B0004020202020204" pitchFamily="34" charset="0"/>
                <a:cs typeface="Times New Roman" panose="02020603050405020304" pitchFamily="18" charset="0"/>
              </a:rPr>
              <a:t>contracten</a:t>
            </a:r>
            <a:r>
              <a:rPr lang="nl-NL" sz="1200" kern="100" dirty="0">
                <a:latin typeface="Interstate Light" pitchFamily="50" charset="0"/>
                <a:ea typeface="Aptos" panose="020B0004020202020204" pitchFamily="34" charset="0"/>
                <a:cs typeface="Times New Roman" panose="02020603050405020304" pitchFamily="18" charset="0"/>
              </a:rPr>
              <a:t>  voor professionals worden gehanteerd. </a:t>
            </a:r>
          </a:p>
          <a:p>
            <a:pPr algn="just">
              <a:lnSpc>
                <a:spcPct val="107000"/>
              </a:lnSpc>
              <a:spcAft>
                <a:spcPts val="800"/>
              </a:spcAft>
            </a:pPr>
            <a:endParaRPr lang="nl-NL" sz="1200" b="1"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Verzekeringen en aansprakelijkheid </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Minimaal 1x per twee jaar worden de verzekerde bedragen met betrekking tot opstal, inboedel, evenementen, bestuursaansprakelijkheid enzovoorts gecontroleerd. </a:t>
            </a:r>
          </a:p>
        </p:txBody>
      </p:sp>
      <p:sp>
        <p:nvSpPr>
          <p:cNvPr id="5" name="Rechthoek: afgeronde hoeken 4">
            <a:hlinkClick r:id="rId5" action="ppaction://hlinksldjump"/>
            <a:extLst>
              <a:ext uri="{FF2B5EF4-FFF2-40B4-BE49-F238E27FC236}">
                <a16:creationId xmlns:a16="http://schemas.microsoft.com/office/drawing/2014/main" id="{DE2752D3-0014-1D2F-D9DF-02FAFF3169CB}"/>
              </a:ext>
            </a:extLst>
          </p:cNvPr>
          <p:cNvSpPr/>
          <p:nvPr/>
        </p:nvSpPr>
        <p:spPr>
          <a:xfrm>
            <a:off x="10481609" y="622363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afgeronde hoeken 8">
            <a:extLst>
              <a:ext uri="{FF2B5EF4-FFF2-40B4-BE49-F238E27FC236}">
                <a16:creationId xmlns:a16="http://schemas.microsoft.com/office/drawing/2014/main" id="{2FB005E4-EA81-119A-316B-0D695EE38551}"/>
              </a:ext>
            </a:extLst>
          </p:cNvPr>
          <p:cNvSpPr/>
          <p:nvPr/>
        </p:nvSpPr>
        <p:spPr>
          <a:xfrm>
            <a:off x="11404500" y="3983928"/>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Gelijkbenige driehoek 9">
            <a:extLst>
              <a:ext uri="{FF2B5EF4-FFF2-40B4-BE49-F238E27FC236}">
                <a16:creationId xmlns:a16="http://schemas.microsoft.com/office/drawing/2014/main" id="{93E96560-ECE2-084B-56F0-04487F37006C}"/>
              </a:ext>
            </a:extLst>
          </p:cNvPr>
          <p:cNvSpPr/>
          <p:nvPr/>
        </p:nvSpPr>
        <p:spPr>
          <a:xfrm rot="12296474" flipH="1">
            <a:off x="11454948" y="4092950"/>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D5F6F894-B150-D66F-B171-F2651E8DFE61}"/>
              </a:ext>
            </a:extLst>
          </p:cNvPr>
          <p:cNvSpPr txBox="1"/>
          <p:nvPr/>
        </p:nvSpPr>
        <p:spPr>
          <a:xfrm>
            <a:off x="11384836" y="3855120"/>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5" name="Rechthoek: afgeronde hoeken 14">
            <a:hlinkClick r:id="rId6" action="ppaction://hlinksldjump"/>
            <a:extLst>
              <a:ext uri="{FF2B5EF4-FFF2-40B4-BE49-F238E27FC236}">
                <a16:creationId xmlns:a16="http://schemas.microsoft.com/office/drawing/2014/main" id="{FD8A2003-8BB3-8932-D0DD-A72107FCF288}"/>
              </a:ext>
            </a:extLst>
          </p:cNvPr>
          <p:cNvSpPr/>
          <p:nvPr/>
        </p:nvSpPr>
        <p:spPr>
          <a:xfrm>
            <a:off x="11323275" y="3872077"/>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41880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8E6E50A-26AB-6B91-2440-0D97941AA3B7}"/>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F7913AD2-EF9A-4E0C-874F-E3DD09CC5691}"/>
              </a:ext>
            </a:extLst>
          </p:cNvPr>
          <p:cNvSpPr txBox="1"/>
          <p:nvPr/>
        </p:nvSpPr>
        <p:spPr>
          <a:xfrm>
            <a:off x="294823" y="-26000"/>
            <a:ext cx="8177967" cy="1323439"/>
          </a:xfrm>
          <a:prstGeom prst="rect">
            <a:avLst/>
          </a:prstGeom>
          <a:noFill/>
        </p:spPr>
        <p:txBody>
          <a:bodyPr wrap="square" rtlCol="0">
            <a:spAutoFit/>
          </a:bodyPr>
          <a:lstStyle/>
          <a:p>
            <a:r>
              <a:rPr lang="nl-NL" sz="8000" b="1" dirty="0">
                <a:solidFill>
                  <a:srgbClr val="EF790C"/>
                </a:solidFill>
                <a:latin typeface="Interstate Black Cond" pitchFamily="50" charset="0"/>
              </a:rPr>
              <a:t>FINANCIËN</a:t>
            </a:r>
          </a:p>
        </p:txBody>
      </p:sp>
      <p:pic>
        <p:nvPicPr>
          <p:cNvPr id="11" name="Afbeelding 10" descr="Afbeelding met clipart, ontwerp&#10;&#10;Automatisch gegenereerde beschrijving">
            <a:extLst>
              <a:ext uri="{FF2B5EF4-FFF2-40B4-BE49-F238E27FC236}">
                <a16:creationId xmlns:a16="http://schemas.microsoft.com/office/drawing/2014/main" id="{6C11F3A0-A1A4-7576-461C-6BEA648EF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4" name="Rechthoek: afgeronde hoeken 3">
            <a:hlinkClick r:id="rId3" action="ppaction://hlinksldjump"/>
            <a:extLst>
              <a:ext uri="{FF2B5EF4-FFF2-40B4-BE49-F238E27FC236}">
                <a16:creationId xmlns:a16="http://schemas.microsoft.com/office/drawing/2014/main" id="{B4B90FB0-6BE4-686C-D7F2-0735612772B8}"/>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C7C86400-B372-C390-ECE7-E6360A41B3DE}"/>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3" name="Tekstvak 12">
            <a:hlinkClick r:id="rId4" action="ppaction://hlinksldjump"/>
            <a:extLst>
              <a:ext uri="{FF2B5EF4-FFF2-40B4-BE49-F238E27FC236}">
                <a16:creationId xmlns:a16="http://schemas.microsoft.com/office/drawing/2014/main" id="{4960255C-2465-68DC-2840-CB96B65411E4}"/>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p>
        </p:txBody>
      </p:sp>
      <p:sp>
        <p:nvSpPr>
          <p:cNvPr id="3" name="Tekstvak 2">
            <a:extLst>
              <a:ext uri="{FF2B5EF4-FFF2-40B4-BE49-F238E27FC236}">
                <a16:creationId xmlns:a16="http://schemas.microsoft.com/office/drawing/2014/main" id="{06CD8DEB-BF8D-113E-BE29-11FA2706E2E7}"/>
              </a:ext>
            </a:extLst>
          </p:cNvPr>
          <p:cNvSpPr txBox="1"/>
          <p:nvPr/>
        </p:nvSpPr>
        <p:spPr>
          <a:xfrm>
            <a:off x="6160357" y="1297439"/>
            <a:ext cx="5129908" cy="4465325"/>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Transparantie</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Er wordt gebruik gemaakt van een boekhoudsoftware dat geschikt is voor (sport)verenigingen.</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Transparantie wordt nagestreefd: leden moeten zicht (kunnen) hebben op hoe geld wordt besteed en de posten op een begroting kunnen herkennen.</a:t>
            </a:r>
          </a:p>
          <a:p>
            <a:pPr algn="just">
              <a:lnSpc>
                <a:spcPct val="107000"/>
              </a:lnSpc>
              <a:spcAft>
                <a:spcPts val="800"/>
              </a:spcAft>
            </a:pPr>
            <a:endParaRPr lang="nl-NL" sz="1200" b="1"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Vrijwilligers en professionals</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Er is transparantie over (de procedures rondom) vergoedingen en declaraties.</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Er wordt gelet op de </a:t>
            </a:r>
            <a:r>
              <a:rPr lang="nl-NL" sz="1200" kern="100" dirty="0">
                <a:solidFill>
                  <a:srgbClr val="EF790C"/>
                </a:solidFill>
                <a:latin typeface="Interstate Light" pitchFamily="50" charset="0"/>
                <a:ea typeface="Aptos" panose="020B0004020202020204" pitchFamily="34" charset="0"/>
                <a:cs typeface="Times New Roman" panose="02020603050405020304" pitchFamily="18" charset="0"/>
              </a:rPr>
              <a:t>fiscale regels  </a:t>
            </a:r>
            <a:r>
              <a:rPr lang="nl-NL" sz="1200" kern="100" dirty="0">
                <a:latin typeface="Interstate Light" pitchFamily="50" charset="0"/>
                <a:ea typeface="Aptos" panose="020B0004020202020204" pitchFamily="34" charset="0"/>
                <a:cs typeface="Times New Roman" panose="02020603050405020304" pitchFamily="18" charset="0"/>
              </a:rPr>
              <a:t>en deze worden nageleefd. </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De juiste </a:t>
            </a:r>
            <a:r>
              <a:rPr lang="nl-NL" sz="1200" kern="100" dirty="0">
                <a:solidFill>
                  <a:srgbClr val="EF790C"/>
                </a:solidFill>
                <a:latin typeface="Interstate Light" pitchFamily="50" charset="0"/>
                <a:ea typeface="Aptos" panose="020B0004020202020204" pitchFamily="34" charset="0"/>
                <a:cs typeface="Times New Roman" panose="02020603050405020304" pitchFamily="18" charset="0"/>
              </a:rPr>
              <a:t>contracten</a:t>
            </a:r>
            <a:r>
              <a:rPr lang="nl-NL" sz="1200" kern="100" dirty="0">
                <a:latin typeface="Interstate Light" pitchFamily="50" charset="0"/>
                <a:ea typeface="Aptos" panose="020B0004020202020204" pitchFamily="34" charset="0"/>
                <a:cs typeface="Times New Roman" panose="02020603050405020304" pitchFamily="18" charset="0"/>
              </a:rPr>
              <a:t>  voor professionals worden gehanteerd. </a:t>
            </a:r>
          </a:p>
          <a:p>
            <a:pPr algn="just">
              <a:lnSpc>
                <a:spcPct val="107000"/>
              </a:lnSpc>
              <a:spcAft>
                <a:spcPts val="800"/>
              </a:spcAft>
            </a:pPr>
            <a:endParaRPr lang="nl-NL" sz="1200" b="1"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Verzekeringen en aansprakelijkheid </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Minimaal 1x per twee jaar worden de verzekerde bedragen met betrekking tot opstal, inboedel, evenementen, bestuursaansprakelijkheid enzovoorts gecontroleerd. </a:t>
            </a:r>
          </a:p>
        </p:txBody>
      </p:sp>
      <p:sp>
        <p:nvSpPr>
          <p:cNvPr id="5" name="Rechthoek: afgeronde hoeken 4">
            <a:hlinkClick r:id="rId5" action="ppaction://hlinksldjump"/>
            <a:extLst>
              <a:ext uri="{FF2B5EF4-FFF2-40B4-BE49-F238E27FC236}">
                <a16:creationId xmlns:a16="http://schemas.microsoft.com/office/drawing/2014/main" id="{011BB2AD-F53C-43B1-124D-C656B78AC376}"/>
              </a:ext>
            </a:extLst>
          </p:cNvPr>
          <p:cNvSpPr/>
          <p:nvPr/>
        </p:nvSpPr>
        <p:spPr>
          <a:xfrm>
            <a:off x="10481609" y="622363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Gelijkbenige driehoek 13">
            <a:extLst>
              <a:ext uri="{FF2B5EF4-FFF2-40B4-BE49-F238E27FC236}">
                <a16:creationId xmlns:a16="http://schemas.microsoft.com/office/drawing/2014/main" id="{B611AFA8-709E-2B2B-BA5A-143E6ED2EDC3}"/>
              </a:ext>
            </a:extLst>
          </p:cNvPr>
          <p:cNvSpPr/>
          <p:nvPr/>
        </p:nvSpPr>
        <p:spPr>
          <a:xfrm rot="6629524">
            <a:off x="5296252" y="3661375"/>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afgeronde hoeken 14">
            <a:extLst>
              <a:ext uri="{FF2B5EF4-FFF2-40B4-BE49-F238E27FC236}">
                <a16:creationId xmlns:a16="http://schemas.microsoft.com/office/drawing/2014/main" id="{BD072497-D420-87FB-9E20-37228239B366}"/>
              </a:ext>
            </a:extLst>
          </p:cNvPr>
          <p:cNvSpPr/>
          <p:nvPr/>
        </p:nvSpPr>
        <p:spPr>
          <a:xfrm>
            <a:off x="472682" y="3448369"/>
            <a:ext cx="5269359" cy="1034859"/>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8983437C-A0F4-763F-B11F-2C4A4977A6AF}"/>
              </a:ext>
            </a:extLst>
          </p:cNvPr>
          <p:cNvSpPr txBox="1"/>
          <p:nvPr/>
        </p:nvSpPr>
        <p:spPr>
          <a:xfrm>
            <a:off x="553082" y="3595083"/>
            <a:ext cx="5081759" cy="820994"/>
          </a:xfrm>
          <a:prstGeom prst="rect">
            <a:avLst/>
          </a:prstGeom>
          <a:noFill/>
        </p:spPr>
        <p:txBody>
          <a:bodyPr wrap="square" lIns="91440" tIns="45720" rIns="91440" bIns="45720" rtlCol="0" anchor="t">
            <a:spAutoFit/>
          </a:bodyPr>
          <a:lstStyle/>
          <a:p>
            <a:pPr>
              <a:lnSpc>
                <a:spcPct val="116000"/>
              </a:lnSpc>
              <a:spcAft>
                <a:spcPts val="800"/>
              </a:spcAft>
            </a:pPr>
            <a:r>
              <a:rPr lang="nl-NL" sz="1200" dirty="0">
                <a:solidFill>
                  <a:schemeClr val="bg1"/>
                </a:solidFill>
                <a:effectLst/>
                <a:latin typeface="Interstate Light" pitchFamily="50" charset="0"/>
              </a:rPr>
              <a:t>Kijk op </a:t>
            </a:r>
            <a:r>
              <a:rPr lang="nl-NL" sz="1200" dirty="0">
                <a:solidFill>
                  <a:schemeClr val="bg1"/>
                </a:solidFill>
                <a:effectLst/>
                <a:latin typeface="Interstate Light" pitchFamily="50" charset="0"/>
                <a:hlinkClick r:id="rId6">
                  <a:extLst>
                    <a:ext uri="{A12FA001-AC4F-418D-AE19-62706E023703}">
                      <ahyp:hlinkClr xmlns:ahyp="http://schemas.microsoft.com/office/drawing/2018/hyperlinkcolor" val="tx"/>
                    </a:ext>
                  </a:extLst>
                </a:hlinkClick>
              </a:rPr>
              <a:t>Stichtingen en verenigingen: vrijwilligers, personeel en loonheffingen</a:t>
            </a:r>
            <a:r>
              <a:rPr lang="nl-NL" sz="1200" dirty="0">
                <a:solidFill>
                  <a:schemeClr val="bg1"/>
                </a:solidFill>
                <a:effectLst/>
                <a:latin typeface="Interstate Light" pitchFamily="50" charset="0"/>
              </a:rPr>
              <a:t> voor de actuele wet- en regelgeving.</a:t>
            </a:r>
            <a:endParaRPr lang="nl-NL" sz="1200" dirty="0">
              <a:solidFill>
                <a:schemeClr val="bg1"/>
              </a:solidFill>
              <a:latin typeface="Interstate Light" pitchFamily="50" charset="0"/>
              <a:ea typeface="Aptos" panose="020B0004020202020204" pitchFamily="34" charset="0"/>
              <a:cs typeface="Times New Roman" panose="02020603050405020304" pitchFamily="18" charset="0"/>
            </a:endParaRPr>
          </a:p>
          <a:p>
            <a:pPr>
              <a:lnSpc>
                <a:spcPct val="116000"/>
              </a:lnSpc>
              <a:spcAft>
                <a:spcPts val="800"/>
              </a:spcAft>
            </a:pPr>
            <a:r>
              <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rPr>
              <a:t>Heb je vragen over contracten? Neem contact op via financien@knhb.nl</a:t>
            </a:r>
          </a:p>
        </p:txBody>
      </p:sp>
      <p:sp>
        <p:nvSpPr>
          <p:cNvPr id="17" name="Vermenigvuldigingsteken 16">
            <a:extLst>
              <a:ext uri="{FF2B5EF4-FFF2-40B4-BE49-F238E27FC236}">
                <a16:creationId xmlns:a16="http://schemas.microsoft.com/office/drawing/2014/main" id="{9CB57EDB-F756-158C-3182-2821142F08A9}"/>
              </a:ext>
            </a:extLst>
          </p:cNvPr>
          <p:cNvSpPr/>
          <p:nvPr/>
        </p:nvSpPr>
        <p:spPr>
          <a:xfrm>
            <a:off x="5217555" y="3560712"/>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18" name="Rechthoek: afgeronde hoeken 17">
            <a:hlinkClick r:id="rId5" action="ppaction://hlinksldjump"/>
            <a:extLst>
              <a:ext uri="{FF2B5EF4-FFF2-40B4-BE49-F238E27FC236}">
                <a16:creationId xmlns:a16="http://schemas.microsoft.com/office/drawing/2014/main" id="{38424B13-1C1C-ABBA-1314-7B7819B5864C}"/>
              </a:ext>
            </a:extLst>
          </p:cNvPr>
          <p:cNvSpPr/>
          <p:nvPr/>
        </p:nvSpPr>
        <p:spPr>
          <a:xfrm>
            <a:off x="5085327" y="3485131"/>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87656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343F89F6-CA0C-99F1-A628-29DBF431E484}"/>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BD59A8D3-6ED2-CF4E-5FF8-3C8055A08C5B}"/>
              </a:ext>
            </a:extLst>
          </p:cNvPr>
          <p:cNvSpPr txBox="1"/>
          <p:nvPr/>
        </p:nvSpPr>
        <p:spPr>
          <a:xfrm>
            <a:off x="314488" y="478894"/>
            <a:ext cx="7292750" cy="1989071"/>
          </a:xfrm>
          <a:prstGeom prst="rect">
            <a:avLst/>
          </a:prstGeom>
          <a:noFill/>
        </p:spPr>
        <p:txBody>
          <a:bodyPr wrap="square" rtlCol="0">
            <a:spAutoFit/>
          </a:bodyPr>
          <a:lstStyle/>
          <a:p>
            <a:pPr>
              <a:lnSpc>
                <a:spcPct val="70000"/>
              </a:lnSpc>
            </a:pPr>
            <a:r>
              <a:rPr lang="nl-NL" sz="8800" b="1" dirty="0">
                <a:solidFill>
                  <a:schemeClr val="bg1"/>
                </a:solidFill>
                <a:latin typeface="Interstate Black Cond" pitchFamily="50" charset="0"/>
              </a:rPr>
              <a:t>LEDEN</a:t>
            </a:r>
            <a:br>
              <a:rPr lang="nl-NL" sz="8800" b="1" dirty="0">
                <a:solidFill>
                  <a:schemeClr val="bg1"/>
                </a:solidFill>
                <a:latin typeface="Interstate Black Cond" pitchFamily="50" charset="0"/>
              </a:rPr>
            </a:br>
            <a:r>
              <a:rPr lang="nl-NL" sz="8800" b="1" dirty="0">
                <a:solidFill>
                  <a:schemeClr val="bg1"/>
                </a:solidFill>
                <a:latin typeface="Interstate Black Cond" pitchFamily="50" charset="0"/>
              </a:rPr>
              <a:t>BELEID</a:t>
            </a:r>
          </a:p>
        </p:txBody>
      </p:sp>
      <p:pic>
        <p:nvPicPr>
          <p:cNvPr id="8" name="Afbeelding 7">
            <a:extLst>
              <a:ext uri="{FF2B5EF4-FFF2-40B4-BE49-F238E27FC236}">
                <a16:creationId xmlns:a16="http://schemas.microsoft.com/office/drawing/2014/main" id="{4DAED45D-BFE1-CF8E-96C0-F03EBC8AB4C0}"/>
              </a:ext>
            </a:extLst>
          </p:cNvPr>
          <p:cNvPicPr>
            <a:picLocks noChangeAspect="1"/>
          </p:cNvPicPr>
          <p:nvPr/>
        </p:nvPicPr>
        <p:blipFill>
          <a:blip r:embed="rId2">
            <a:extLst>
              <a:ext uri="{28A0092B-C50C-407E-A947-70E740481C1C}">
                <a14:useLocalDpi xmlns:a14="http://schemas.microsoft.com/office/drawing/2010/main" val="0"/>
              </a:ext>
            </a:extLst>
          </a:blip>
          <a:srcRect l="21403" r="21403"/>
          <a:stretch/>
        </p:blipFill>
        <p:spPr>
          <a:xfrm>
            <a:off x="6595356" y="389263"/>
            <a:ext cx="5224000" cy="6079473"/>
          </a:xfrm>
          <a:prstGeom prst="roundRect">
            <a:avLst>
              <a:gd name="adj" fmla="val 2024"/>
            </a:avLst>
          </a:prstGeom>
        </p:spPr>
      </p:pic>
      <p:pic>
        <p:nvPicPr>
          <p:cNvPr id="12" name="Afbeelding 11" descr="Afbeelding met Lettertype, Graphics, logo, symbool&#10;&#10;Automatisch gegenereerde beschrijving">
            <a:extLst>
              <a:ext uri="{FF2B5EF4-FFF2-40B4-BE49-F238E27FC236}">
                <a16:creationId xmlns:a16="http://schemas.microsoft.com/office/drawing/2014/main" id="{CDF9071E-32A9-0924-E346-FBA03DD2C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293" y="5943038"/>
            <a:ext cx="2106686" cy="525698"/>
          </a:xfrm>
          <a:prstGeom prst="rect">
            <a:avLst/>
          </a:prstGeom>
        </p:spPr>
      </p:pic>
      <p:sp>
        <p:nvSpPr>
          <p:cNvPr id="3" name="Rechthoek: afgeronde hoeken 2">
            <a:hlinkClick r:id="rId4" action="ppaction://hlinksldjump"/>
            <a:extLst>
              <a:ext uri="{FF2B5EF4-FFF2-40B4-BE49-F238E27FC236}">
                <a16:creationId xmlns:a16="http://schemas.microsoft.com/office/drawing/2014/main" id="{442EC8AC-9635-472A-EEF7-560E99F53AF2}"/>
              </a:ext>
            </a:extLst>
          </p:cNvPr>
          <p:cNvSpPr/>
          <p:nvPr/>
        </p:nvSpPr>
        <p:spPr>
          <a:xfrm>
            <a:off x="372643" y="4950262"/>
            <a:ext cx="239001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08D58AFA-A4EB-ABBA-DAD5-FCD3E9598B54}"/>
              </a:ext>
            </a:extLst>
          </p:cNvPr>
          <p:cNvSpPr/>
          <p:nvPr/>
        </p:nvSpPr>
        <p:spPr>
          <a:xfrm>
            <a:off x="455797" y="5048428"/>
            <a:ext cx="2050667" cy="47665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258D3D05-4910-8D3D-0034-70816F0316C0}"/>
              </a:ext>
            </a:extLst>
          </p:cNvPr>
          <p:cNvSpPr txBox="1"/>
          <p:nvPr/>
        </p:nvSpPr>
        <p:spPr>
          <a:xfrm>
            <a:off x="564204" y="5092361"/>
            <a:ext cx="2050666" cy="369332"/>
          </a:xfrm>
          <a:prstGeom prst="rect">
            <a:avLst/>
          </a:prstGeom>
          <a:noFill/>
        </p:spPr>
        <p:txBody>
          <a:bodyPr wrap="square" lIns="91440" tIns="45720" rIns="91440" bIns="45720" rtlCol="0" anchor="t">
            <a:spAutoFit/>
          </a:bodyPr>
          <a:lstStyle/>
          <a:p>
            <a:pPr algn="just"/>
            <a:r>
              <a:rPr lang="nl-NL" b="1" dirty="0">
                <a:solidFill>
                  <a:srgbClr val="EF790C"/>
                </a:solidFill>
                <a:latin typeface="Interstate Light" pitchFamily="50" charset="0"/>
                <a:sym typeface="Wingdings" panose="05000000000000000000" pitchFamily="2" charset="2"/>
              </a:rPr>
              <a:t> </a:t>
            </a:r>
            <a:r>
              <a:rPr lang="nl-NL" b="1" dirty="0">
                <a:solidFill>
                  <a:srgbClr val="EF790C"/>
                </a:solidFill>
                <a:latin typeface="Interstate Light" pitchFamily="50" charset="0"/>
              </a:rPr>
              <a:t>Aan de slag</a:t>
            </a:r>
          </a:p>
        </p:txBody>
      </p:sp>
      <p:sp>
        <p:nvSpPr>
          <p:cNvPr id="13" name="Tekstvak 12">
            <a:extLst>
              <a:ext uri="{FF2B5EF4-FFF2-40B4-BE49-F238E27FC236}">
                <a16:creationId xmlns:a16="http://schemas.microsoft.com/office/drawing/2014/main" id="{27F7D312-9234-4C99-C54C-A9373AB8B1F9}"/>
              </a:ext>
            </a:extLst>
          </p:cNvPr>
          <p:cNvSpPr txBox="1"/>
          <p:nvPr/>
        </p:nvSpPr>
        <p:spPr>
          <a:xfrm>
            <a:off x="372643" y="2310425"/>
            <a:ext cx="5911193" cy="2492990"/>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De samenleving verandert, en dat betekent dat het niet meer vanzelfsprekend is dat mensen lid worden of blijven van een sport- of hockeyvereniging. Wij als vereniging kiezen ervoor om veel aandacht te besteden aan ons ledenbeleid. Het werven en behouden van leden vereist namelijk een doordachte strategie en consistent beleid. </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Factoren als individualisering, flexibilisering, consumentisme en veranderende vrijetijdsbesteding hebben de concurrentie om de aandacht van huidige en potentiële leden vergroot. Als gevolg daarvan is de (traditionele) betrokkenheid bij lokale verenigingen niet langer vanzelfsprekend. Tegelijkertijd zien wij in deze veranderende samenleving enorme kansen om in te spelen op de wensen en behoeften van de nieuwe generatie. Met behulp van onderstaand plan en handvatten gaan wij als bestuur aan de slag met ons ledenbeleid.</a:t>
            </a:r>
          </a:p>
        </p:txBody>
      </p:sp>
      <p:pic>
        <p:nvPicPr>
          <p:cNvPr id="14" name="Afbeelding 13" descr="Afbeelding met Graphics, cirkel, Lettertype, symbool&#10;&#10;Door AI gegenereerde inhoud is mogelijk onjuist.">
            <a:extLst>
              <a:ext uri="{FF2B5EF4-FFF2-40B4-BE49-F238E27FC236}">
                <a16:creationId xmlns:a16="http://schemas.microsoft.com/office/drawing/2014/main" id="{5C1EBAE4-32F5-38CC-D5E1-E5372937A5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8382" y="5273233"/>
            <a:ext cx="2626973" cy="2626973"/>
          </a:xfrm>
          <a:prstGeom prst="rect">
            <a:avLst/>
          </a:prstGeom>
        </p:spPr>
      </p:pic>
      <p:pic>
        <p:nvPicPr>
          <p:cNvPr id="2" name="Afbeelding 1" descr="Afbeelding met clipart, symbool, wit, ontwerp&#10;&#10;Automatisch gegenereerde beschrijving">
            <a:extLst>
              <a:ext uri="{FF2B5EF4-FFF2-40B4-BE49-F238E27FC236}">
                <a16:creationId xmlns:a16="http://schemas.microsoft.com/office/drawing/2014/main" id="{F4232880-59B2-2DD2-C693-5C74C501E5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797" y="5995698"/>
            <a:ext cx="470708" cy="470708"/>
          </a:xfrm>
          <a:prstGeom prst="rect">
            <a:avLst/>
          </a:prstGeom>
        </p:spPr>
      </p:pic>
      <p:sp>
        <p:nvSpPr>
          <p:cNvPr id="6" name="Rechthoek: afgeronde hoeken 5">
            <a:hlinkClick r:id="rId7" action="ppaction://hlinksldjump"/>
            <a:extLst>
              <a:ext uri="{FF2B5EF4-FFF2-40B4-BE49-F238E27FC236}">
                <a16:creationId xmlns:a16="http://schemas.microsoft.com/office/drawing/2014/main" id="{684F429B-1571-4A24-7D75-D81BD15D340B}"/>
              </a:ext>
            </a:extLst>
          </p:cNvPr>
          <p:cNvSpPr/>
          <p:nvPr/>
        </p:nvSpPr>
        <p:spPr>
          <a:xfrm>
            <a:off x="217896" y="5856878"/>
            <a:ext cx="84813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84633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EF790C"/>
        </a:solidFill>
        <a:effectLst/>
      </p:bgPr>
    </p:bg>
    <p:spTree>
      <p:nvGrpSpPr>
        <p:cNvPr id="1" name="">
          <a:extLst>
            <a:ext uri="{FF2B5EF4-FFF2-40B4-BE49-F238E27FC236}">
              <a16:creationId xmlns:a16="http://schemas.microsoft.com/office/drawing/2014/main" id="{7DEECC09-674B-6E7E-7A4C-222BADAE2256}"/>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F2473DCB-BE96-43F5-04A9-E4444D17008B}"/>
              </a:ext>
            </a:extLst>
          </p:cNvPr>
          <p:cNvSpPr txBox="1"/>
          <p:nvPr/>
        </p:nvSpPr>
        <p:spPr>
          <a:xfrm>
            <a:off x="294824" y="51824"/>
            <a:ext cx="7292750" cy="1446550"/>
          </a:xfrm>
          <a:prstGeom prst="rect">
            <a:avLst/>
          </a:prstGeom>
          <a:noFill/>
        </p:spPr>
        <p:txBody>
          <a:bodyPr wrap="square" rtlCol="0">
            <a:spAutoFit/>
          </a:bodyPr>
          <a:lstStyle/>
          <a:p>
            <a:r>
              <a:rPr lang="nl-NL" sz="8800" b="1" dirty="0">
                <a:solidFill>
                  <a:schemeClr val="bg1"/>
                </a:solidFill>
                <a:latin typeface="Interstate Black Cond" pitchFamily="50" charset="0"/>
              </a:rPr>
              <a:t>BLAUWDRUK</a:t>
            </a:r>
          </a:p>
        </p:txBody>
      </p:sp>
      <p:sp>
        <p:nvSpPr>
          <p:cNvPr id="6" name="Tekstvak 5">
            <a:extLst>
              <a:ext uri="{FF2B5EF4-FFF2-40B4-BE49-F238E27FC236}">
                <a16:creationId xmlns:a16="http://schemas.microsoft.com/office/drawing/2014/main" id="{CCB597F7-188C-EDB3-5973-B1D8DFB940AE}"/>
              </a:ext>
            </a:extLst>
          </p:cNvPr>
          <p:cNvSpPr txBox="1"/>
          <p:nvPr/>
        </p:nvSpPr>
        <p:spPr>
          <a:xfrm>
            <a:off x="333316" y="1160605"/>
            <a:ext cx="6319986" cy="584775"/>
          </a:xfrm>
          <a:prstGeom prst="rect">
            <a:avLst/>
          </a:prstGeom>
          <a:noFill/>
        </p:spPr>
        <p:txBody>
          <a:bodyPr wrap="square" rtlCol="0">
            <a:spAutoFit/>
          </a:bodyPr>
          <a:lstStyle/>
          <a:p>
            <a:r>
              <a:rPr lang="nl-NL" sz="3200" dirty="0">
                <a:solidFill>
                  <a:schemeClr val="bg1"/>
                </a:solidFill>
                <a:latin typeface="Interstate LightCondensed" panose="02000506050000020004" pitchFamily="50" charset="0"/>
              </a:rPr>
              <a:t>DISCLAIMER</a:t>
            </a:r>
          </a:p>
        </p:txBody>
      </p:sp>
      <p:pic>
        <p:nvPicPr>
          <p:cNvPr id="12" name="Afbeelding 11" descr="Afbeelding met Lettertype, Graphics, logo, symbool&#10;&#10;Automatisch gegenereerde beschrijving">
            <a:extLst>
              <a:ext uri="{FF2B5EF4-FFF2-40B4-BE49-F238E27FC236}">
                <a16:creationId xmlns:a16="http://schemas.microsoft.com/office/drawing/2014/main" id="{881E6201-6A27-5C66-1117-941D18907A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4" y="6051192"/>
            <a:ext cx="2106686" cy="525698"/>
          </a:xfrm>
          <a:prstGeom prst="rect">
            <a:avLst/>
          </a:prstGeom>
        </p:spPr>
      </p:pic>
      <p:sp>
        <p:nvSpPr>
          <p:cNvPr id="13" name="Tekstvak 12">
            <a:extLst>
              <a:ext uri="{FF2B5EF4-FFF2-40B4-BE49-F238E27FC236}">
                <a16:creationId xmlns:a16="http://schemas.microsoft.com/office/drawing/2014/main" id="{DCB763A6-A76D-192E-B09D-F3E7B42ACFD6}"/>
              </a:ext>
            </a:extLst>
          </p:cNvPr>
          <p:cNvSpPr txBox="1"/>
          <p:nvPr/>
        </p:nvSpPr>
        <p:spPr>
          <a:xfrm>
            <a:off x="372645" y="1840190"/>
            <a:ext cx="5537978" cy="4708981"/>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Zoals aangegeven is de blauwdruk een voorbeeld van hoe het beleid op een vereniging eruit kan zien. Op basis van kennis, (</a:t>
            </a:r>
            <a:r>
              <a:rPr lang="nl-NL" sz="1200" dirty="0" err="1">
                <a:solidFill>
                  <a:schemeClr val="bg1"/>
                </a:solidFill>
                <a:latin typeface="Interstate Light" pitchFamily="50" charset="0"/>
              </a:rPr>
              <a:t>onderzoeks</a:t>
            </a:r>
            <a:r>
              <a:rPr lang="nl-NL" sz="1200" dirty="0">
                <a:solidFill>
                  <a:schemeClr val="bg1"/>
                </a:solidFill>
                <a:latin typeface="Interstate Light" pitchFamily="50" charset="0"/>
              </a:rPr>
              <a:t>)data en ervaring geven wij adviezen. De blauwdruk biedt handvatten, maar zet ook aan tot het maken van keuzes op basis van de identiteit van de vereniging aangezien iedere vereniging uniek is. Het is aan de verenigingen om deze keuzes te maken. </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De informatie in de Blauwdruk Verenigingsbeleid is uitsluitend bedoeld als algemene informatie en voor algemeen gebruik. Er kunnen geen rechten aan de informatie worden ontleend. </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Hoewel de verstrekte informatie met de grootst mogelijke zorgvuldigheid is samengesteld kan het zo zijn dat de informatie niet compleet, niet actueel, niet juist en/of niet accuraat is op het moment van raadpleging. Het is dan ook niet zeker dat de informatie (één op één) toepasbaar is in jouw situatie of voor jouw hockeyvereniging. </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De KNHB behoudt zich het recht voor de informatie te allen tijde te wijzigen zonder hiervan nadere aankondiging te doen. Gebruik van de informatie uit de Blauwdruk Verenigingsbeleid vindt dan ook plaats voor eigen rekening en risico. De KNHB aanvaardt geen aansprakelijkheid voor schade, van welke aard dan ook, die het gevolg is van handelen en/of beslissingen die zijn gebaseerd op de informatie afkomstig uit de Blauwdruk Verenigingsbeleid. </a:t>
            </a:r>
          </a:p>
          <a:p>
            <a:pPr algn="just"/>
            <a:endParaRPr lang="nl-NL" sz="1200" dirty="0">
              <a:solidFill>
                <a:schemeClr val="bg1"/>
              </a:solidFill>
              <a:latin typeface="Interstate Light" pitchFamily="50" charset="0"/>
            </a:endParaRPr>
          </a:p>
          <a:p>
            <a:pPr algn="just"/>
            <a:endParaRPr lang="nl-NL" sz="1200" dirty="0">
              <a:solidFill>
                <a:schemeClr val="bg1"/>
              </a:solidFill>
              <a:latin typeface="Interstate Light" pitchFamily="50" charset="0"/>
            </a:endParaRPr>
          </a:p>
        </p:txBody>
      </p:sp>
      <p:sp>
        <p:nvSpPr>
          <p:cNvPr id="3" name="Rechthoek: afgeronde hoeken 2">
            <a:hlinkClick r:id="rId3" action="ppaction://hlinksldjump"/>
            <a:extLst>
              <a:ext uri="{FF2B5EF4-FFF2-40B4-BE49-F238E27FC236}">
                <a16:creationId xmlns:a16="http://schemas.microsoft.com/office/drawing/2014/main" id="{14A71D65-3FE2-A1C6-2707-254CF1E31CB0}"/>
              </a:ext>
            </a:extLst>
          </p:cNvPr>
          <p:cNvSpPr/>
          <p:nvPr/>
        </p:nvSpPr>
        <p:spPr>
          <a:xfrm>
            <a:off x="9880439" y="717998"/>
            <a:ext cx="239001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5F5A9C20-E090-B00F-BEBF-64CBB73EF7CD}"/>
              </a:ext>
            </a:extLst>
          </p:cNvPr>
          <p:cNvSpPr/>
          <p:nvPr/>
        </p:nvSpPr>
        <p:spPr>
          <a:xfrm>
            <a:off x="9963594" y="816164"/>
            <a:ext cx="1789212" cy="47665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hlinkClick r:id="rId3" action="ppaction://hlinksldjump"/>
            <a:extLst>
              <a:ext uri="{FF2B5EF4-FFF2-40B4-BE49-F238E27FC236}">
                <a16:creationId xmlns:a16="http://schemas.microsoft.com/office/drawing/2014/main" id="{EF6CA375-1101-E9FA-64F8-124641CF03D0}"/>
              </a:ext>
            </a:extLst>
          </p:cNvPr>
          <p:cNvSpPr txBox="1"/>
          <p:nvPr/>
        </p:nvSpPr>
        <p:spPr>
          <a:xfrm>
            <a:off x="10072000" y="860097"/>
            <a:ext cx="2050666" cy="369332"/>
          </a:xfrm>
          <a:prstGeom prst="rect">
            <a:avLst/>
          </a:prstGeom>
          <a:noFill/>
        </p:spPr>
        <p:txBody>
          <a:bodyPr wrap="square" lIns="91440" tIns="45720" rIns="91440" bIns="45720" rtlCol="0" anchor="t">
            <a:spAutoFit/>
          </a:bodyPr>
          <a:lstStyle/>
          <a:p>
            <a:pPr algn="just"/>
            <a:r>
              <a:rPr lang="nl-NL" b="1" dirty="0">
                <a:solidFill>
                  <a:srgbClr val="EF790C"/>
                </a:solidFill>
                <a:latin typeface="Interstate Light" pitchFamily="50" charset="0"/>
                <a:sym typeface="Wingdings" panose="05000000000000000000" pitchFamily="2" charset="2"/>
              </a:rPr>
              <a:t> Leeswijzer</a:t>
            </a:r>
            <a:endParaRPr lang="nl-NL" b="1" dirty="0">
              <a:solidFill>
                <a:srgbClr val="EF790C"/>
              </a:solidFill>
              <a:latin typeface="Interstate Light" pitchFamily="50" charset="0"/>
            </a:endParaRPr>
          </a:p>
        </p:txBody>
      </p:sp>
      <p:sp>
        <p:nvSpPr>
          <p:cNvPr id="9" name="Tekstvak 8">
            <a:extLst>
              <a:ext uri="{FF2B5EF4-FFF2-40B4-BE49-F238E27FC236}">
                <a16:creationId xmlns:a16="http://schemas.microsoft.com/office/drawing/2014/main" id="{1A34B4E3-E9F7-EB46-4700-9A705C98A33C}"/>
              </a:ext>
            </a:extLst>
          </p:cNvPr>
          <p:cNvSpPr txBox="1"/>
          <p:nvPr/>
        </p:nvSpPr>
        <p:spPr>
          <a:xfrm>
            <a:off x="6027174" y="1840190"/>
            <a:ext cx="5831366" cy="4154984"/>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Kom je iets tegen dat niet duidelijk, niet juist of verouderd is? Of ontbreekt er naar jouw idee informatie? Neem dan </a:t>
            </a:r>
            <a:r>
              <a:rPr lang="nl-NL" sz="1200" dirty="0">
                <a:solidFill>
                  <a:schemeClr val="bg1"/>
                </a:solidFill>
                <a:latin typeface="Interstate Light" pitchFamily="50" charset="0"/>
                <a:hlinkClick r:id="rId4">
                  <a:extLst>
                    <a:ext uri="{A12FA001-AC4F-418D-AE19-62706E023703}">
                      <ahyp:hlinkClr xmlns:ahyp="http://schemas.microsoft.com/office/drawing/2018/hyperlinkcolor" val="tx"/>
                    </a:ext>
                  </a:extLst>
                </a:hlinkClick>
              </a:rPr>
              <a:t>contact</a:t>
            </a:r>
            <a:r>
              <a:rPr lang="nl-NL" sz="1200" dirty="0">
                <a:solidFill>
                  <a:schemeClr val="bg1"/>
                </a:solidFill>
                <a:latin typeface="Interstate Light" pitchFamily="50" charset="0"/>
              </a:rPr>
              <a:t> met ons op. Wij stellen jouw reactie zeer op prijs. </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Bepaalde (hyper)links in de Blauwdruk Verenigingsbeleid leiden naar externe websites en/of applicaties. Deze zijn louter ter informatie van de bezoeker opgenomen. Hoewel de externe websites met zorg zijn geselecteerd, wordt niet ingestaan voor de inhoud en het functioneren daarvan, noch voor de kwaliteit van eventuele producten of diensten die daarop worden aangeboden.</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Alle rechten op de inhoud (onder meer teksten en afbeeldingen) van de Blauwdruk Verenigingsbeleid blijven te allen tijde voorbehouden aan de KNHB, dan wel haar licentiegevers. Het is niet toegestaan informatie op deze internetsite te kopiëren, downloaden of op enigerlei wijze openbaar te maken, verspreiden of vermenigvuldigen zonder voorafgaande schriftelijke toestemming. Je mag de informatie uit de Blauwdruk Verenigingsbeleid wel afdrukken en/of downloaden voor eigen persoonlijk gebruik c.q. gebruik binnen jouw hockeyvereniging, of indien bij de informatie expliciet staat aangegeven dat hergebruik wel is toegestaan.</a:t>
            </a:r>
          </a:p>
          <a:p>
            <a:pPr algn="just"/>
            <a:endParaRPr lang="nl-NL" sz="1200" dirty="0">
              <a:solidFill>
                <a:schemeClr val="bg1"/>
              </a:solidFill>
              <a:latin typeface="Interstate Light" pitchFamily="50" charset="0"/>
            </a:endParaRPr>
          </a:p>
          <a:p>
            <a:pPr algn="just"/>
            <a:endParaRPr lang="nl-NL" sz="1200" dirty="0">
              <a:solidFill>
                <a:schemeClr val="bg1"/>
              </a:solidFill>
              <a:latin typeface="Interstate Light" pitchFamily="50" charset="0"/>
            </a:endParaRPr>
          </a:p>
          <a:p>
            <a:pPr algn="just"/>
            <a:endParaRPr lang="nl-NL" sz="1200" dirty="0">
              <a:solidFill>
                <a:schemeClr val="bg1"/>
              </a:solidFill>
              <a:latin typeface="Interstate Light" pitchFamily="50" charset="0"/>
            </a:endParaRPr>
          </a:p>
        </p:txBody>
      </p:sp>
    </p:spTree>
    <p:extLst>
      <p:ext uri="{BB962C8B-B14F-4D97-AF65-F5344CB8AC3E}">
        <p14:creationId xmlns:p14="http://schemas.microsoft.com/office/powerpoint/2010/main" val="3917432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2918F47E-64F0-0E77-E3F4-8FDF3461FED8}"/>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1D329659-2D52-5319-2149-68E53E0B8D82}"/>
              </a:ext>
            </a:extLst>
          </p:cNvPr>
          <p:cNvSpPr/>
          <p:nvPr/>
        </p:nvSpPr>
        <p:spPr>
          <a:xfrm>
            <a:off x="0" y="1799303"/>
            <a:ext cx="12192000" cy="5058695"/>
          </a:xfrm>
          <a:prstGeom prst="rect">
            <a:avLst/>
          </a:prstGeom>
          <a:solidFill>
            <a:srgbClr val="0A84F3"/>
          </a:solidFill>
          <a:ln>
            <a:solidFill>
              <a:srgbClr val="0A84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AF9BDD96-7741-612E-4EED-2B90FCF42F07}"/>
              </a:ext>
            </a:extLst>
          </p:cNvPr>
          <p:cNvSpPr txBox="1"/>
          <p:nvPr/>
        </p:nvSpPr>
        <p:spPr>
          <a:xfrm>
            <a:off x="314488" y="478894"/>
            <a:ext cx="7292750" cy="1041119"/>
          </a:xfrm>
          <a:prstGeom prst="rect">
            <a:avLst/>
          </a:prstGeom>
          <a:noFill/>
        </p:spPr>
        <p:txBody>
          <a:bodyPr wrap="square" rtlCol="0">
            <a:spAutoFit/>
          </a:bodyPr>
          <a:lstStyle/>
          <a:p>
            <a:pPr>
              <a:lnSpc>
                <a:spcPct val="70000"/>
              </a:lnSpc>
            </a:pPr>
            <a:r>
              <a:rPr lang="nl-NL" sz="8800" b="1" dirty="0">
                <a:solidFill>
                  <a:schemeClr val="bg1"/>
                </a:solidFill>
                <a:latin typeface="Interstate Black Cond" pitchFamily="50" charset="0"/>
              </a:rPr>
              <a:t>LEDENBELEID</a:t>
            </a:r>
          </a:p>
        </p:txBody>
      </p:sp>
      <p:pic>
        <p:nvPicPr>
          <p:cNvPr id="12" name="Afbeelding 11" descr="Afbeelding met Lettertype, Graphics, logo, symbool&#10;&#10;Automatisch gegenereerde beschrijving">
            <a:extLst>
              <a:ext uri="{FF2B5EF4-FFF2-40B4-BE49-F238E27FC236}">
                <a16:creationId xmlns:a16="http://schemas.microsoft.com/office/drawing/2014/main" id="{505C8CFB-5E1C-FC03-A763-7AB887F02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3364" y="299322"/>
            <a:ext cx="2106686" cy="525698"/>
          </a:xfrm>
          <a:prstGeom prst="rect">
            <a:avLst/>
          </a:prstGeom>
        </p:spPr>
      </p:pic>
      <p:sp>
        <p:nvSpPr>
          <p:cNvPr id="9" name="Tekstvak 8">
            <a:extLst>
              <a:ext uri="{FF2B5EF4-FFF2-40B4-BE49-F238E27FC236}">
                <a16:creationId xmlns:a16="http://schemas.microsoft.com/office/drawing/2014/main" id="{618C8131-E38D-425C-436B-27409FD252A3}"/>
              </a:ext>
            </a:extLst>
          </p:cNvPr>
          <p:cNvSpPr txBox="1"/>
          <p:nvPr/>
        </p:nvSpPr>
        <p:spPr>
          <a:xfrm>
            <a:off x="412394" y="2187838"/>
            <a:ext cx="6952281" cy="400110"/>
          </a:xfrm>
          <a:prstGeom prst="rect">
            <a:avLst/>
          </a:prstGeom>
          <a:noFill/>
        </p:spPr>
        <p:txBody>
          <a:bodyPr wrap="square" rtlCol="0">
            <a:spAutoFit/>
          </a:bodyPr>
          <a:lstStyle/>
          <a:p>
            <a:r>
              <a:rPr lang="nl-NL" sz="2000" dirty="0">
                <a:solidFill>
                  <a:schemeClr val="bg1"/>
                </a:solidFill>
                <a:latin typeface="Interstate LightCondensed" panose="02000506050000020004" pitchFamily="50" charset="0"/>
              </a:rPr>
              <a:t>ER IS EEN AANTAL ZAKEN VAN BELANG VOOR ONS LEDENBELEID:</a:t>
            </a:r>
          </a:p>
        </p:txBody>
      </p:sp>
      <p:sp>
        <p:nvSpPr>
          <p:cNvPr id="10" name="Tekstvak 9">
            <a:extLst>
              <a:ext uri="{FF2B5EF4-FFF2-40B4-BE49-F238E27FC236}">
                <a16:creationId xmlns:a16="http://schemas.microsoft.com/office/drawing/2014/main" id="{156E1950-CA15-4DA2-7E08-ED813A61938C}"/>
              </a:ext>
            </a:extLst>
          </p:cNvPr>
          <p:cNvSpPr txBox="1"/>
          <p:nvPr/>
        </p:nvSpPr>
        <p:spPr>
          <a:xfrm>
            <a:off x="401130" y="2583074"/>
            <a:ext cx="3656350" cy="646331"/>
          </a:xfrm>
          <a:prstGeom prst="rect">
            <a:avLst/>
          </a:prstGeom>
          <a:noFill/>
        </p:spPr>
        <p:txBody>
          <a:bodyPr wrap="square" rtlCol="0">
            <a:spAutoFit/>
          </a:bodyPr>
          <a:lstStyle/>
          <a:p>
            <a:r>
              <a:rPr lang="nl-NL" sz="3600" b="1" dirty="0">
                <a:solidFill>
                  <a:schemeClr val="bg1"/>
                </a:solidFill>
                <a:latin typeface="Interstate Black Cond" pitchFamily="50" charset="0"/>
              </a:rPr>
              <a:t>ONDERSCHEIDEN</a:t>
            </a:r>
          </a:p>
        </p:txBody>
      </p:sp>
      <p:sp>
        <p:nvSpPr>
          <p:cNvPr id="11" name="Tekstvak 10">
            <a:extLst>
              <a:ext uri="{FF2B5EF4-FFF2-40B4-BE49-F238E27FC236}">
                <a16:creationId xmlns:a16="http://schemas.microsoft.com/office/drawing/2014/main" id="{C6E8BB39-A32B-3BF2-EECD-41EC44C3FCD8}"/>
              </a:ext>
            </a:extLst>
          </p:cNvPr>
          <p:cNvSpPr txBox="1"/>
          <p:nvPr/>
        </p:nvSpPr>
        <p:spPr>
          <a:xfrm>
            <a:off x="3770416" y="2697439"/>
            <a:ext cx="4789445" cy="461665"/>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wij onderscheiden ons als vereniging door </a:t>
            </a:r>
          </a:p>
          <a:p>
            <a:r>
              <a:rPr lang="nl-NL" sz="1200" dirty="0">
                <a:solidFill>
                  <a:schemeClr val="bg1"/>
                </a:solidFill>
                <a:latin typeface="Interstate Light" pitchFamily="50" charset="0"/>
              </a:rPr>
              <a:t>onze missie en visie duidelijk uit te dragen. </a:t>
            </a:r>
          </a:p>
        </p:txBody>
      </p:sp>
      <p:sp>
        <p:nvSpPr>
          <p:cNvPr id="15" name="Tekstvak 14">
            <a:extLst>
              <a:ext uri="{FF2B5EF4-FFF2-40B4-BE49-F238E27FC236}">
                <a16:creationId xmlns:a16="http://schemas.microsoft.com/office/drawing/2014/main" id="{BEB7C982-8A62-F04D-0E6E-3F57B1FDE888}"/>
              </a:ext>
            </a:extLst>
          </p:cNvPr>
          <p:cNvSpPr txBox="1"/>
          <p:nvPr/>
        </p:nvSpPr>
        <p:spPr>
          <a:xfrm>
            <a:off x="401130" y="3592210"/>
            <a:ext cx="4580478" cy="646331"/>
          </a:xfrm>
          <a:prstGeom prst="rect">
            <a:avLst/>
          </a:prstGeom>
          <a:noFill/>
        </p:spPr>
        <p:txBody>
          <a:bodyPr wrap="square" rtlCol="0">
            <a:spAutoFit/>
          </a:bodyPr>
          <a:lstStyle/>
          <a:p>
            <a:r>
              <a:rPr lang="nl-NL" sz="3600" b="1" dirty="0">
                <a:solidFill>
                  <a:schemeClr val="bg1"/>
                </a:solidFill>
                <a:latin typeface="Interstate Black Cond" pitchFamily="50" charset="0"/>
              </a:rPr>
              <a:t>WELKE DOELGROEPEN</a:t>
            </a:r>
          </a:p>
        </p:txBody>
      </p:sp>
      <p:sp>
        <p:nvSpPr>
          <p:cNvPr id="16" name="Tekstvak 15">
            <a:extLst>
              <a:ext uri="{FF2B5EF4-FFF2-40B4-BE49-F238E27FC236}">
                <a16:creationId xmlns:a16="http://schemas.microsoft.com/office/drawing/2014/main" id="{95365656-6F83-5697-AA7D-AD1A676A6D0E}"/>
              </a:ext>
            </a:extLst>
          </p:cNvPr>
          <p:cNvSpPr txBox="1"/>
          <p:nvPr/>
        </p:nvSpPr>
        <p:spPr>
          <a:xfrm>
            <a:off x="4743498" y="3702649"/>
            <a:ext cx="2991352" cy="646331"/>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vanuit deze missie en visie bepalen we </a:t>
            </a:r>
          </a:p>
          <a:p>
            <a:r>
              <a:rPr lang="nl-NL" sz="1200" dirty="0">
                <a:solidFill>
                  <a:schemeClr val="bg1"/>
                </a:solidFill>
                <a:latin typeface="Interstate Light" pitchFamily="50" charset="0"/>
              </a:rPr>
              <a:t>voor welke doelgroepen wij er willen zijn.</a:t>
            </a:r>
          </a:p>
          <a:p>
            <a:endParaRPr lang="nl-NL" sz="1200" dirty="0">
              <a:solidFill>
                <a:schemeClr val="bg1"/>
              </a:solidFill>
              <a:latin typeface="Interstate Light" pitchFamily="50" charset="0"/>
            </a:endParaRPr>
          </a:p>
        </p:txBody>
      </p:sp>
      <p:sp>
        <p:nvSpPr>
          <p:cNvPr id="17" name="Tekstvak 16">
            <a:extLst>
              <a:ext uri="{FF2B5EF4-FFF2-40B4-BE49-F238E27FC236}">
                <a16:creationId xmlns:a16="http://schemas.microsoft.com/office/drawing/2014/main" id="{06F52A53-2E43-A8D8-3BA3-3002858BA0C9}"/>
              </a:ext>
            </a:extLst>
          </p:cNvPr>
          <p:cNvSpPr txBox="1"/>
          <p:nvPr/>
        </p:nvSpPr>
        <p:spPr>
          <a:xfrm>
            <a:off x="401130" y="4110241"/>
            <a:ext cx="4580478" cy="646331"/>
          </a:xfrm>
          <a:prstGeom prst="rect">
            <a:avLst/>
          </a:prstGeom>
          <a:noFill/>
        </p:spPr>
        <p:txBody>
          <a:bodyPr wrap="square" rtlCol="0">
            <a:spAutoFit/>
          </a:bodyPr>
          <a:lstStyle/>
          <a:p>
            <a:r>
              <a:rPr lang="nl-NL" sz="3600" b="1" dirty="0">
                <a:solidFill>
                  <a:schemeClr val="bg1"/>
                </a:solidFill>
                <a:latin typeface="Interstate Black Cond" pitchFamily="50" charset="0"/>
              </a:rPr>
              <a:t>LOKALE CONTEXT</a:t>
            </a:r>
          </a:p>
        </p:txBody>
      </p:sp>
      <p:sp>
        <p:nvSpPr>
          <p:cNvPr id="18" name="Tekstvak 17">
            <a:extLst>
              <a:ext uri="{FF2B5EF4-FFF2-40B4-BE49-F238E27FC236}">
                <a16:creationId xmlns:a16="http://schemas.microsoft.com/office/drawing/2014/main" id="{421BF273-E096-4A56-AEAB-97D578D8CC61}"/>
              </a:ext>
            </a:extLst>
          </p:cNvPr>
          <p:cNvSpPr txBox="1"/>
          <p:nvPr/>
        </p:nvSpPr>
        <p:spPr>
          <a:xfrm>
            <a:off x="3898470" y="4226482"/>
            <a:ext cx="3485869" cy="646331"/>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we kijken hierbij goed </a:t>
            </a:r>
          </a:p>
          <a:p>
            <a:r>
              <a:rPr lang="nl-NL" sz="1200" dirty="0">
                <a:solidFill>
                  <a:schemeClr val="bg1"/>
                </a:solidFill>
                <a:latin typeface="Interstate Light" pitchFamily="50" charset="0"/>
              </a:rPr>
              <a:t>naar de lokale context.</a:t>
            </a:r>
          </a:p>
          <a:p>
            <a:endParaRPr lang="nl-NL" sz="1200" dirty="0">
              <a:solidFill>
                <a:schemeClr val="bg1"/>
              </a:solidFill>
              <a:latin typeface="Interstate Light" pitchFamily="50" charset="0"/>
            </a:endParaRPr>
          </a:p>
        </p:txBody>
      </p:sp>
      <p:sp>
        <p:nvSpPr>
          <p:cNvPr id="19" name="Tekstvak 18">
            <a:extLst>
              <a:ext uri="{FF2B5EF4-FFF2-40B4-BE49-F238E27FC236}">
                <a16:creationId xmlns:a16="http://schemas.microsoft.com/office/drawing/2014/main" id="{A3C1F432-100C-8CF7-C4B6-1FC014B90833}"/>
              </a:ext>
            </a:extLst>
          </p:cNvPr>
          <p:cNvSpPr txBox="1"/>
          <p:nvPr/>
        </p:nvSpPr>
        <p:spPr>
          <a:xfrm>
            <a:off x="393147" y="3079186"/>
            <a:ext cx="4580478" cy="646331"/>
          </a:xfrm>
          <a:prstGeom prst="rect">
            <a:avLst/>
          </a:prstGeom>
          <a:noFill/>
        </p:spPr>
        <p:txBody>
          <a:bodyPr wrap="square" rtlCol="0">
            <a:spAutoFit/>
          </a:bodyPr>
          <a:lstStyle/>
          <a:p>
            <a:r>
              <a:rPr lang="nl-NL" sz="3600" b="1" dirty="0">
                <a:solidFill>
                  <a:schemeClr val="bg1"/>
                </a:solidFill>
                <a:latin typeface="Interstate Black Cond" pitchFamily="50" charset="0"/>
              </a:rPr>
              <a:t>NIET ALLEEN</a:t>
            </a:r>
          </a:p>
        </p:txBody>
      </p:sp>
      <p:sp>
        <p:nvSpPr>
          <p:cNvPr id="20" name="Tekstvak 19">
            <a:extLst>
              <a:ext uri="{FF2B5EF4-FFF2-40B4-BE49-F238E27FC236}">
                <a16:creationId xmlns:a16="http://schemas.microsoft.com/office/drawing/2014/main" id="{782CB253-093B-490B-A958-84C5B11CFB3A}"/>
              </a:ext>
            </a:extLst>
          </p:cNvPr>
          <p:cNvSpPr txBox="1"/>
          <p:nvPr/>
        </p:nvSpPr>
        <p:spPr>
          <a:xfrm>
            <a:off x="5999973" y="3184312"/>
            <a:ext cx="4980890" cy="646331"/>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we realiseren ons dat het niet alleen maar om hockey draait; er zijn meerdere manieren om mensen bij onze vereniging te betrekken.</a:t>
            </a:r>
          </a:p>
          <a:p>
            <a:endParaRPr lang="nl-NL" sz="1200" dirty="0">
              <a:solidFill>
                <a:schemeClr val="bg1"/>
              </a:solidFill>
              <a:latin typeface="Interstate Light" pitchFamily="50" charset="0"/>
            </a:endParaRPr>
          </a:p>
        </p:txBody>
      </p:sp>
      <p:sp>
        <p:nvSpPr>
          <p:cNvPr id="21" name="Tekstvak 20">
            <a:extLst>
              <a:ext uri="{FF2B5EF4-FFF2-40B4-BE49-F238E27FC236}">
                <a16:creationId xmlns:a16="http://schemas.microsoft.com/office/drawing/2014/main" id="{DE326C81-1182-F718-D9BB-A1F155E277DC}"/>
              </a:ext>
            </a:extLst>
          </p:cNvPr>
          <p:cNvSpPr txBox="1"/>
          <p:nvPr/>
        </p:nvSpPr>
        <p:spPr>
          <a:xfrm>
            <a:off x="3048690" y="3079185"/>
            <a:ext cx="4580478" cy="646331"/>
          </a:xfrm>
          <a:prstGeom prst="rect">
            <a:avLst/>
          </a:prstGeom>
          <a:noFill/>
        </p:spPr>
        <p:txBody>
          <a:bodyPr wrap="square" rtlCol="0">
            <a:spAutoFit/>
          </a:bodyPr>
          <a:lstStyle/>
          <a:p>
            <a:r>
              <a:rPr lang="nl-NL" sz="3600" b="1" dirty="0">
                <a:solidFill>
                  <a:schemeClr val="bg1"/>
                </a:solidFill>
                <a:latin typeface="Interstate Black Cond" pitchFamily="50" charset="0"/>
              </a:rPr>
              <a:t>MAAR HOCKEY</a:t>
            </a:r>
          </a:p>
        </p:txBody>
      </p:sp>
      <p:sp>
        <p:nvSpPr>
          <p:cNvPr id="22" name="Tekstvak 21">
            <a:extLst>
              <a:ext uri="{FF2B5EF4-FFF2-40B4-BE49-F238E27FC236}">
                <a16:creationId xmlns:a16="http://schemas.microsoft.com/office/drawing/2014/main" id="{4EA09C24-1BE2-BA81-726D-47F3481F2DEB}"/>
              </a:ext>
            </a:extLst>
          </p:cNvPr>
          <p:cNvSpPr txBox="1"/>
          <p:nvPr/>
        </p:nvSpPr>
        <p:spPr>
          <a:xfrm>
            <a:off x="6839218" y="2583074"/>
            <a:ext cx="3914408" cy="646331"/>
          </a:xfrm>
          <a:prstGeom prst="rect">
            <a:avLst/>
          </a:prstGeom>
          <a:noFill/>
        </p:spPr>
        <p:txBody>
          <a:bodyPr wrap="square" rtlCol="0">
            <a:spAutoFit/>
          </a:bodyPr>
          <a:lstStyle/>
          <a:p>
            <a:r>
              <a:rPr lang="nl-NL" sz="3600" b="1" dirty="0">
                <a:solidFill>
                  <a:schemeClr val="bg1"/>
                </a:solidFill>
                <a:latin typeface="Interstate Black Cond" pitchFamily="50" charset="0"/>
              </a:rPr>
              <a:t>COMPLEX</a:t>
            </a:r>
          </a:p>
        </p:txBody>
      </p:sp>
      <p:sp>
        <p:nvSpPr>
          <p:cNvPr id="23" name="Tekstvak 22">
            <a:extLst>
              <a:ext uri="{FF2B5EF4-FFF2-40B4-BE49-F238E27FC236}">
                <a16:creationId xmlns:a16="http://schemas.microsoft.com/office/drawing/2014/main" id="{C814B022-34BF-C41B-C44F-5E17033D3B7C}"/>
              </a:ext>
            </a:extLst>
          </p:cNvPr>
          <p:cNvSpPr txBox="1"/>
          <p:nvPr/>
        </p:nvSpPr>
        <p:spPr>
          <a:xfrm>
            <a:off x="8736840" y="2697439"/>
            <a:ext cx="3192307" cy="461665"/>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we denken na over de </a:t>
            </a:r>
            <a:r>
              <a:rPr lang="nl-NL" sz="1200" dirty="0" err="1">
                <a:solidFill>
                  <a:schemeClr val="bg1"/>
                </a:solidFill>
                <a:latin typeface="Interstate Light" pitchFamily="50" charset="0"/>
              </a:rPr>
              <a:t>multi</a:t>
            </a:r>
            <a:r>
              <a:rPr lang="nl-NL" sz="1200" dirty="0">
                <a:solidFill>
                  <a:schemeClr val="bg1"/>
                </a:solidFill>
                <a:latin typeface="Interstate Light" pitchFamily="50" charset="0"/>
              </a:rPr>
              <a:t>-inzetbaarheid van ons verenigingscomplex.</a:t>
            </a:r>
          </a:p>
        </p:txBody>
      </p:sp>
      <p:pic>
        <p:nvPicPr>
          <p:cNvPr id="24" name="Afbeelding 23" descr="Afbeelding met clipart, symbool, wit, ontwerp&#10;&#10;Automatisch gegenereerde beschrijving">
            <a:extLst>
              <a:ext uri="{FF2B5EF4-FFF2-40B4-BE49-F238E27FC236}">
                <a16:creationId xmlns:a16="http://schemas.microsoft.com/office/drawing/2014/main" id="{EC14B0F8-4BC9-03E6-5467-DEB72B317E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9737" y="6182510"/>
            <a:ext cx="470708" cy="470708"/>
          </a:xfrm>
          <a:prstGeom prst="rect">
            <a:avLst/>
          </a:prstGeom>
        </p:spPr>
      </p:pic>
      <p:sp>
        <p:nvSpPr>
          <p:cNvPr id="25" name="Rechthoek: afgeronde hoeken 24">
            <a:hlinkClick r:id="rId4" action="ppaction://hlinksldjump"/>
            <a:extLst>
              <a:ext uri="{FF2B5EF4-FFF2-40B4-BE49-F238E27FC236}">
                <a16:creationId xmlns:a16="http://schemas.microsoft.com/office/drawing/2014/main" id="{61A6D84D-1C5D-AF23-48F0-D89382502D56}"/>
              </a:ext>
            </a:extLst>
          </p:cNvPr>
          <p:cNvSpPr/>
          <p:nvPr/>
        </p:nvSpPr>
        <p:spPr>
          <a:xfrm>
            <a:off x="11211836" y="6043690"/>
            <a:ext cx="84813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ekstvak 25">
            <a:extLst>
              <a:ext uri="{FF2B5EF4-FFF2-40B4-BE49-F238E27FC236}">
                <a16:creationId xmlns:a16="http://schemas.microsoft.com/office/drawing/2014/main" id="{67EF4D1F-57CB-E662-A246-ACE79682D813}"/>
              </a:ext>
            </a:extLst>
          </p:cNvPr>
          <p:cNvSpPr txBox="1"/>
          <p:nvPr/>
        </p:nvSpPr>
        <p:spPr>
          <a:xfrm>
            <a:off x="10436033" y="6216095"/>
            <a:ext cx="681185" cy="461665"/>
          </a:xfrm>
          <a:prstGeom prst="rect">
            <a:avLst/>
          </a:prstGeom>
          <a:noFill/>
        </p:spPr>
        <p:txBody>
          <a:bodyPr wrap="square" rtlCol="0">
            <a:spAutoFit/>
          </a:bodyPr>
          <a:lstStyle/>
          <a:p>
            <a:r>
              <a:rPr lang="nl-NL" sz="2400" b="1" dirty="0">
                <a:solidFill>
                  <a:schemeClr val="bg1"/>
                </a:solidFill>
                <a:latin typeface="Interstate Black" pitchFamily="50" charset="0"/>
                <a:sym typeface="Wingdings" panose="05000000000000000000" pitchFamily="2" charset="2"/>
              </a:rPr>
              <a:t></a:t>
            </a:r>
            <a:r>
              <a:rPr lang="nl-NL" sz="2400" b="1" dirty="0">
                <a:solidFill>
                  <a:schemeClr val="bg1"/>
                </a:solidFill>
                <a:latin typeface="Interstate Black Cond" pitchFamily="50" charset="0"/>
                <a:sym typeface="Wingdings" panose="05000000000000000000" pitchFamily="2" charset="2"/>
              </a:rPr>
              <a:t> </a:t>
            </a:r>
            <a:endParaRPr lang="nl-NL" sz="2400" b="1" dirty="0">
              <a:solidFill>
                <a:schemeClr val="bg1"/>
              </a:solidFill>
              <a:latin typeface="Interstate Black Cond" pitchFamily="50" charset="0"/>
            </a:endParaRPr>
          </a:p>
        </p:txBody>
      </p:sp>
      <p:sp>
        <p:nvSpPr>
          <p:cNvPr id="27" name="Tekstvak 26">
            <a:extLst>
              <a:ext uri="{FF2B5EF4-FFF2-40B4-BE49-F238E27FC236}">
                <a16:creationId xmlns:a16="http://schemas.microsoft.com/office/drawing/2014/main" id="{AF0C6878-0707-91E0-8888-271A0D3E53B6}"/>
              </a:ext>
            </a:extLst>
          </p:cNvPr>
          <p:cNvSpPr txBox="1"/>
          <p:nvPr/>
        </p:nvSpPr>
        <p:spPr>
          <a:xfrm>
            <a:off x="10904580" y="6213802"/>
            <a:ext cx="681185" cy="461665"/>
          </a:xfrm>
          <a:prstGeom prst="rect">
            <a:avLst/>
          </a:prstGeom>
          <a:noFill/>
        </p:spPr>
        <p:txBody>
          <a:bodyPr wrap="square" rtlCol="0">
            <a:spAutoFit/>
          </a:bodyPr>
          <a:lstStyle/>
          <a:p>
            <a:r>
              <a:rPr lang="nl-NL" sz="2400" b="1" dirty="0">
                <a:solidFill>
                  <a:schemeClr val="bg1"/>
                </a:solidFill>
                <a:latin typeface="Interstate Black" pitchFamily="50" charset="0"/>
                <a:sym typeface="Wingdings" panose="05000000000000000000" pitchFamily="2" charset="2"/>
              </a:rPr>
              <a:t></a:t>
            </a:r>
            <a:r>
              <a:rPr lang="nl-NL" sz="2400" b="1" dirty="0">
                <a:solidFill>
                  <a:schemeClr val="bg1"/>
                </a:solidFill>
                <a:latin typeface="Interstate Black Cond" pitchFamily="50" charset="0"/>
                <a:sym typeface="Wingdings" panose="05000000000000000000" pitchFamily="2" charset="2"/>
              </a:rPr>
              <a:t> </a:t>
            </a:r>
            <a:endParaRPr lang="nl-NL" sz="2400" b="1" dirty="0">
              <a:solidFill>
                <a:schemeClr val="bg1"/>
              </a:solidFill>
              <a:latin typeface="Interstate Black Cond" pitchFamily="50" charset="0"/>
            </a:endParaRPr>
          </a:p>
        </p:txBody>
      </p:sp>
      <p:sp>
        <p:nvSpPr>
          <p:cNvPr id="28" name="Rechthoek: afgeronde hoeken 27">
            <a:hlinkClick r:id="rId5" action="ppaction://hlinksldjump"/>
            <a:extLst>
              <a:ext uri="{FF2B5EF4-FFF2-40B4-BE49-F238E27FC236}">
                <a16:creationId xmlns:a16="http://schemas.microsoft.com/office/drawing/2014/main" id="{D36F7536-A5E2-FA2D-2978-1678DDA7A8DB}"/>
              </a:ext>
            </a:extLst>
          </p:cNvPr>
          <p:cNvSpPr/>
          <p:nvPr/>
        </p:nvSpPr>
        <p:spPr>
          <a:xfrm>
            <a:off x="10486459" y="6223872"/>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afgeronde hoeken 28">
            <a:hlinkClick r:id="rId6" action="ppaction://hlinksldjump"/>
            <a:extLst>
              <a:ext uri="{FF2B5EF4-FFF2-40B4-BE49-F238E27FC236}">
                <a16:creationId xmlns:a16="http://schemas.microsoft.com/office/drawing/2014/main" id="{2B924498-B607-81AE-70CB-07562F7393BF}"/>
              </a:ext>
            </a:extLst>
          </p:cNvPr>
          <p:cNvSpPr/>
          <p:nvPr/>
        </p:nvSpPr>
        <p:spPr>
          <a:xfrm>
            <a:off x="10937577" y="6223872"/>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83972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F143A-DBA3-7014-5ABC-E855EBF96825}"/>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EF8F4822-8F40-3DA8-6500-5F9482FDFA62}"/>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LEDENBELEID</a:t>
            </a:r>
          </a:p>
        </p:txBody>
      </p:sp>
      <p:sp>
        <p:nvSpPr>
          <p:cNvPr id="3" name="Tekstvak 2">
            <a:extLst>
              <a:ext uri="{FF2B5EF4-FFF2-40B4-BE49-F238E27FC236}">
                <a16:creationId xmlns:a16="http://schemas.microsoft.com/office/drawing/2014/main" id="{12220448-5835-A892-0582-F79675433AEA}"/>
              </a:ext>
            </a:extLst>
          </p:cNvPr>
          <p:cNvSpPr txBox="1"/>
          <p:nvPr/>
        </p:nvSpPr>
        <p:spPr>
          <a:xfrm>
            <a:off x="372644" y="1123364"/>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BEHOUD</a:t>
            </a:r>
          </a:p>
        </p:txBody>
      </p:sp>
      <p:sp>
        <p:nvSpPr>
          <p:cNvPr id="5" name="Tekstvak 4">
            <a:extLst>
              <a:ext uri="{FF2B5EF4-FFF2-40B4-BE49-F238E27FC236}">
                <a16:creationId xmlns:a16="http://schemas.microsoft.com/office/drawing/2014/main" id="{B6983289-D20D-DADC-9635-A24723393FB3}"/>
              </a:ext>
            </a:extLst>
          </p:cNvPr>
          <p:cNvSpPr txBox="1"/>
          <p:nvPr/>
        </p:nvSpPr>
        <p:spPr>
          <a:xfrm>
            <a:off x="1676149" y="1184640"/>
            <a:ext cx="7146837" cy="461665"/>
          </a:xfrm>
          <a:prstGeom prst="rect">
            <a:avLst/>
          </a:prstGeom>
          <a:noFill/>
        </p:spPr>
        <p:txBody>
          <a:bodyPr wrap="square" lIns="91440" tIns="45720" rIns="91440" bIns="45720" rtlCol="0" anchor="t">
            <a:spAutoFit/>
          </a:bodyPr>
          <a:lstStyle/>
          <a:p>
            <a:pPr algn="just"/>
            <a:r>
              <a:rPr lang="nl-NL" sz="1200" dirty="0">
                <a:solidFill>
                  <a:srgbClr val="EF790C"/>
                </a:solidFill>
                <a:latin typeface="Interstate Light" pitchFamily="50" charset="0"/>
              </a:rPr>
              <a:t>Ons eerste focuspunt in ons ledenbeleid is het behoud van de leden die we al hebben. </a:t>
            </a:r>
          </a:p>
          <a:p>
            <a:pPr algn="just"/>
            <a:r>
              <a:rPr lang="nl-NL" sz="1200" dirty="0">
                <a:solidFill>
                  <a:srgbClr val="EF790C"/>
                </a:solidFill>
                <a:latin typeface="Interstate Light" pitchFamily="50" charset="0"/>
              </a:rPr>
              <a:t>Werven heeft geen zin als de ‘achterdeur’ openstaat. De volgende zaken vinden wij hierin belangrijk:</a:t>
            </a:r>
          </a:p>
        </p:txBody>
      </p:sp>
      <p:sp>
        <p:nvSpPr>
          <p:cNvPr id="7" name="Tekstvak 6">
            <a:extLst>
              <a:ext uri="{FF2B5EF4-FFF2-40B4-BE49-F238E27FC236}">
                <a16:creationId xmlns:a16="http://schemas.microsoft.com/office/drawing/2014/main" id="{6DED4897-94F9-CAD8-F512-E13B567FAE22}"/>
              </a:ext>
            </a:extLst>
          </p:cNvPr>
          <p:cNvSpPr txBox="1"/>
          <p:nvPr/>
        </p:nvSpPr>
        <p:spPr>
          <a:xfrm>
            <a:off x="372643" y="1793211"/>
            <a:ext cx="5823875" cy="4450193"/>
          </a:xfrm>
          <a:prstGeom prst="rect">
            <a:avLst/>
          </a:prstGeom>
          <a:noFill/>
        </p:spPr>
        <p:txBody>
          <a:bodyPr wrap="square" lIns="91440" tIns="45720" rIns="91440" bIns="45720" rtlCol="0" anchor="t">
            <a:spAutoFit/>
          </a:bodyPr>
          <a:lstStyle/>
          <a:p>
            <a:pPr>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Wij gaan in gesprek met onze leden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Het belangrijkste aspect van een gedegen ledenbeleid is het actief luisteren naar de wensen en behoeften van onze leden. Pas als we goed in beeld hebben wat zij willen, kunnen we er alles aan doen om hen voor onze vereniging te behouden. Dit geldt overigens net zo goed voor de vrijwilligers die onze club draaiende houden.</a:t>
            </a:r>
            <a:endParaRPr lang="nl-NL" sz="18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We denken na over de vorm die we als vereniging willen hanteren:</a:t>
            </a:r>
            <a:endParaRPr lang="nl-NL" sz="1800" kern="1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We zorgen ervoor dat we structureel, bijvoorbeeld jaarlijks, checken hoe het met onze leden gaat. Hiervoor gebruiken we bijvoorbeeld de lijncoördinatoren en vragen we leden wat er speelt.</a:t>
            </a:r>
            <a:endParaRPr lang="nl-NL" sz="1800" kern="1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We bepalen waar we de focus willen leggen. Bijvoorbeeld door extra aandacht te geven aan tweedejaars O18-spelers. Weten wij wat zij volgend jaar gaan doen op hockey- en studiegebied? Wat kunnen wij doen om hen te helpen de stap naar de senioren binnen onze vereniging te maken?</a:t>
            </a:r>
            <a:endParaRPr lang="nl-NL" sz="1800" kern="1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We realiseren ons dat bij de jongere jeugd ook de ouders een grote rol spelen. We gaan met hen in gesprek, maar vragen het zeker ook aan de kinderen zelf.</a:t>
            </a:r>
            <a:endParaRPr lang="nl-NL" sz="1800" kern="1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We zorgen ervoor dat we doorvragen. Als iemand aangeeft te willen stoppen, vragen we waarom en wat wij als club kunnen doen om hem of haar te behouden.</a:t>
            </a:r>
            <a:endParaRPr lang="nl-NL" sz="1800" kern="100" dirty="0">
              <a:effectLst/>
              <a:latin typeface="Interstate Light" pitchFamily="50" charset="0"/>
              <a:ea typeface="Aptos" panose="020B0004020202020204" pitchFamily="34" charset="0"/>
              <a:cs typeface="Times New Roman" panose="02020603050405020304" pitchFamily="18" charset="0"/>
            </a:endParaRPr>
          </a:p>
        </p:txBody>
      </p:sp>
      <p:sp>
        <p:nvSpPr>
          <p:cNvPr id="9" name="Tekstvak 8">
            <a:extLst>
              <a:ext uri="{FF2B5EF4-FFF2-40B4-BE49-F238E27FC236}">
                <a16:creationId xmlns:a16="http://schemas.microsoft.com/office/drawing/2014/main" id="{A63DD9A4-F6D4-849A-B71D-2DA57C97375B}"/>
              </a:ext>
            </a:extLst>
          </p:cNvPr>
          <p:cNvSpPr txBox="1"/>
          <p:nvPr/>
        </p:nvSpPr>
        <p:spPr>
          <a:xfrm>
            <a:off x="6444039" y="2047961"/>
            <a:ext cx="5242960" cy="4058675"/>
          </a:xfrm>
          <a:prstGeom prst="rect">
            <a:avLst/>
          </a:prstGeom>
          <a:noFill/>
        </p:spPr>
        <p:txBody>
          <a:bodyPr wrap="square" lIns="91440" tIns="45720" rIns="91440" bIns="45720" rtlCol="0" anchor="t">
            <a:spAutoFit/>
          </a:bodyPr>
          <a:lstStyle/>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Aan het eind van het seizoen sturen we onze leden niet de boodschap ‘Zeg je lidmaatschap op tijd op’, maar vragen we onze leden ‘Wat wil jij volgend jaar?’.</a:t>
            </a:r>
            <a:endParaRPr lang="nl-NL" sz="18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In dit kader maken we gebruik van een aantal tools (in samenwerking met de KNHB):</a:t>
            </a:r>
            <a:endParaRPr lang="nl-NL" sz="1800" kern="1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We houden iedere twee jaar een </a:t>
            </a:r>
            <a:r>
              <a:rPr lang="nl-NL" sz="1200" u="sng"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ledenenquête</a:t>
            </a:r>
            <a:r>
              <a:rPr lang="nl-NL" sz="1200" kern="100" dirty="0">
                <a:effectLst/>
                <a:latin typeface="Interstate Light" pitchFamily="50" charset="0"/>
                <a:ea typeface="Aptos" panose="020B0004020202020204" pitchFamily="34" charset="0"/>
                <a:cs typeface="Times New Roman" panose="02020603050405020304" pitchFamily="18" charset="0"/>
              </a:rPr>
              <a:t> onder onze leden.</a:t>
            </a:r>
            <a:endParaRPr lang="nl-NL" kern="100" dirty="0">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We doen aan het eind van ieder seizoen een uitstroomonderzoek onder alle leden die zich uitschrijven.</a:t>
            </a:r>
            <a:endParaRPr lang="nl-NL" kern="100" dirty="0">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We organiseren een pizzasessie met de 12- tot 18-jarigen van onze vereniging (Jeugd O12 t/m O18). </a:t>
            </a:r>
          </a:p>
          <a:p>
            <a:pPr lvl="0" algn="just">
              <a:lnSpc>
                <a:spcPct val="107000"/>
              </a:lnSpc>
              <a:spcAft>
                <a:spcPts val="800"/>
              </a:spcAft>
              <a:tabLst>
                <a:tab pos="457200" algn="l"/>
              </a:tabLst>
            </a:pPr>
            <a:endParaRPr lang="nl-NL" sz="18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NB: We hebben inspiratie gehaald uit onderstaande Whitepapers van de KNHB:</a:t>
            </a:r>
            <a:endParaRPr lang="nl-NL" sz="1800" kern="1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nl-NL" sz="1200" u="sng"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Whitepaper Boeien &amp; Binden Jeugd</a:t>
            </a:r>
            <a:endParaRPr lang="nl-NL" sz="1800" kern="100" dirty="0">
              <a:solidFill>
                <a:srgbClr val="EF790C"/>
              </a:solidFill>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nl-NL" sz="1200" u="sng"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Whitepaper Boeien &amp; Binden 18-25-jarigen</a:t>
            </a:r>
            <a:endParaRPr lang="nl-NL" sz="1800" kern="100" dirty="0">
              <a:solidFill>
                <a:srgbClr val="EF790C"/>
              </a:solidFill>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nl-NL" sz="1200" u="sng"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Whitepaper Boeien en Binden 25-45 jarigen </a:t>
            </a:r>
            <a:endParaRPr lang="nl-NL" sz="1800" kern="100" dirty="0">
              <a:solidFill>
                <a:srgbClr val="EF790C"/>
              </a:solidFill>
              <a:effectLst/>
              <a:latin typeface="Interstate Light" pitchFamily="50" charset="0"/>
              <a:ea typeface="Aptos" panose="020B0004020202020204" pitchFamily="34" charset="0"/>
              <a:cs typeface="Times New Roman" panose="02020603050405020304" pitchFamily="18" charset="0"/>
            </a:endParaRPr>
          </a:p>
        </p:txBody>
      </p:sp>
      <p:pic>
        <p:nvPicPr>
          <p:cNvPr id="11" name="Afbeelding 10" descr="Afbeelding met clipart, ontwerp&#10;&#10;Automatisch gegenereerde beschrijving">
            <a:extLst>
              <a:ext uri="{FF2B5EF4-FFF2-40B4-BE49-F238E27FC236}">
                <a16:creationId xmlns:a16="http://schemas.microsoft.com/office/drawing/2014/main" id="{A2963F0A-32E8-09C2-BC5F-05AA65C8CF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4" name="Rechthoek: afgeronde hoeken 3">
            <a:hlinkClick r:id="rId7" action="ppaction://hlinksldjump"/>
            <a:extLst>
              <a:ext uri="{FF2B5EF4-FFF2-40B4-BE49-F238E27FC236}">
                <a16:creationId xmlns:a16="http://schemas.microsoft.com/office/drawing/2014/main" id="{D32574FB-040C-B15E-EC64-D2FCA6B71C9C}"/>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C5EBCD6F-807A-718F-4B93-62EAD96218AD}"/>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3" name="Tekstvak 12">
            <a:extLst>
              <a:ext uri="{FF2B5EF4-FFF2-40B4-BE49-F238E27FC236}">
                <a16:creationId xmlns:a16="http://schemas.microsoft.com/office/drawing/2014/main" id="{21EB4C0E-CA92-BB0C-67B8-F647E194B438}"/>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6" name="Rechthoek: afgeronde hoeken 5">
            <a:hlinkClick r:id="rId8" action="ppaction://hlinksldjump"/>
            <a:extLst>
              <a:ext uri="{FF2B5EF4-FFF2-40B4-BE49-F238E27FC236}">
                <a16:creationId xmlns:a16="http://schemas.microsoft.com/office/drawing/2014/main" id="{91AE5D08-4273-93B5-C85A-1C6F24419947}"/>
              </a:ext>
            </a:extLst>
          </p:cNvPr>
          <p:cNvSpPr/>
          <p:nvPr/>
        </p:nvSpPr>
        <p:spPr>
          <a:xfrm>
            <a:off x="10486459" y="623370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hlinkClick r:id="rId9" action="ppaction://hlinksldjump"/>
            <a:extLst>
              <a:ext uri="{FF2B5EF4-FFF2-40B4-BE49-F238E27FC236}">
                <a16:creationId xmlns:a16="http://schemas.microsoft.com/office/drawing/2014/main" id="{D389CADD-6C9A-EB96-0C73-9F27CE676301}"/>
              </a:ext>
            </a:extLst>
          </p:cNvPr>
          <p:cNvSpPr/>
          <p:nvPr/>
        </p:nvSpPr>
        <p:spPr>
          <a:xfrm>
            <a:off x="10958237" y="621741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63806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CC823-2038-8C23-BB9B-4CE818A24967}"/>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A6148994-F8AC-B12D-62A0-CFC2A743C391}"/>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LEDENBELEID</a:t>
            </a:r>
          </a:p>
        </p:txBody>
      </p:sp>
      <p:sp>
        <p:nvSpPr>
          <p:cNvPr id="7" name="Tekstvak 6">
            <a:extLst>
              <a:ext uri="{FF2B5EF4-FFF2-40B4-BE49-F238E27FC236}">
                <a16:creationId xmlns:a16="http://schemas.microsoft.com/office/drawing/2014/main" id="{7628AF8D-61CE-7563-9603-FBFBD93C34BF}"/>
              </a:ext>
            </a:extLst>
          </p:cNvPr>
          <p:cNvSpPr txBox="1"/>
          <p:nvPr/>
        </p:nvSpPr>
        <p:spPr>
          <a:xfrm>
            <a:off x="372643" y="1783484"/>
            <a:ext cx="5823875" cy="4611070"/>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Aanbod</a:t>
            </a:r>
            <a:endParaRPr lang="nl-NL" sz="1200" b="1"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Om onze leden te behouden, is een passend aanbod van groot belang. De lijn die wij hierin hanteren, is als volgt:</a:t>
            </a: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b="1" kern="100" dirty="0">
                <a:effectLst/>
                <a:latin typeface="Interstate Light" pitchFamily="50" charset="0"/>
                <a:ea typeface="Aptos" panose="020B0004020202020204" pitchFamily="34" charset="0"/>
                <a:cs typeface="Times New Roman" panose="02020603050405020304" pitchFamily="18" charset="0"/>
              </a:rPr>
              <a:t>4- en 5-jarigen:</a:t>
            </a:r>
            <a:r>
              <a:rPr lang="nl-NL" sz="1200" kern="100" dirty="0">
                <a:effectLst/>
                <a:latin typeface="Interstate Light" pitchFamily="50" charset="0"/>
                <a:ea typeface="Aptos" panose="020B0004020202020204" pitchFamily="34" charset="0"/>
                <a:cs typeface="Times New Roman" panose="02020603050405020304" pitchFamily="18" charset="0"/>
              </a:rPr>
              <a:t> Voor de allerjongsten bieden wij Funkey  aan. Met deze vorm kunnen 4- en 5-jarigen alvast op een leuke en natuurlijke manier kennismaken met sportief bewegen.</a:t>
            </a: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b="1" kern="100" dirty="0">
                <a:effectLst/>
                <a:latin typeface="Interstate Light" pitchFamily="50" charset="0"/>
                <a:ea typeface="Aptos" panose="020B0004020202020204" pitchFamily="34" charset="0"/>
                <a:cs typeface="Times New Roman" panose="02020603050405020304" pitchFamily="18" charset="0"/>
              </a:rPr>
              <a:t>6 tot 12 jaar:</a:t>
            </a:r>
            <a:r>
              <a:rPr lang="nl-NL" sz="1200" kern="100" dirty="0">
                <a:effectLst/>
                <a:latin typeface="Interstate Light" pitchFamily="50" charset="0"/>
                <a:ea typeface="Aptos" panose="020B0004020202020204" pitchFamily="34" charset="0"/>
                <a:cs typeface="Times New Roman" panose="02020603050405020304" pitchFamily="18" charset="0"/>
              </a:rPr>
              <a:t> In de jongste jeugd ligt onze focus op de leerlijn die toewerkt naar het spelen van 11 tegen 11. Wij bieden in deze leeftijdscategorie daarom bewust geen alternatief hockeyaanbod aan.</a:t>
            </a: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b="1" kern="100" dirty="0">
                <a:effectLst/>
                <a:latin typeface="Interstate Light" pitchFamily="50" charset="0"/>
                <a:ea typeface="Aptos" panose="020B0004020202020204" pitchFamily="34" charset="0"/>
                <a:cs typeface="Times New Roman" panose="02020603050405020304" pitchFamily="18" charset="0"/>
              </a:rPr>
              <a:t>12 tot 18 jaar:</a:t>
            </a:r>
            <a:r>
              <a:rPr lang="nl-NL" sz="1200" kern="100" dirty="0">
                <a:effectLst/>
                <a:latin typeface="Interstate Light" pitchFamily="50" charset="0"/>
                <a:ea typeface="Aptos" panose="020B0004020202020204" pitchFamily="34" charset="0"/>
                <a:cs typeface="Times New Roman" panose="02020603050405020304" pitchFamily="18" charset="0"/>
              </a:rPr>
              <a:t> In de jeugdcategorie ligt onze focus op de reguliere 11 tegen 11 competitie. Daarnaast zetten wij in op dynamische varianten zoals Zaalhockey en Hockey5s, waarbij entertainment en flexibiliteit centraal staan.</a:t>
            </a:r>
          </a:p>
          <a:p>
            <a:pPr marL="342900" lvl="0" indent="-342900" algn="just">
              <a:lnSpc>
                <a:spcPct val="107000"/>
              </a:lnSpc>
              <a:buFont typeface="Symbol" panose="05050102010706020507" pitchFamily="18" charset="2"/>
              <a:buChar char=""/>
            </a:pPr>
            <a:r>
              <a:rPr lang="nl-NL" sz="1200" b="1" kern="100" dirty="0">
                <a:effectLst/>
                <a:latin typeface="Interstate Light" pitchFamily="50" charset="0"/>
                <a:ea typeface="Aptos" panose="020B0004020202020204" pitchFamily="34" charset="0"/>
                <a:cs typeface="Times New Roman" panose="02020603050405020304" pitchFamily="18" charset="0"/>
              </a:rPr>
              <a:t>Senioren:</a:t>
            </a:r>
            <a:r>
              <a:rPr lang="nl-NL" sz="1200" kern="100" dirty="0">
                <a:effectLst/>
                <a:latin typeface="Interstate Light" pitchFamily="50" charset="0"/>
                <a:ea typeface="Aptos" panose="020B0004020202020204" pitchFamily="34" charset="0"/>
                <a:cs typeface="Times New Roman" panose="02020603050405020304" pitchFamily="18" charset="0"/>
              </a:rPr>
              <a:t> Voor onze senioren is de reguliere 11 tegen 11 competitie de basis. Daarnaast bieden wij verschillende vormen van flexibel hockey aan, zoals Hockey7, Trimhockey, en andere vormen die aansluiten bij de wensen van onze leden. </a:t>
            </a:r>
          </a:p>
          <a:p>
            <a:pPr marL="342900" lvl="0" indent="-342900" algn="just">
              <a:lnSpc>
                <a:spcPct val="107000"/>
              </a:lnSpc>
              <a:buFont typeface="Symbol" panose="05050102010706020507" pitchFamily="18" charset="2"/>
              <a:buChar char=""/>
            </a:pPr>
            <a:endParaRPr lang="nl-NL" sz="400" kern="100" dirty="0">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nl-NL" sz="1200" kern="100" dirty="0">
                <a:effectLst/>
                <a:latin typeface="Interstate Light" pitchFamily="50" charset="0"/>
                <a:ea typeface="Aptos" panose="020B0004020202020204" pitchFamily="34" charset="0"/>
                <a:cs typeface="Times New Roman" panose="02020603050405020304" pitchFamily="18" charset="0"/>
              </a:rPr>
              <a:t>Hiernaast bieden we – bovenop de reguliere 11 tegen 11 competitie – voor de </a:t>
            </a:r>
            <a:r>
              <a:rPr lang="nl-NL" sz="1200" b="1" kern="100" dirty="0">
                <a:effectLst/>
                <a:latin typeface="Interstate Light" pitchFamily="50" charset="0"/>
                <a:ea typeface="Aptos" panose="020B0004020202020204" pitchFamily="34" charset="0"/>
                <a:cs typeface="Times New Roman" panose="02020603050405020304" pitchFamily="18" charset="0"/>
              </a:rPr>
              <a:t>leeftijdsgroep 14-24 jaar</a:t>
            </a:r>
            <a:r>
              <a:rPr lang="nl-NL" sz="1200" kern="100" dirty="0">
                <a:effectLst/>
                <a:latin typeface="Interstate Light" pitchFamily="50" charset="0"/>
                <a:ea typeface="Aptos" panose="020B0004020202020204" pitchFamily="34" charset="0"/>
                <a:cs typeface="Times New Roman" panose="02020603050405020304" pitchFamily="18" charset="0"/>
              </a:rPr>
              <a:t> Hockey5s aan in toernooivormpjes. Dit vindt plaats in competitievrije-/ vakantieperiodes. </a:t>
            </a:r>
          </a:p>
          <a:p>
            <a:pPr>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4" name="Tekstvak 3">
            <a:extLst>
              <a:ext uri="{FF2B5EF4-FFF2-40B4-BE49-F238E27FC236}">
                <a16:creationId xmlns:a16="http://schemas.microsoft.com/office/drawing/2014/main" id="{10AFDC5C-22CC-726A-F5DB-FF39B5BD01F2}"/>
              </a:ext>
            </a:extLst>
          </p:cNvPr>
          <p:cNvSpPr txBox="1"/>
          <p:nvPr/>
        </p:nvSpPr>
        <p:spPr>
          <a:xfrm>
            <a:off x="6536987" y="2025077"/>
            <a:ext cx="5282370" cy="2876300"/>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Naast deze hockeyvormen bieden wij specifiek (hockey)aanbod gericht op bepaalde doelgroepen waarin wij ons als vereniging willen onderscheiden. Daarom hebben wij een keuze gemaakt uit onderstaande opties: </a:t>
            </a:r>
          </a:p>
          <a:p>
            <a:pPr marL="342900" lvl="0" indent="-342900" algn="just">
              <a:lnSpc>
                <a:spcPct val="107000"/>
              </a:lnSpc>
              <a:spcAft>
                <a:spcPts val="800"/>
              </a:spcAft>
              <a:buFont typeface="Symbol" panose="05050102010706020507" pitchFamily="18" charset="2"/>
              <a:buChar char=""/>
            </a:pPr>
            <a:r>
              <a:rPr lang="nl-NL" sz="1200" kern="100" dirty="0">
                <a:effectLst/>
                <a:latin typeface="Interstate Light" pitchFamily="50" charset="0"/>
                <a:ea typeface="Aptos" panose="020B0004020202020204" pitchFamily="34" charset="0"/>
                <a:cs typeface="Times New Roman" panose="02020603050405020304" pitchFamily="18" charset="0"/>
              </a:rPr>
              <a:t>Pink hockey voor de LHBTIQ+ doelgroep.</a:t>
            </a: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Masters voor hockeyers van 35 jaar en ouder.</a:t>
            </a: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Parahockey.</a:t>
            </a: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err="1">
                <a:effectLst/>
                <a:latin typeface="Interstate Light" pitchFamily="50" charset="0"/>
                <a:ea typeface="Aptos" panose="020B0004020202020204" pitchFamily="34" charset="0"/>
                <a:cs typeface="Times New Roman" panose="02020603050405020304" pitchFamily="18" charset="0"/>
              </a:rPr>
              <a:t>Walking</a:t>
            </a:r>
            <a:r>
              <a:rPr lang="nl-NL" sz="1200" kern="100" dirty="0">
                <a:effectLst/>
                <a:latin typeface="Interstate Light" pitchFamily="50" charset="0"/>
                <a:ea typeface="Aptos" panose="020B0004020202020204" pitchFamily="34" charset="0"/>
                <a:cs typeface="Times New Roman" panose="02020603050405020304" pitchFamily="18" charset="0"/>
              </a:rPr>
              <a:t> Hockey.</a:t>
            </a: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Fithockey.</a:t>
            </a: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Overig niet hockey-gerelateerd aanbod: bootcamp, bridge, </a:t>
            </a:r>
            <a:r>
              <a:rPr lang="nl-NL" sz="1200" kern="100" dirty="0" err="1">
                <a:effectLst/>
                <a:latin typeface="Interstate Light" pitchFamily="50" charset="0"/>
                <a:ea typeface="Aptos" panose="020B0004020202020204" pitchFamily="34" charset="0"/>
                <a:cs typeface="Times New Roman" panose="02020603050405020304" pitchFamily="18" charset="0"/>
              </a:rPr>
              <a:t>padel</a:t>
            </a:r>
            <a:r>
              <a:rPr lang="nl-NL" sz="1200" kern="100" dirty="0">
                <a:effectLst/>
                <a:latin typeface="Interstate Light" pitchFamily="50" charset="0"/>
                <a:ea typeface="Aptos" panose="020B0004020202020204" pitchFamily="34" charset="0"/>
                <a:cs typeface="Times New Roman" panose="02020603050405020304" pitchFamily="18" charset="0"/>
              </a:rPr>
              <a:t>, etc. </a:t>
            </a:r>
          </a:p>
          <a:p>
            <a:pPr algn="just">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 </a:t>
            </a:r>
          </a:p>
        </p:txBody>
      </p:sp>
      <p:sp>
        <p:nvSpPr>
          <p:cNvPr id="6" name="Tekstvak 5">
            <a:extLst>
              <a:ext uri="{FF2B5EF4-FFF2-40B4-BE49-F238E27FC236}">
                <a16:creationId xmlns:a16="http://schemas.microsoft.com/office/drawing/2014/main" id="{DCC3D354-5ED4-1E9D-8579-44E1FA4BEE6C}"/>
              </a:ext>
            </a:extLst>
          </p:cNvPr>
          <p:cNvSpPr txBox="1"/>
          <p:nvPr/>
        </p:nvSpPr>
        <p:spPr>
          <a:xfrm>
            <a:off x="372644" y="1123364"/>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BEHOUD</a:t>
            </a:r>
          </a:p>
        </p:txBody>
      </p:sp>
      <p:sp>
        <p:nvSpPr>
          <p:cNvPr id="8" name="Tekstvak 7">
            <a:extLst>
              <a:ext uri="{FF2B5EF4-FFF2-40B4-BE49-F238E27FC236}">
                <a16:creationId xmlns:a16="http://schemas.microsoft.com/office/drawing/2014/main" id="{EC322795-AC96-69BE-43F5-19B068EEB989}"/>
              </a:ext>
            </a:extLst>
          </p:cNvPr>
          <p:cNvSpPr txBox="1"/>
          <p:nvPr/>
        </p:nvSpPr>
        <p:spPr>
          <a:xfrm>
            <a:off x="1676149" y="1184640"/>
            <a:ext cx="7146837" cy="461665"/>
          </a:xfrm>
          <a:prstGeom prst="rect">
            <a:avLst/>
          </a:prstGeom>
          <a:noFill/>
        </p:spPr>
        <p:txBody>
          <a:bodyPr wrap="square" lIns="91440" tIns="45720" rIns="91440" bIns="45720" rtlCol="0" anchor="t">
            <a:spAutoFit/>
          </a:bodyPr>
          <a:lstStyle/>
          <a:p>
            <a:pPr algn="just"/>
            <a:r>
              <a:rPr lang="nl-NL" sz="1200" dirty="0">
                <a:solidFill>
                  <a:srgbClr val="EF790C"/>
                </a:solidFill>
                <a:latin typeface="Interstate Light" pitchFamily="50" charset="0"/>
              </a:rPr>
              <a:t>Ons eerste focuspunt in ons ledenbeleid is het behoud van de leden die we al hebben. </a:t>
            </a:r>
          </a:p>
          <a:p>
            <a:pPr algn="just"/>
            <a:r>
              <a:rPr lang="nl-NL" sz="1200" dirty="0">
                <a:solidFill>
                  <a:srgbClr val="EF790C"/>
                </a:solidFill>
                <a:latin typeface="Interstate Light" pitchFamily="50" charset="0"/>
              </a:rPr>
              <a:t>Werven heeft geen zin als de ‘achterdeur’ openstaat. De volgende zaken vinden wij hierin belangrijk:</a:t>
            </a:r>
          </a:p>
        </p:txBody>
      </p:sp>
      <p:pic>
        <p:nvPicPr>
          <p:cNvPr id="11" name="Afbeelding 10" descr="Afbeelding met clipart, ontwerp&#10;&#10;Automatisch gegenereerde beschrijving">
            <a:extLst>
              <a:ext uri="{FF2B5EF4-FFF2-40B4-BE49-F238E27FC236}">
                <a16:creationId xmlns:a16="http://schemas.microsoft.com/office/drawing/2014/main" id="{9F4E9030-902B-5F06-8AA0-5E26E4AA1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2" name="Rechthoek: afgeronde hoeken 11">
            <a:hlinkClick r:id="rId3" action="ppaction://hlinksldjump"/>
            <a:extLst>
              <a:ext uri="{FF2B5EF4-FFF2-40B4-BE49-F238E27FC236}">
                <a16:creationId xmlns:a16="http://schemas.microsoft.com/office/drawing/2014/main" id="{134FE48A-27B2-EAA6-C29D-F896C0331774}"/>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B295E5C9-DED8-DB48-5DFD-0106DE7D7FF4}"/>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6" name="Tekstvak 15">
            <a:extLst>
              <a:ext uri="{FF2B5EF4-FFF2-40B4-BE49-F238E27FC236}">
                <a16:creationId xmlns:a16="http://schemas.microsoft.com/office/drawing/2014/main" id="{7412077E-F562-CD9F-7405-34200F84584B}"/>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3" name="Rechthoek: afgeronde hoeken 2">
            <a:hlinkClick r:id="rId4" action="ppaction://hlinksldjump"/>
            <a:extLst>
              <a:ext uri="{FF2B5EF4-FFF2-40B4-BE49-F238E27FC236}">
                <a16:creationId xmlns:a16="http://schemas.microsoft.com/office/drawing/2014/main" id="{624C43A8-C7A3-FAB4-D230-811CC67527E5}"/>
              </a:ext>
            </a:extLst>
          </p:cNvPr>
          <p:cNvSpPr/>
          <p:nvPr/>
        </p:nvSpPr>
        <p:spPr>
          <a:xfrm>
            <a:off x="10486459" y="623370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hlinkClick r:id="rId5" action="ppaction://hlinksldjump"/>
            <a:extLst>
              <a:ext uri="{FF2B5EF4-FFF2-40B4-BE49-F238E27FC236}">
                <a16:creationId xmlns:a16="http://schemas.microsoft.com/office/drawing/2014/main" id="{BFE10C3B-D86B-D532-0577-B080B7783E61}"/>
              </a:ext>
            </a:extLst>
          </p:cNvPr>
          <p:cNvSpPr/>
          <p:nvPr/>
        </p:nvSpPr>
        <p:spPr>
          <a:xfrm>
            <a:off x="10968098" y="621741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afgeronde hoeken 8">
            <a:extLst>
              <a:ext uri="{FF2B5EF4-FFF2-40B4-BE49-F238E27FC236}">
                <a16:creationId xmlns:a16="http://schemas.microsoft.com/office/drawing/2014/main" id="{30ACEA4E-5E31-D776-1177-D0C20FFC7E24}"/>
              </a:ext>
            </a:extLst>
          </p:cNvPr>
          <p:cNvSpPr/>
          <p:nvPr/>
        </p:nvSpPr>
        <p:spPr>
          <a:xfrm>
            <a:off x="11524383" y="4603360"/>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Gelijkbenige driehoek 12">
            <a:extLst>
              <a:ext uri="{FF2B5EF4-FFF2-40B4-BE49-F238E27FC236}">
                <a16:creationId xmlns:a16="http://schemas.microsoft.com/office/drawing/2014/main" id="{AB7DC4E9-4360-0279-395A-258AFFE43638}"/>
              </a:ext>
            </a:extLst>
          </p:cNvPr>
          <p:cNvSpPr/>
          <p:nvPr/>
        </p:nvSpPr>
        <p:spPr>
          <a:xfrm rot="12296474" flipH="1">
            <a:off x="11574831" y="4712382"/>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F1F912CA-D123-1BDC-F1A3-46BAD01FFA95}"/>
              </a:ext>
            </a:extLst>
          </p:cNvPr>
          <p:cNvSpPr txBox="1"/>
          <p:nvPr/>
        </p:nvSpPr>
        <p:spPr>
          <a:xfrm>
            <a:off x="11504719" y="4474552"/>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7" name="Rechthoek: afgeronde hoeken 16">
            <a:hlinkClick r:id="rId6" action="ppaction://hlinksldjump"/>
            <a:extLst>
              <a:ext uri="{FF2B5EF4-FFF2-40B4-BE49-F238E27FC236}">
                <a16:creationId xmlns:a16="http://schemas.microsoft.com/office/drawing/2014/main" id="{A71EC31D-4600-3C00-EA5B-219D3A7CE452}"/>
              </a:ext>
            </a:extLst>
          </p:cNvPr>
          <p:cNvSpPr/>
          <p:nvPr/>
        </p:nvSpPr>
        <p:spPr>
          <a:xfrm>
            <a:off x="11443158" y="449150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46639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3B5687E-A8D3-0E01-202B-5279A90EE9EE}"/>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066B3C74-2A04-5B1F-FCBE-E0F9C188E45A}"/>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LEDENBELEID</a:t>
            </a:r>
          </a:p>
        </p:txBody>
      </p:sp>
      <p:sp>
        <p:nvSpPr>
          <p:cNvPr id="7" name="Tekstvak 6">
            <a:extLst>
              <a:ext uri="{FF2B5EF4-FFF2-40B4-BE49-F238E27FC236}">
                <a16:creationId xmlns:a16="http://schemas.microsoft.com/office/drawing/2014/main" id="{46C10C51-24B1-342E-29DC-3D342CFF1D2A}"/>
              </a:ext>
            </a:extLst>
          </p:cNvPr>
          <p:cNvSpPr txBox="1"/>
          <p:nvPr/>
        </p:nvSpPr>
        <p:spPr>
          <a:xfrm>
            <a:off x="372643" y="1783484"/>
            <a:ext cx="5823875" cy="4611070"/>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Aanbod</a:t>
            </a:r>
            <a:endParaRPr lang="nl-NL" sz="1200" b="1"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Om onze leden te behouden, is een passend aanbod van groot belang. De lijn die wij hierin hanteren, is als volgt:</a:t>
            </a: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b="1" kern="100" dirty="0">
                <a:effectLst/>
                <a:latin typeface="Interstate Light" pitchFamily="50" charset="0"/>
                <a:ea typeface="Aptos" panose="020B0004020202020204" pitchFamily="34" charset="0"/>
                <a:cs typeface="Times New Roman" panose="02020603050405020304" pitchFamily="18" charset="0"/>
              </a:rPr>
              <a:t>4- en 5-jarigen:</a:t>
            </a:r>
            <a:r>
              <a:rPr lang="nl-NL" sz="1200" kern="100" dirty="0">
                <a:effectLst/>
                <a:latin typeface="Interstate Light" pitchFamily="50" charset="0"/>
                <a:ea typeface="Aptos" panose="020B0004020202020204" pitchFamily="34" charset="0"/>
                <a:cs typeface="Times New Roman" panose="02020603050405020304" pitchFamily="18" charset="0"/>
              </a:rPr>
              <a:t> Voor de allerjongsten bieden wij Funkey  aan. Met deze vorm kunnen 4- en 5-jarigen alvast op een leuke en natuurlijke manier kennismaken met sportief bewegen.</a:t>
            </a: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b="1" kern="100" dirty="0">
                <a:effectLst/>
                <a:latin typeface="Interstate Light" pitchFamily="50" charset="0"/>
                <a:ea typeface="Aptos" panose="020B0004020202020204" pitchFamily="34" charset="0"/>
                <a:cs typeface="Times New Roman" panose="02020603050405020304" pitchFamily="18" charset="0"/>
              </a:rPr>
              <a:t>6 tot 12 jaar:</a:t>
            </a:r>
            <a:r>
              <a:rPr lang="nl-NL" sz="1200" kern="100" dirty="0">
                <a:effectLst/>
                <a:latin typeface="Interstate Light" pitchFamily="50" charset="0"/>
                <a:ea typeface="Aptos" panose="020B0004020202020204" pitchFamily="34" charset="0"/>
                <a:cs typeface="Times New Roman" panose="02020603050405020304" pitchFamily="18" charset="0"/>
              </a:rPr>
              <a:t> In de jongste jeugd ligt onze focus op de leerlijn die toewerkt naar het spelen van 11 tegen 11. Wij bieden in deze leeftijdscategorie daarom bewust geen alternatief hockeyaanbod aan.</a:t>
            </a: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b="1" kern="100" dirty="0">
                <a:effectLst/>
                <a:latin typeface="Interstate Light" pitchFamily="50" charset="0"/>
                <a:ea typeface="Aptos" panose="020B0004020202020204" pitchFamily="34" charset="0"/>
                <a:cs typeface="Times New Roman" panose="02020603050405020304" pitchFamily="18" charset="0"/>
              </a:rPr>
              <a:t>12 tot 18 jaar:</a:t>
            </a:r>
            <a:r>
              <a:rPr lang="nl-NL" sz="1200" kern="100" dirty="0">
                <a:effectLst/>
                <a:latin typeface="Interstate Light" pitchFamily="50" charset="0"/>
                <a:ea typeface="Aptos" panose="020B0004020202020204" pitchFamily="34" charset="0"/>
                <a:cs typeface="Times New Roman" panose="02020603050405020304" pitchFamily="18" charset="0"/>
              </a:rPr>
              <a:t> In de jeugdcategorie ligt onze focus op de reguliere 11 tegen 11 competitie. Daarnaast zetten wij in op dynamische varianten zoals Zaalhockey en Hockey5s, waarbij entertainment en flexibiliteit centraal staan.</a:t>
            </a:r>
          </a:p>
          <a:p>
            <a:pPr marL="342900" lvl="0" indent="-342900" algn="just">
              <a:lnSpc>
                <a:spcPct val="107000"/>
              </a:lnSpc>
              <a:buFont typeface="Symbol" panose="05050102010706020507" pitchFamily="18" charset="2"/>
              <a:buChar char=""/>
            </a:pPr>
            <a:r>
              <a:rPr lang="nl-NL" sz="1200" b="1" kern="100" dirty="0">
                <a:effectLst/>
                <a:latin typeface="Interstate Light" pitchFamily="50" charset="0"/>
                <a:ea typeface="Aptos" panose="020B0004020202020204" pitchFamily="34" charset="0"/>
                <a:cs typeface="Times New Roman" panose="02020603050405020304" pitchFamily="18" charset="0"/>
              </a:rPr>
              <a:t>Senioren:</a:t>
            </a:r>
            <a:r>
              <a:rPr lang="nl-NL" sz="1200" kern="100" dirty="0">
                <a:effectLst/>
                <a:latin typeface="Interstate Light" pitchFamily="50" charset="0"/>
                <a:ea typeface="Aptos" panose="020B0004020202020204" pitchFamily="34" charset="0"/>
                <a:cs typeface="Times New Roman" panose="02020603050405020304" pitchFamily="18" charset="0"/>
              </a:rPr>
              <a:t> Voor onze senioren is de reguliere 11 tegen 11 competitie de basis. Daarnaast bieden wij verschillende vormen van flexibel hockey aan, zoals Hockey7, Trimhockey, en andere vormen die aansluiten bij de wensen van onze leden. </a:t>
            </a:r>
          </a:p>
          <a:p>
            <a:pPr marL="342900" lvl="0" indent="-342900" algn="just">
              <a:lnSpc>
                <a:spcPct val="107000"/>
              </a:lnSpc>
              <a:buFont typeface="Symbol" panose="05050102010706020507" pitchFamily="18" charset="2"/>
              <a:buChar char=""/>
            </a:pPr>
            <a:endParaRPr lang="nl-NL" sz="400" kern="100" dirty="0">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nl-NL" sz="1200" kern="100" dirty="0">
                <a:effectLst/>
                <a:latin typeface="Interstate Light" pitchFamily="50" charset="0"/>
                <a:ea typeface="Aptos" panose="020B0004020202020204" pitchFamily="34" charset="0"/>
                <a:cs typeface="Times New Roman" panose="02020603050405020304" pitchFamily="18" charset="0"/>
              </a:rPr>
              <a:t>Hiernaast bieden we – bovenop de reguliere 11 tegen 11 competitie – voor de </a:t>
            </a:r>
            <a:r>
              <a:rPr lang="nl-NL" sz="1200" b="1" kern="100" dirty="0">
                <a:effectLst/>
                <a:latin typeface="Interstate Light" pitchFamily="50" charset="0"/>
                <a:ea typeface="Aptos" panose="020B0004020202020204" pitchFamily="34" charset="0"/>
                <a:cs typeface="Times New Roman" panose="02020603050405020304" pitchFamily="18" charset="0"/>
              </a:rPr>
              <a:t>leeftijdsgroep 16-24 jaar</a:t>
            </a:r>
            <a:r>
              <a:rPr lang="nl-NL" sz="1200" kern="100" dirty="0">
                <a:effectLst/>
                <a:latin typeface="Interstate Light" pitchFamily="50" charset="0"/>
                <a:ea typeface="Aptos" panose="020B0004020202020204" pitchFamily="34" charset="0"/>
                <a:cs typeface="Times New Roman" panose="02020603050405020304" pitchFamily="18" charset="0"/>
              </a:rPr>
              <a:t> Hockey5s aan in toernooivormpjes. Dit vindt plaats in competitievrije-/ vakantieperiodes. </a:t>
            </a:r>
          </a:p>
          <a:p>
            <a:pPr>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4" name="Tekstvak 3">
            <a:extLst>
              <a:ext uri="{FF2B5EF4-FFF2-40B4-BE49-F238E27FC236}">
                <a16:creationId xmlns:a16="http://schemas.microsoft.com/office/drawing/2014/main" id="{56CB0B1F-F93C-13B4-C12F-5AE6C325EB45}"/>
              </a:ext>
            </a:extLst>
          </p:cNvPr>
          <p:cNvSpPr txBox="1"/>
          <p:nvPr/>
        </p:nvSpPr>
        <p:spPr>
          <a:xfrm>
            <a:off x="6536987" y="2028752"/>
            <a:ext cx="5282370" cy="2876300"/>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Naast deze hockeyvormen bieden wij specifiek (hockey)aanbod gericht op bepaalde doelgroepen waarin wij ons als vereniging willen onderscheiden. Daarom hebben wij een keuze gemaakt uit onderstaande opties: </a:t>
            </a:r>
          </a:p>
          <a:p>
            <a:pPr marL="342900" lvl="0" indent="-342900" algn="just">
              <a:lnSpc>
                <a:spcPct val="107000"/>
              </a:lnSpc>
              <a:spcAft>
                <a:spcPts val="800"/>
              </a:spcAft>
              <a:buFont typeface="Symbol" panose="05050102010706020507" pitchFamily="18" charset="2"/>
              <a:buChar char=""/>
            </a:pPr>
            <a:r>
              <a:rPr lang="nl-NL" sz="1200" kern="100" dirty="0">
                <a:effectLst/>
                <a:latin typeface="Interstate Light" pitchFamily="50" charset="0"/>
                <a:ea typeface="Aptos" panose="020B0004020202020204" pitchFamily="34" charset="0"/>
                <a:cs typeface="Times New Roman" panose="02020603050405020304" pitchFamily="18" charset="0"/>
              </a:rPr>
              <a:t>Pink hockey voor de LHBTIQ+ doelgroep.</a:t>
            </a: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Masters voor hockeyers van 35 jaar en ouder.</a:t>
            </a: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Parahockey.</a:t>
            </a: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err="1">
                <a:effectLst/>
                <a:latin typeface="Interstate Light" pitchFamily="50" charset="0"/>
                <a:ea typeface="Aptos" panose="020B0004020202020204" pitchFamily="34" charset="0"/>
                <a:cs typeface="Times New Roman" panose="02020603050405020304" pitchFamily="18" charset="0"/>
              </a:rPr>
              <a:t>Walking</a:t>
            </a:r>
            <a:r>
              <a:rPr lang="nl-NL" sz="1200" kern="100" dirty="0">
                <a:effectLst/>
                <a:latin typeface="Interstate Light" pitchFamily="50" charset="0"/>
                <a:ea typeface="Aptos" panose="020B0004020202020204" pitchFamily="34" charset="0"/>
                <a:cs typeface="Times New Roman" panose="02020603050405020304" pitchFamily="18" charset="0"/>
              </a:rPr>
              <a:t> Hockey.</a:t>
            </a: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Fithockey.</a:t>
            </a:r>
          </a:p>
          <a:p>
            <a:pPr marL="342900" lvl="0" indent="-342900" algn="just">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Overig niet hockey-gerelateerd aanbod: bootcamp, bridge, </a:t>
            </a:r>
            <a:r>
              <a:rPr lang="nl-NL" sz="1200" kern="100" dirty="0" err="1">
                <a:effectLst/>
                <a:latin typeface="Interstate Light" pitchFamily="50" charset="0"/>
                <a:ea typeface="Aptos" panose="020B0004020202020204" pitchFamily="34" charset="0"/>
                <a:cs typeface="Times New Roman" panose="02020603050405020304" pitchFamily="18" charset="0"/>
              </a:rPr>
              <a:t>padel</a:t>
            </a:r>
            <a:r>
              <a:rPr lang="nl-NL" sz="1200" kern="100" dirty="0">
                <a:effectLst/>
                <a:latin typeface="Interstate Light" pitchFamily="50" charset="0"/>
                <a:ea typeface="Aptos" panose="020B0004020202020204" pitchFamily="34" charset="0"/>
                <a:cs typeface="Times New Roman" panose="02020603050405020304" pitchFamily="18" charset="0"/>
              </a:rPr>
              <a:t>, etc. </a:t>
            </a:r>
          </a:p>
          <a:p>
            <a:pPr algn="just">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 </a:t>
            </a:r>
          </a:p>
        </p:txBody>
      </p:sp>
      <p:sp>
        <p:nvSpPr>
          <p:cNvPr id="6" name="Tekstvak 5">
            <a:extLst>
              <a:ext uri="{FF2B5EF4-FFF2-40B4-BE49-F238E27FC236}">
                <a16:creationId xmlns:a16="http://schemas.microsoft.com/office/drawing/2014/main" id="{20C7A26D-58C1-B439-3F4C-81496DE62DBE}"/>
              </a:ext>
            </a:extLst>
          </p:cNvPr>
          <p:cNvSpPr txBox="1"/>
          <p:nvPr/>
        </p:nvSpPr>
        <p:spPr>
          <a:xfrm>
            <a:off x="372644" y="1123364"/>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BEHOUD</a:t>
            </a:r>
          </a:p>
        </p:txBody>
      </p:sp>
      <p:sp>
        <p:nvSpPr>
          <p:cNvPr id="8" name="Tekstvak 7">
            <a:extLst>
              <a:ext uri="{FF2B5EF4-FFF2-40B4-BE49-F238E27FC236}">
                <a16:creationId xmlns:a16="http://schemas.microsoft.com/office/drawing/2014/main" id="{47F7AB03-7B1B-D5E6-8356-D1998729BA43}"/>
              </a:ext>
            </a:extLst>
          </p:cNvPr>
          <p:cNvSpPr txBox="1"/>
          <p:nvPr/>
        </p:nvSpPr>
        <p:spPr>
          <a:xfrm>
            <a:off x="1676149" y="1184640"/>
            <a:ext cx="7146837" cy="461665"/>
          </a:xfrm>
          <a:prstGeom prst="rect">
            <a:avLst/>
          </a:prstGeom>
          <a:noFill/>
        </p:spPr>
        <p:txBody>
          <a:bodyPr wrap="square" lIns="91440" tIns="45720" rIns="91440" bIns="45720" rtlCol="0" anchor="t">
            <a:spAutoFit/>
          </a:bodyPr>
          <a:lstStyle/>
          <a:p>
            <a:pPr algn="just"/>
            <a:r>
              <a:rPr lang="nl-NL" sz="1200" dirty="0">
                <a:solidFill>
                  <a:srgbClr val="EF790C"/>
                </a:solidFill>
                <a:latin typeface="Interstate Light" pitchFamily="50" charset="0"/>
              </a:rPr>
              <a:t>Ons eerste focuspunt in ons ledenbeleid is het behoud van de leden die we al hebben. </a:t>
            </a:r>
          </a:p>
          <a:p>
            <a:pPr algn="just"/>
            <a:r>
              <a:rPr lang="nl-NL" sz="1200" dirty="0">
                <a:solidFill>
                  <a:srgbClr val="EF790C"/>
                </a:solidFill>
                <a:latin typeface="Interstate Light" pitchFamily="50" charset="0"/>
              </a:rPr>
              <a:t>Werven heeft geen zin als de ‘achterdeur’ openstaat. De volgende zaken vinden wij hierin belangrijk:</a:t>
            </a:r>
          </a:p>
        </p:txBody>
      </p:sp>
      <p:pic>
        <p:nvPicPr>
          <p:cNvPr id="11" name="Afbeelding 10" descr="Afbeelding met clipart, ontwerp&#10;&#10;Automatisch gegenereerde beschrijving">
            <a:extLst>
              <a:ext uri="{FF2B5EF4-FFF2-40B4-BE49-F238E27FC236}">
                <a16:creationId xmlns:a16="http://schemas.microsoft.com/office/drawing/2014/main" id="{8F2FBA58-39A2-D6CC-6E62-743737148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2" name="Rechthoek: afgeronde hoeken 11">
            <a:hlinkClick r:id="rId3" action="ppaction://hlinksldjump"/>
            <a:extLst>
              <a:ext uri="{FF2B5EF4-FFF2-40B4-BE49-F238E27FC236}">
                <a16:creationId xmlns:a16="http://schemas.microsoft.com/office/drawing/2014/main" id="{931F1045-3B6E-E81B-5E19-3C5FCA6A1319}"/>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335D56FA-ABBC-3FE7-47D5-318CDA2E8CE5}"/>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6" name="Tekstvak 15">
            <a:extLst>
              <a:ext uri="{FF2B5EF4-FFF2-40B4-BE49-F238E27FC236}">
                <a16:creationId xmlns:a16="http://schemas.microsoft.com/office/drawing/2014/main" id="{BBD3D24E-A58B-6E3A-863D-3DD1D88AC365}"/>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3" name="Rechthoek: afgeronde hoeken 2">
            <a:hlinkClick r:id="rId4" action="ppaction://hlinksldjump"/>
            <a:extLst>
              <a:ext uri="{FF2B5EF4-FFF2-40B4-BE49-F238E27FC236}">
                <a16:creationId xmlns:a16="http://schemas.microsoft.com/office/drawing/2014/main" id="{7FD9D433-644B-1FE7-FED9-251ACDCACE54}"/>
              </a:ext>
            </a:extLst>
          </p:cNvPr>
          <p:cNvSpPr/>
          <p:nvPr/>
        </p:nvSpPr>
        <p:spPr>
          <a:xfrm>
            <a:off x="10486459" y="623370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hlinkClick r:id="rId5" action="ppaction://hlinksldjump"/>
            <a:extLst>
              <a:ext uri="{FF2B5EF4-FFF2-40B4-BE49-F238E27FC236}">
                <a16:creationId xmlns:a16="http://schemas.microsoft.com/office/drawing/2014/main" id="{1AA7AA20-9F63-5F67-8671-72192ECFC86D}"/>
              </a:ext>
            </a:extLst>
          </p:cNvPr>
          <p:cNvSpPr/>
          <p:nvPr/>
        </p:nvSpPr>
        <p:spPr>
          <a:xfrm>
            <a:off x="10968098" y="621741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Gelijkbenige driehoek 21">
            <a:extLst>
              <a:ext uri="{FF2B5EF4-FFF2-40B4-BE49-F238E27FC236}">
                <a16:creationId xmlns:a16="http://schemas.microsoft.com/office/drawing/2014/main" id="{4ED6777A-37CC-FC4A-9E58-D65DE6D3F04C}"/>
              </a:ext>
            </a:extLst>
          </p:cNvPr>
          <p:cNvSpPr/>
          <p:nvPr/>
        </p:nvSpPr>
        <p:spPr>
          <a:xfrm rot="2312080">
            <a:off x="6794506" y="4709599"/>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afgeronde hoeken 20">
            <a:extLst>
              <a:ext uri="{FF2B5EF4-FFF2-40B4-BE49-F238E27FC236}">
                <a16:creationId xmlns:a16="http://schemas.microsoft.com/office/drawing/2014/main" id="{6028203E-27DD-92D8-4159-50F1001D0A33}"/>
              </a:ext>
            </a:extLst>
          </p:cNvPr>
          <p:cNvSpPr/>
          <p:nvPr/>
        </p:nvSpPr>
        <p:spPr>
          <a:xfrm>
            <a:off x="6628460" y="4907863"/>
            <a:ext cx="5081759" cy="870719"/>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id="{C3F1A2C7-2794-009B-0AD9-9F82ED2AE781}"/>
              </a:ext>
            </a:extLst>
          </p:cNvPr>
          <p:cNvSpPr txBox="1"/>
          <p:nvPr/>
        </p:nvSpPr>
        <p:spPr>
          <a:xfrm>
            <a:off x="6708861" y="5054577"/>
            <a:ext cx="4579584" cy="504177"/>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solidFill>
                  <a:schemeClr val="bg1"/>
                </a:solidFill>
                <a:effectLst/>
                <a:latin typeface="Interstate Light" pitchFamily="50" charset="0"/>
                <a:ea typeface="Times New Roman" panose="02020603050405020304" pitchFamily="18" charset="0"/>
                <a:cs typeface="Times New Roman" panose="02020603050405020304" pitchFamily="18" charset="0"/>
              </a:rPr>
              <a:t>Kies hier de (hockey)vormen die bij jou als vereniging past (gelinkt aan jullie missie/visie).</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23421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86C4B-A2C1-9C69-4ECE-F787F8121362}"/>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74FF6A03-E7ED-8CF7-FE34-99D60B996F70}"/>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LEDENBELEID</a:t>
            </a:r>
          </a:p>
        </p:txBody>
      </p:sp>
      <p:sp>
        <p:nvSpPr>
          <p:cNvPr id="7" name="Tekstvak 6">
            <a:extLst>
              <a:ext uri="{FF2B5EF4-FFF2-40B4-BE49-F238E27FC236}">
                <a16:creationId xmlns:a16="http://schemas.microsoft.com/office/drawing/2014/main" id="{65921EE1-045C-5407-34E4-3BDF03D638F2}"/>
              </a:ext>
            </a:extLst>
          </p:cNvPr>
          <p:cNvSpPr txBox="1"/>
          <p:nvPr/>
        </p:nvSpPr>
        <p:spPr>
          <a:xfrm>
            <a:off x="372644" y="1769415"/>
            <a:ext cx="5862787" cy="4742837"/>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Bindingsvormen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Naast het hockeyaanbod vinden wij als vereniging ook de bindingsvorm een belangrijk thema voor het behoud van onze leden. We denken daarom na over de lidmaatschapsvormen die we willen aanbieden om hockey zo makkelijk en flexibel mogelijk te maken. Daarom werken wij met duo-lidmaatschappen, strippenkaarten, de mogelijkheid om één keer (legaal) in te vallen, etc. Op deze manier creëren we een flexibele schil rondom de vaste basis van hockeyers op Vereniging X. Onze verwachting is dat we (een deel van) die invallers/</a:t>
            </a:r>
            <a:r>
              <a:rPr lang="nl-NL" sz="1200" kern="100" dirty="0" err="1">
                <a:effectLst/>
                <a:latin typeface="Interstate Light" pitchFamily="50" charset="0"/>
                <a:ea typeface="Aptos" panose="020B0004020202020204" pitchFamily="34" charset="0"/>
                <a:cs typeface="Times New Roman" panose="02020603050405020304" pitchFamily="18" charset="0"/>
              </a:rPr>
              <a:t>flexhockeyers</a:t>
            </a:r>
            <a:r>
              <a:rPr lang="nl-NL" sz="1200" kern="100" dirty="0">
                <a:effectLst/>
                <a:latin typeface="Interstate Light" pitchFamily="50" charset="0"/>
                <a:ea typeface="Aptos" panose="020B0004020202020204" pitchFamily="34" charset="0"/>
                <a:cs typeface="Times New Roman" panose="02020603050405020304" pitchFamily="18" charset="0"/>
              </a:rPr>
              <a:t> op een gegeven moment ook weer terug kunnen winnen voor ons reguliere aanbod. </a:t>
            </a: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Activiteiten buiten hockey om</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We realiseren ons dat het voor het behoud van onze leden ook van groot belang is dat het niet alleen om hockey draait. Ook alle activiteiten die naast het hockey-/sportaanbod worden georganiseerd, dragen bij aan het behoud van onze leden. We spelen in op feestdagen zoals Sinterklaas, Kerst en Pasen. Als Vereniging X staan wij voor ontmoeting, en die ontmoeting maken wij mogelijk door meer dan hockey alleen. We denken hierbij niet alleen aan onze huidige, maar zeker ook aan toekomstige/potentiële leden, ouders en hockeyfans.</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Daarom laten wij onze teams om de beurt een activiteit organiseren. Zo creëren we niet alleen betrokkenheid, maar ook activiteiten die écht aansluiten bij de doelgroep.</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8" name="Tekstvak 7">
            <a:extLst>
              <a:ext uri="{FF2B5EF4-FFF2-40B4-BE49-F238E27FC236}">
                <a16:creationId xmlns:a16="http://schemas.microsoft.com/office/drawing/2014/main" id="{4D29E32C-13CE-11A0-2516-466E43BA60F8}"/>
              </a:ext>
            </a:extLst>
          </p:cNvPr>
          <p:cNvSpPr txBox="1"/>
          <p:nvPr/>
        </p:nvSpPr>
        <p:spPr>
          <a:xfrm>
            <a:off x="372644" y="1123364"/>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BEHOUD</a:t>
            </a:r>
          </a:p>
        </p:txBody>
      </p:sp>
      <p:sp>
        <p:nvSpPr>
          <p:cNvPr id="9" name="Tekstvak 8">
            <a:extLst>
              <a:ext uri="{FF2B5EF4-FFF2-40B4-BE49-F238E27FC236}">
                <a16:creationId xmlns:a16="http://schemas.microsoft.com/office/drawing/2014/main" id="{D08C324D-B827-6CA7-3001-2089A1B3B6CC}"/>
              </a:ext>
            </a:extLst>
          </p:cNvPr>
          <p:cNvSpPr txBox="1"/>
          <p:nvPr/>
        </p:nvSpPr>
        <p:spPr>
          <a:xfrm>
            <a:off x="1676149" y="1184640"/>
            <a:ext cx="7146837" cy="461665"/>
          </a:xfrm>
          <a:prstGeom prst="rect">
            <a:avLst/>
          </a:prstGeom>
          <a:noFill/>
        </p:spPr>
        <p:txBody>
          <a:bodyPr wrap="square" lIns="91440" tIns="45720" rIns="91440" bIns="45720" rtlCol="0" anchor="t">
            <a:spAutoFit/>
          </a:bodyPr>
          <a:lstStyle/>
          <a:p>
            <a:pPr algn="just"/>
            <a:r>
              <a:rPr lang="nl-NL" sz="1200" dirty="0">
                <a:solidFill>
                  <a:srgbClr val="EF790C"/>
                </a:solidFill>
                <a:latin typeface="Interstate Light" pitchFamily="50" charset="0"/>
              </a:rPr>
              <a:t>Ons eerste focuspunt in ons ledenbeleid is het behoud van de leden die we al hebben. </a:t>
            </a:r>
          </a:p>
          <a:p>
            <a:pPr algn="just"/>
            <a:r>
              <a:rPr lang="nl-NL" sz="1200" dirty="0">
                <a:solidFill>
                  <a:srgbClr val="EF790C"/>
                </a:solidFill>
                <a:latin typeface="Interstate Light" pitchFamily="50" charset="0"/>
              </a:rPr>
              <a:t>Werven heeft geen zin als de ‘achterdeur’ openstaat. De volgende zaken vinden wij hierin belangrijk:</a:t>
            </a:r>
          </a:p>
        </p:txBody>
      </p:sp>
      <p:pic>
        <p:nvPicPr>
          <p:cNvPr id="6" name="Afbeelding 5" descr="Afbeelding met clipart, ontwerp&#10;&#10;Automatisch gegenereerde beschrijving">
            <a:extLst>
              <a:ext uri="{FF2B5EF4-FFF2-40B4-BE49-F238E27FC236}">
                <a16:creationId xmlns:a16="http://schemas.microsoft.com/office/drawing/2014/main" id="{C32E24EC-7995-A760-762F-6B04CE9EFF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1" name="Rechthoek: afgeronde hoeken 10">
            <a:hlinkClick r:id="rId3" action="ppaction://hlinksldjump"/>
            <a:extLst>
              <a:ext uri="{FF2B5EF4-FFF2-40B4-BE49-F238E27FC236}">
                <a16:creationId xmlns:a16="http://schemas.microsoft.com/office/drawing/2014/main" id="{42ADF3E5-6575-35C7-685C-548BE3A93B5D}"/>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3CB11F9E-BC55-A262-4A15-05E643AC9F18}"/>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5" name="Tekstvak 14">
            <a:extLst>
              <a:ext uri="{FF2B5EF4-FFF2-40B4-BE49-F238E27FC236}">
                <a16:creationId xmlns:a16="http://schemas.microsoft.com/office/drawing/2014/main" id="{345EB728-BFCF-49DB-0C0A-8144404010CB}"/>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3" name="Rechthoek: afgeronde hoeken 2">
            <a:hlinkClick r:id="rId4" action="ppaction://hlinksldjump"/>
            <a:extLst>
              <a:ext uri="{FF2B5EF4-FFF2-40B4-BE49-F238E27FC236}">
                <a16:creationId xmlns:a16="http://schemas.microsoft.com/office/drawing/2014/main" id="{C11BBCAB-58CB-564B-5D92-CB6AABD550CF}"/>
              </a:ext>
            </a:extLst>
          </p:cNvPr>
          <p:cNvSpPr/>
          <p:nvPr/>
        </p:nvSpPr>
        <p:spPr>
          <a:xfrm>
            <a:off x="10486459" y="623370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afgeronde hoeken 3">
            <a:hlinkClick r:id="rId5" action="ppaction://hlinksldjump"/>
            <a:extLst>
              <a:ext uri="{FF2B5EF4-FFF2-40B4-BE49-F238E27FC236}">
                <a16:creationId xmlns:a16="http://schemas.microsoft.com/office/drawing/2014/main" id="{17397C93-BFD3-063F-3487-8C0EC0FCD81E}"/>
              </a:ext>
            </a:extLst>
          </p:cNvPr>
          <p:cNvSpPr/>
          <p:nvPr/>
        </p:nvSpPr>
        <p:spPr>
          <a:xfrm>
            <a:off x="10944022" y="6201473"/>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25663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26417-2DA2-2A75-0505-98205C647B06}"/>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0511DED5-D938-F06D-737D-E31B91DDD203}"/>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LEDENBELEID</a:t>
            </a:r>
          </a:p>
        </p:txBody>
      </p:sp>
      <p:sp>
        <p:nvSpPr>
          <p:cNvPr id="3" name="Tekstvak 2">
            <a:extLst>
              <a:ext uri="{FF2B5EF4-FFF2-40B4-BE49-F238E27FC236}">
                <a16:creationId xmlns:a16="http://schemas.microsoft.com/office/drawing/2014/main" id="{6C0EA8B3-D13B-FB88-8A6F-9BA4520E0762}"/>
              </a:ext>
            </a:extLst>
          </p:cNvPr>
          <p:cNvSpPr txBox="1"/>
          <p:nvPr/>
        </p:nvSpPr>
        <p:spPr>
          <a:xfrm>
            <a:off x="372644" y="1123364"/>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WERVING</a:t>
            </a:r>
          </a:p>
        </p:txBody>
      </p:sp>
      <p:sp>
        <p:nvSpPr>
          <p:cNvPr id="5" name="Tekstvak 4">
            <a:extLst>
              <a:ext uri="{FF2B5EF4-FFF2-40B4-BE49-F238E27FC236}">
                <a16:creationId xmlns:a16="http://schemas.microsoft.com/office/drawing/2014/main" id="{C55B7FD4-C719-9408-A4A3-BD0B57D800B6}"/>
              </a:ext>
            </a:extLst>
          </p:cNvPr>
          <p:cNvSpPr txBox="1"/>
          <p:nvPr/>
        </p:nvSpPr>
        <p:spPr>
          <a:xfrm>
            <a:off x="1763699" y="1184918"/>
            <a:ext cx="4831660" cy="646331"/>
          </a:xfrm>
          <a:prstGeom prst="rect">
            <a:avLst/>
          </a:prstGeom>
          <a:noFill/>
        </p:spPr>
        <p:txBody>
          <a:bodyPr wrap="square" lIns="91440" tIns="45720" rIns="91440" bIns="45720" rtlCol="0" anchor="t">
            <a:spAutoFit/>
          </a:bodyPr>
          <a:lstStyle/>
          <a:p>
            <a:pPr algn="just"/>
            <a:r>
              <a:rPr lang="nl-NL" sz="1200" dirty="0">
                <a:solidFill>
                  <a:srgbClr val="EF790C"/>
                </a:solidFill>
                <a:latin typeface="Interstate Light" pitchFamily="50" charset="0"/>
              </a:rPr>
              <a:t>Ons tweede focuspunt in ons ledenbeleid is het werven van nieuwe, maar ook oude leden.</a:t>
            </a:r>
          </a:p>
          <a:p>
            <a:pPr algn="just"/>
            <a:endParaRPr lang="nl-NL" sz="1200" dirty="0">
              <a:solidFill>
                <a:srgbClr val="EF790C"/>
              </a:solidFill>
              <a:latin typeface="Interstate Light" pitchFamily="50" charset="0"/>
            </a:endParaRPr>
          </a:p>
        </p:txBody>
      </p:sp>
      <p:sp>
        <p:nvSpPr>
          <p:cNvPr id="7" name="Tekstvak 6">
            <a:extLst>
              <a:ext uri="{FF2B5EF4-FFF2-40B4-BE49-F238E27FC236}">
                <a16:creationId xmlns:a16="http://schemas.microsoft.com/office/drawing/2014/main" id="{129E9428-4965-5052-8712-BC23DC5AE16E}"/>
              </a:ext>
            </a:extLst>
          </p:cNvPr>
          <p:cNvSpPr txBox="1"/>
          <p:nvPr/>
        </p:nvSpPr>
        <p:spPr>
          <a:xfrm>
            <a:off x="372644" y="1793211"/>
            <a:ext cx="5369670" cy="4742837"/>
          </a:xfrm>
          <a:prstGeom prst="rect">
            <a:avLst/>
          </a:prstGeom>
          <a:noFill/>
        </p:spPr>
        <p:txBody>
          <a:bodyPr wrap="square" lIns="91440" tIns="45720" rIns="91440" bIns="45720" rtlCol="0" anchor="t">
            <a:spAutoFit/>
          </a:bodyPr>
          <a:lstStyle/>
          <a:p>
            <a:pPr>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We beginnen bij ex-hockeyers</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Omdat we zo makkelijk mogelijk leden willen werven beginnen we bij onze ex-hockeyers. Uit onderzoek blijkt namelijk dat veel ex-hockeyers aangeven dat ze op termijn wel weer willen terugkeren op de velden. Daarbij geldt dat slechts een klein aandeel van de hockeyers stopt omdat ze het spelletje niet meer leuk vinden. Veel vaker heeft het te maken met een gebrek aan een passend team of een andere tijdsbesteding. Wij vragen onze oud-leden daarom altijd hoe we ze weer terug kunnen halen naar onze vereniging.</a:t>
            </a: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We bepalen bewust onze doelgroep</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Om gericht te kunnen werven hebben we goed nagedacht over de vraag welke doelgroepen we willen bereiken en waar zij zich bevinden. We hebben onszelf de vraag gesteld: willen we meer van hetzelfde, of juist meer diversiteit? En op welke doelgroepen richten we ons dus? Gaan we inzetten op jongste jeugdleden, of juist op meer studenten of seniorenleden? Gaan we ons richten op specifiek jongens, of juist op meisjes? Richten we ons op de standaard hockeydoelgroep, of willen we juist inzetten op mensen die misschien niet direct in de standaard hockeydoelgroep vallen?</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Als Vereniging X hebben we er onder andere voor gekozen om ook aandacht te besteden aan kinderen die de weg naar het hockeyveld misschien niet vanzelfsprekend weten te vinden. </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9" name="Tekstvak 8">
            <a:extLst>
              <a:ext uri="{FF2B5EF4-FFF2-40B4-BE49-F238E27FC236}">
                <a16:creationId xmlns:a16="http://schemas.microsoft.com/office/drawing/2014/main" id="{B2544F6A-76C7-B261-61FF-244AF85D196B}"/>
              </a:ext>
            </a:extLst>
          </p:cNvPr>
          <p:cNvSpPr txBox="1"/>
          <p:nvPr/>
        </p:nvSpPr>
        <p:spPr>
          <a:xfrm>
            <a:off x="6140186" y="2057361"/>
            <a:ext cx="5780259" cy="4252574"/>
          </a:xfrm>
          <a:prstGeom prst="rect">
            <a:avLst/>
          </a:prstGeom>
          <a:noFill/>
        </p:spPr>
        <p:txBody>
          <a:bodyPr wrap="square" lIns="91440" tIns="45720" rIns="91440" bIns="45720" rtlCol="0" anchor="t">
            <a:spAutoFit/>
          </a:bodyPr>
          <a:lstStyle/>
          <a:p>
            <a:pPr lvl="0" algn="just">
              <a:lnSpc>
                <a:spcPct val="107000"/>
              </a:lnSpc>
              <a:spcAft>
                <a:spcPts val="800"/>
              </a:spcAft>
              <a:buSzPts val="1000"/>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Daarom zijn wij een samenwerking aangegaan met de Hockey Foundation (van de KNHB en Rabobank). Door deze samenwerking lukt het ons om kinderen uit lage SES-wijken te bereiken en ze bij onze vereniging te betrekken.</a:t>
            </a:r>
            <a:endParaRPr lang="nl-NL" sz="1200" kern="100" dirty="0">
              <a:latin typeface="Interstate Light" pitchFamily="50" charset="0"/>
              <a:ea typeface="Aptos" panose="020B0004020202020204" pitchFamily="34" charset="0"/>
              <a:cs typeface="Times New Roman" panose="02020603050405020304" pitchFamily="18" charset="0"/>
            </a:endParaRPr>
          </a:p>
          <a:p>
            <a:pPr lvl="0" algn="just">
              <a:lnSpc>
                <a:spcPct val="107000"/>
              </a:lnSpc>
              <a:spcAft>
                <a:spcPts val="800"/>
              </a:spcAft>
              <a:buSzPts val="1000"/>
              <a:tabLst>
                <a:tab pos="457200" algn="l"/>
              </a:tabLst>
            </a:pPr>
            <a:r>
              <a:rPr lang="nl-NL" sz="1200" b="1" kern="100" dirty="0">
                <a:effectLst/>
                <a:latin typeface="Interstate Light" pitchFamily="50" charset="0"/>
                <a:ea typeface="Aptos" panose="020B0004020202020204" pitchFamily="34" charset="0"/>
                <a:cs typeface="Times New Roman" panose="02020603050405020304" pitchFamily="18" charset="0"/>
              </a:rPr>
              <a:t>We bereiken onze doelgroep</a:t>
            </a:r>
          </a:p>
          <a:p>
            <a:pPr lvl="0" algn="just">
              <a:lnSpc>
                <a:spcPct val="107000"/>
              </a:lnSpc>
              <a:spcAft>
                <a:spcPts val="800"/>
              </a:spcAft>
              <a:buSzPts val="1000"/>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We weten welke doelgroep we willen bereiken, maar het is daarnaast natuurlijk ook heel belangrijk om te bedenken hoe en waar we ze kunnen bereiken. We gebruiken hiervoor de al bestaande podia! Kinderen bereiken we bijvoorbeeld makkelijk op scholen, maar potentiële leden vinden we natuurlijk ook bij de </a:t>
            </a:r>
            <a:r>
              <a:rPr lang="nl-NL" sz="1200" kern="100" dirty="0" err="1">
                <a:effectLst/>
                <a:latin typeface="Interstate Light" pitchFamily="50" charset="0"/>
                <a:ea typeface="Aptos" panose="020B0004020202020204" pitchFamily="34" charset="0"/>
                <a:cs typeface="Times New Roman" panose="02020603050405020304" pitchFamily="18" charset="0"/>
              </a:rPr>
              <a:t>BSO’s</a:t>
            </a:r>
            <a:r>
              <a:rPr lang="nl-NL" sz="1200" kern="100" dirty="0">
                <a:effectLst/>
                <a:latin typeface="Interstate Light" pitchFamily="50" charset="0"/>
                <a:ea typeface="Aptos" panose="020B0004020202020204" pitchFamily="34" charset="0"/>
                <a:cs typeface="Times New Roman" panose="02020603050405020304" pitchFamily="18" charset="0"/>
              </a:rPr>
              <a:t>, op sportdagen van scholen, bij de zwemles, bij revalidatie- of zorgcentra of bijvoorbeeld bij de lokale dorpsbraderie.</a:t>
            </a:r>
          </a:p>
          <a:p>
            <a:pPr lvl="0" algn="just">
              <a:lnSpc>
                <a:spcPct val="107000"/>
              </a:lnSpc>
              <a:spcAft>
                <a:spcPts val="800"/>
              </a:spcAft>
              <a:buSzPts val="1000"/>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Daarbij denken we ook na over de </a:t>
            </a:r>
            <a:r>
              <a:rPr lang="nl-NL" sz="1200" kern="100" dirty="0" err="1">
                <a:effectLst/>
                <a:latin typeface="Interstate Light" pitchFamily="50" charset="0"/>
                <a:ea typeface="Aptos" panose="020B0004020202020204" pitchFamily="34" charset="0"/>
                <a:cs typeface="Times New Roman" panose="02020603050405020304" pitchFamily="18" charset="0"/>
              </a:rPr>
              <a:t>tone</a:t>
            </a:r>
            <a:r>
              <a:rPr lang="nl-NL" sz="1200" kern="100" dirty="0">
                <a:effectLst/>
                <a:latin typeface="Interstate Light" pitchFamily="50" charset="0"/>
                <a:ea typeface="Aptos" panose="020B0004020202020204" pitchFamily="34" charset="0"/>
                <a:cs typeface="Times New Roman" panose="02020603050405020304" pitchFamily="18" charset="0"/>
              </a:rPr>
              <a:t> of </a:t>
            </a:r>
            <a:r>
              <a:rPr lang="nl-NL" sz="1200" kern="100" dirty="0" err="1">
                <a:effectLst/>
                <a:latin typeface="Interstate Light" pitchFamily="50" charset="0"/>
                <a:ea typeface="Aptos" panose="020B0004020202020204" pitchFamily="34" charset="0"/>
                <a:cs typeface="Times New Roman" panose="02020603050405020304" pitchFamily="18" charset="0"/>
              </a:rPr>
              <a:t>voice</a:t>
            </a:r>
            <a:r>
              <a:rPr lang="nl-NL" sz="1200" kern="100" dirty="0">
                <a:effectLst/>
                <a:latin typeface="Interstate Light" pitchFamily="50" charset="0"/>
                <a:ea typeface="Aptos" panose="020B0004020202020204" pitchFamily="34" charset="0"/>
                <a:cs typeface="Times New Roman" panose="02020603050405020304" pitchFamily="18" charset="0"/>
              </a:rPr>
              <a:t>. Wat slaat aan bij onze doelgroep? </a:t>
            </a:r>
          </a:p>
          <a:p>
            <a:pPr lvl="0" algn="just">
              <a:lnSpc>
                <a:spcPct val="107000"/>
              </a:lnSpc>
              <a:spcAft>
                <a:spcPts val="800"/>
              </a:spcAft>
              <a:buSzPts val="1000"/>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Tip: We laten de doelgroep zelf meedenken over de beste manieren van werving. Jeugdleden laten we bijvoorbeeld meedenken over de Instagram- en TikTok-posts voor het werven van potentiële nieuwe jeugdhockeyers.</a:t>
            </a:r>
          </a:p>
          <a:p>
            <a:pPr lvl="0" algn="just">
              <a:lnSpc>
                <a:spcPct val="107000"/>
              </a:lnSpc>
              <a:spcAft>
                <a:spcPts val="800"/>
              </a:spcAft>
              <a:buSzPts val="1000"/>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We denken bij wervingsacties echt out-of-</a:t>
            </a:r>
            <a:r>
              <a:rPr lang="nl-NL" sz="1200" kern="100" dirty="0" err="1">
                <a:effectLst/>
                <a:latin typeface="Interstate Light" pitchFamily="50" charset="0"/>
                <a:ea typeface="Aptos" panose="020B0004020202020204" pitchFamily="34" charset="0"/>
                <a:cs typeface="Times New Roman" panose="02020603050405020304" pitchFamily="18" charset="0"/>
              </a:rPr>
              <a:t>the</a:t>
            </a:r>
            <a:r>
              <a:rPr lang="nl-NL" sz="1200" kern="100" dirty="0">
                <a:effectLst/>
                <a:latin typeface="Interstate Light" pitchFamily="50" charset="0"/>
                <a:ea typeface="Aptos" panose="020B0004020202020204" pitchFamily="34" charset="0"/>
                <a:cs typeface="Times New Roman" panose="02020603050405020304" pitchFamily="18" charset="0"/>
              </a:rPr>
              <a:t>-box! Vervolgens maken we per doelgroep een actieplan: waar zit de doelgroep, waar gaan we ze bereiken, hoe gaan we ze bereiken, wat zijn onze doelstellingen, etc.</a:t>
            </a:r>
          </a:p>
          <a:p>
            <a:pPr lvl="0" algn="just">
              <a:lnSpc>
                <a:spcPct val="107000"/>
              </a:lnSpc>
              <a:spcAft>
                <a:spcPts val="800"/>
              </a:spcAft>
              <a:buSzPts val="1000"/>
              <a:tabLst>
                <a:tab pos="457200" algn="l"/>
              </a:tabLs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pic>
        <p:nvPicPr>
          <p:cNvPr id="8" name="Afbeelding 7" descr="Afbeelding met clipart, ontwerp&#10;&#10;Automatisch gegenereerde beschrijving">
            <a:extLst>
              <a:ext uri="{FF2B5EF4-FFF2-40B4-BE49-F238E27FC236}">
                <a16:creationId xmlns:a16="http://schemas.microsoft.com/office/drawing/2014/main" id="{B76D4EE1-EE60-E131-4653-062C260F0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3" action="ppaction://hlinksldjump"/>
            <a:extLst>
              <a:ext uri="{FF2B5EF4-FFF2-40B4-BE49-F238E27FC236}">
                <a16:creationId xmlns:a16="http://schemas.microsoft.com/office/drawing/2014/main" id="{CE1C729D-7B13-F03F-6D6A-3CE548D51512}"/>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97BCFE42-2934-5D29-5DBE-EB8323123BEB}"/>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4" name="Tekstvak 13">
            <a:extLst>
              <a:ext uri="{FF2B5EF4-FFF2-40B4-BE49-F238E27FC236}">
                <a16:creationId xmlns:a16="http://schemas.microsoft.com/office/drawing/2014/main" id="{67D790F9-2732-A052-3D17-32D3AA6F888A}"/>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4" name="Rechthoek: afgeronde hoeken 3">
            <a:hlinkClick r:id="rId4" action="ppaction://hlinksldjump"/>
            <a:extLst>
              <a:ext uri="{FF2B5EF4-FFF2-40B4-BE49-F238E27FC236}">
                <a16:creationId xmlns:a16="http://schemas.microsoft.com/office/drawing/2014/main" id="{FE5E4DE2-0692-9808-84BC-8A4CDF6B733F}"/>
              </a:ext>
            </a:extLst>
          </p:cNvPr>
          <p:cNvSpPr/>
          <p:nvPr/>
        </p:nvSpPr>
        <p:spPr>
          <a:xfrm>
            <a:off x="10486459" y="623370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hlinkClick r:id="rId5" action="ppaction://hlinksldjump"/>
            <a:extLst>
              <a:ext uri="{FF2B5EF4-FFF2-40B4-BE49-F238E27FC236}">
                <a16:creationId xmlns:a16="http://schemas.microsoft.com/office/drawing/2014/main" id="{8DA9C739-364E-A1D0-7EAD-EFE4DF84EED5}"/>
              </a:ext>
            </a:extLst>
          </p:cNvPr>
          <p:cNvSpPr/>
          <p:nvPr/>
        </p:nvSpPr>
        <p:spPr>
          <a:xfrm>
            <a:off x="10957597" y="6190671"/>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41683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87DC1-6CF7-AA28-8A03-5DDBA316F481}"/>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2BD2B4D9-DCE9-755F-FFE4-F9D8BB14A7EA}"/>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LEDENBELEID</a:t>
            </a:r>
          </a:p>
        </p:txBody>
      </p:sp>
      <p:sp>
        <p:nvSpPr>
          <p:cNvPr id="3" name="Tekstvak 2">
            <a:extLst>
              <a:ext uri="{FF2B5EF4-FFF2-40B4-BE49-F238E27FC236}">
                <a16:creationId xmlns:a16="http://schemas.microsoft.com/office/drawing/2014/main" id="{B9E8264B-260A-2871-EA6B-9C4BB6397E0A}"/>
              </a:ext>
            </a:extLst>
          </p:cNvPr>
          <p:cNvSpPr txBox="1"/>
          <p:nvPr/>
        </p:nvSpPr>
        <p:spPr>
          <a:xfrm>
            <a:off x="372644" y="1123364"/>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WERVING</a:t>
            </a:r>
          </a:p>
        </p:txBody>
      </p:sp>
      <p:sp>
        <p:nvSpPr>
          <p:cNvPr id="5" name="Tekstvak 4">
            <a:extLst>
              <a:ext uri="{FF2B5EF4-FFF2-40B4-BE49-F238E27FC236}">
                <a16:creationId xmlns:a16="http://schemas.microsoft.com/office/drawing/2014/main" id="{DD081F1A-A2E3-5931-624A-85A1EA5B1901}"/>
              </a:ext>
            </a:extLst>
          </p:cNvPr>
          <p:cNvSpPr txBox="1"/>
          <p:nvPr/>
        </p:nvSpPr>
        <p:spPr>
          <a:xfrm>
            <a:off x="1763699" y="1184918"/>
            <a:ext cx="4831660" cy="646331"/>
          </a:xfrm>
          <a:prstGeom prst="rect">
            <a:avLst/>
          </a:prstGeom>
          <a:noFill/>
        </p:spPr>
        <p:txBody>
          <a:bodyPr wrap="square" lIns="91440" tIns="45720" rIns="91440" bIns="45720" rtlCol="0" anchor="t">
            <a:spAutoFit/>
          </a:bodyPr>
          <a:lstStyle/>
          <a:p>
            <a:pPr algn="just"/>
            <a:r>
              <a:rPr lang="nl-NL" sz="1200" dirty="0">
                <a:solidFill>
                  <a:srgbClr val="EF790C"/>
                </a:solidFill>
                <a:latin typeface="Interstate Light" pitchFamily="50" charset="0"/>
              </a:rPr>
              <a:t>Ons tweede focuspunt in ons ledenbeleid is het werven van nieuwe, maar ook oude leden.</a:t>
            </a:r>
          </a:p>
          <a:p>
            <a:pPr algn="just"/>
            <a:endParaRPr lang="nl-NL" sz="1200" dirty="0">
              <a:solidFill>
                <a:srgbClr val="EF790C"/>
              </a:solidFill>
              <a:latin typeface="Interstate Light" pitchFamily="50" charset="0"/>
            </a:endParaRPr>
          </a:p>
        </p:txBody>
      </p:sp>
      <p:sp>
        <p:nvSpPr>
          <p:cNvPr id="7" name="Tekstvak 6">
            <a:extLst>
              <a:ext uri="{FF2B5EF4-FFF2-40B4-BE49-F238E27FC236}">
                <a16:creationId xmlns:a16="http://schemas.microsoft.com/office/drawing/2014/main" id="{81DA73A9-2155-95A9-88E9-520B2F1A1D8A}"/>
              </a:ext>
            </a:extLst>
          </p:cNvPr>
          <p:cNvSpPr txBox="1"/>
          <p:nvPr/>
        </p:nvSpPr>
        <p:spPr>
          <a:xfrm>
            <a:off x="372644" y="1793211"/>
            <a:ext cx="5369670" cy="3259803"/>
          </a:xfrm>
          <a:prstGeom prst="rect">
            <a:avLst/>
          </a:prstGeom>
          <a:noFill/>
        </p:spPr>
        <p:txBody>
          <a:bodyPr wrap="square" lIns="91440" tIns="45720" rIns="91440" bIns="45720" rtlCol="0" anchor="t">
            <a:spAutoFit/>
          </a:bodyPr>
          <a:lstStyle/>
          <a:p>
            <a:pPr>
              <a:lnSpc>
                <a:spcPct val="107000"/>
              </a:lnSpc>
              <a:spcAft>
                <a:spcPts val="800"/>
              </a:spcAft>
            </a:pPr>
            <a:r>
              <a:rPr lang="nl-NL" sz="1200" b="1" kern="100" dirty="0" err="1">
                <a:effectLst/>
                <a:latin typeface="Interstate Light" pitchFamily="50" charset="0"/>
                <a:ea typeface="Aptos" panose="020B0004020202020204" pitchFamily="34" charset="0"/>
                <a:cs typeface="Times New Roman" panose="02020603050405020304" pitchFamily="18" charset="0"/>
              </a:rPr>
              <a:t>Onboarding</a:t>
            </a:r>
            <a:endParaRPr lang="nl-NL" sz="1200" b="1" kern="100" dirty="0">
              <a:latin typeface="Interstate Light" pitchFamily="50" charset="0"/>
              <a:ea typeface="Aptos" panose="020B0004020202020204" pitchFamily="34" charset="0"/>
              <a:cs typeface="Times New Roman" panose="02020603050405020304" pitchFamily="18" charset="0"/>
            </a:endParaRPr>
          </a:p>
          <a:p>
            <a:pPr>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Tenslotte is het belangrijk dat de nieuwe leden die we binnenhalen ook lid blijven. Wij zorgen voor een goede </a:t>
            </a:r>
            <a:r>
              <a:rPr lang="nl-NL" sz="1200" kern="100" dirty="0" err="1">
                <a:effectLst/>
                <a:latin typeface="Interstate Light" pitchFamily="50" charset="0"/>
                <a:ea typeface="Aptos" panose="020B0004020202020204" pitchFamily="34" charset="0"/>
                <a:cs typeface="Times New Roman" panose="02020603050405020304" pitchFamily="18" charset="0"/>
              </a:rPr>
              <a:t>onboarding</a:t>
            </a:r>
            <a:r>
              <a:rPr lang="nl-NL" sz="1200" kern="100" dirty="0">
                <a:effectLst/>
                <a:latin typeface="Interstate Light" pitchFamily="50" charset="0"/>
                <a:ea typeface="Aptos" panose="020B0004020202020204" pitchFamily="34" charset="0"/>
                <a:cs typeface="Times New Roman" panose="02020603050405020304" pitchFamily="18" charset="0"/>
              </a:rPr>
              <a:t> van nieuwe leden. Dat begint bij de proeftrainingen, maar gaat ook over het informeren van nieuwe leden, zorgen dat ze zich welkom voelen, etc. En we nemen hierbij ook zeker de ouders mee.</a:t>
            </a:r>
          </a:p>
          <a:p>
            <a:pPr>
              <a:lnSpc>
                <a:spcPct val="107000"/>
              </a:lnSpc>
              <a:spcAft>
                <a:spcPts val="800"/>
              </a:spcAft>
            </a:pPr>
            <a:r>
              <a:rPr lang="nl-NL" sz="1200" i="1" kern="100" dirty="0">
                <a:effectLst/>
                <a:latin typeface="Interstate Light" pitchFamily="50" charset="0"/>
                <a:ea typeface="Aptos" panose="020B0004020202020204" pitchFamily="34" charset="0"/>
                <a:cs typeface="Times New Roman" panose="02020603050405020304" pitchFamily="18" charset="0"/>
              </a:rPr>
              <a:t>Tip: Proeftrainingen zijn belangrijke momenten om potentiële leden enthousiast te maken voor onze vereniging. Wij besteden hier zorgvuldig aandacht aan! We zetten hier de beste trainers neer en zorgen ervoor dat we snel een succesbeleving creëren. Met andere woorden: we zorgen dat de kinderen het leuk vinden en laten ze zien en ervaren dat ze de beginselen van hockey snel onder de knie kunnen krijgen.</a:t>
            </a: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Meer informatie hierover vind je hier: ‘</a:t>
            </a:r>
            <a:r>
              <a:rPr lang="nl-NL" sz="1200" u="sng"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Welkom op het hockeyveld</a:t>
            </a:r>
            <a:r>
              <a:rPr lang="nl-NL" sz="1200" kern="100" dirty="0">
                <a:effectLst/>
                <a:latin typeface="Interstate Light" pitchFamily="50" charset="0"/>
                <a:ea typeface="Aptos" panose="020B0004020202020204" pitchFamily="34" charset="0"/>
                <a:cs typeface="Times New Roman" panose="02020603050405020304" pitchFamily="18" charset="0"/>
              </a:rPr>
              <a:t>’</a:t>
            </a:r>
          </a:p>
          <a:p>
            <a:pPr>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 </a:t>
            </a: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4" name="Tekstvak 3">
            <a:extLst>
              <a:ext uri="{FF2B5EF4-FFF2-40B4-BE49-F238E27FC236}">
                <a16:creationId xmlns:a16="http://schemas.microsoft.com/office/drawing/2014/main" id="{AA4D50CA-4B5B-473B-4944-43DDC3926287}"/>
              </a:ext>
            </a:extLst>
          </p:cNvPr>
          <p:cNvSpPr txBox="1"/>
          <p:nvPr/>
        </p:nvSpPr>
        <p:spPr>
          <a:xfrm>
            <a:off x="6096000" y="1844932"/>
            <a:ext cx="5369670" cy="2774221"/>
          </a:xfrm>
          <a:prstGeom prst="rect">
            <a:avLst/>
          </a:prstGeom>
          <a:noFill/>
        </p:spPr>
        <p:txBody>
          <a:bodyPr wrap="square" lIns="91440" tIns="45720" rIns="91440" bIns="45720" rtlCol="0" anchor="t">
            <a:spAutoFit/>
          </a:bodyPr>
          <a:lstStyle/>
          <a:p>
            <a:pPr>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Tenslotte</a:t>
            </a:r>
            <a:endParaRPr lang="nl-NL" sz="1200" b="1" kern="100" dirty="0">
              <a:latin typeface="Interstate Light" pitchFamily="50" charset="0"/>
              <a:ea typeface="Aptos" panose="020B0004020202020204" pitchFamily="34" charset="0"/>
              <a:cs typeface="Times New Roman" panose="02020603050405020304" pitchFamily="18" charset="0"/>
            </a:endParaRPr>
          </a:p>
          <a:p>
            <a:pPr>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Wij realiseren ons dat ‘onderscheidend zijn’ ook kan door de manier waarop we ons als vereniging maatschappelijk positioneren. Zo zetten wij als vereniging bijvoorbeeld extra in op:</a:t>
            </a:r>
          </a:p>
          <a:p>
            <a:pPr marL="342900" lvl="0" indent="-342900">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Lage SES-wijken (in samenwerking met de Hockey Foundation)</a:t>
            </a:r>
          </a:p>
          <a:p>
            <a:pPr marL="342900" lvl="0" indent="-342900">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Duurzaamheid</a:t>
            </a:r>
          </a:p>
          <a:p>
            <a:pPr marL="342900" lvl="0" indent="-342900">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Gezondheid</a:t>
            </a:r>
          </a:p>
          <a:p>
            <a:pPr marL="342900" lvl="0" indent="-342900">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De LHBTIQ+ doelgroep</a:t>
            </a:r>
          </a:p>
          <a:p>
            <a:pPr marL="342900" lvl="0" indent="-342900">
              <a:lnSpc>
                <a:spcPct val="107000"/>
              </a:lnSpc>
              <a:spcAft>
                <a:spcPts val="800"/>
              </a:spcAft>
              <a:buSzPts val="1000"/>
              <a:buFont typeface="Symbol" panose="05050102010706020507" pitchFamily="18" charset="2"/>
              <a:buChar char=""/>
              <a:tabLst>
                <a:tab pos="457200" algn="l"/>
              </a:tabLst>
            </a:pPr>
            <a:r>
              <a:rPr lang="nl-NL" sz="1200" kern="100" dirty="0">
                <a:effectLst/>
                <a:latin typeface="Interstate Light" pitchFamily="50" charset="0"/>
                <a:ea typeface="Aptos" panose="020B0004020202020204" pitchFamily="34" charset="0"/>
                <a:cs typeface="Times New Roman" panose="02020603050405020304" pitchFamily="18" charset="0"/>
              </a:rPr>
              <a:t>Aandacht voor parasporters (G-/LG-hockey)</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pic>
        <p:nvPicPr>
          <p:cNvPr id="6" name="Afbeelding 5" descr="Afbeelding met clipart, ontwerp&#10;&#10;Automatisch gegenereerde beschrijving">
            <a:extLst>
              <a:ext uri="{FF2B5EF4-FFF2-40B4-BE49-F238E27FC236}">
                <a16:creationId xmlns:a16="http://schemas.microsoft.com/office/drawing/2014/main" id="{C7ED208B-5DFB-CEE4-FEA9-29F5E3A77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8" name="Rechthoek: afgeronde hoeken 7">
            <a:hlinkClick r:id="rId4" action="ppaction://hlinksldjump"/>
            <a:extLst>
              <a:ext uri="{FF2B5EF4-FFF2-40B4-BE49-F238E27FC236}">
                <a16:creationId xmlns:a16="http://schemas.microsoft.com/office/drawing/2014/main" id="{0A204E36-EEA5-955E-957E-D90C48F3980F}"/>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C67708E4-BCC0-26E1-1AC4-2CEBEDBBEFEE}"/>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5" name="Tekstvak 14">
            <a:extLst>
              <a:ext uri="{FF2B5EF4-FFF2-40B4-BE49-F238E27FC236}">
                <a16:creationId xmlns:a16="http://schemas.microsoft.com/office/drawing/2014/main" id="{9197FD09-2E03-34A5-A927-9079341BE2B7}"/>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9" name="Rechthoek: afgeronde hoeken 8">
            <a:hlinkClick r:id="rId5" action="ppaction://hlinksldjump"/>
            <a:extLst>
              <a:ext uri="{FF2B5EF4-FFF2-40B4-BE49-F238E27FC236}">
                <a16:creationId xmlns:a16="http://schemas.microsoft.com/office/drawing/2014/main" id="{8C5A4E71-3F5B-00B5-C3E8-8EEF64298CAB}"/>
              </a:ext>
            </a:extLst>
          </p:cNvPr>
          <p:cNvSpPr/>
          <p:nvPr/>
        </p:nvSpPr>
        <p:spPr>
          <a:xfrm>
            <a:off x="10486459" y="623370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afgeronde hoeken 9">
            <a:hlinkClick r:id="rId6" action="ppaction://hlinksldjump"/>
            <a:extLst>
              <a:ext uri="{FF2B5EF4-FFF2-40B4-BE49-F238E27FC236}">
                <a16:creationId xmlns:a16="http://schemas.microsoft.com/office/drawing/2014/main" id="{218564CC-C0EC-992E-C8D9-4A16BB3ADA1B}"/>
              </a:ext>
            </a:extLst>
          </p:cNvPr>
          <p:cNvSpPr/>
          <p:nvPr/>
        </p:nvSpPr>
        <p:spPr>
          <a:xfrm>
            <a:off x="10942629" y="6235932"/>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58773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F56698C0-7DEE-5CE1-5D34-30139870E8CB}"/>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9A47C0A8-1455-1801-F67E-901A57C38E11}"/>
              </a:ext>
            </a:extLst>
          </p:cNvPr>
          <p:cNvSpPr txBox="1"/>
          <p:nvPr/>
        </p:nvSpPr>
        <p:spPr>
          <a:xfrm>
            <a:off x="314488" y="478894"/>
            <a:ext cx="7292750" cy="1989071"/>
          </a:xfrm>
          <a:prstGeom prst="rect">
            <a:avLst/>
          </a:prstGeom>
          <a:noFill/>
        </p:spPr>
        <p:txBody>
          <a:bodyPr wrap="square" rtlCol="0">
            <a:spAutoFit/>
          </a:bodyPr>
          <a:lstStyle/>
          <a:p>
            <a:pPr>
              <a:lnSpc>
                <a:spcPct val="70000"/>
              </a:lnSpc>
            </a:pPr>
            <a:r>
              <a:rPr lang="nl-NL" sz="8800" b="1" dirty="0">
                <a:solidFill>
                  <a:schemeClr val="bg1"/>
                </a:solidFill>
                <a:latin typeface="Interstate Black Cond" pitchFamily="50" charset="0"/>
              </a:rPr>
              <a:t>TECHNISCH</a:t>
            </a:r>
            <a:br>
              <a:rPr lang="nl-NL" sz="8800" b="1" dirty="0">
                <a:solidFill>
                  <a:schemeClr val="bg1"/>
                </a:solidFill>
                <a:latin typeface="Interstate Black Cond" pitchFamily="50" charset="0"/>
              </a:rPr>
            </a:br>
            <a:r>
              <a:rPr lang="nl-NL" sz="8800" b="1" dirty="0">
                <a:solidFill>
                  <a:schemeClr val="bg1"/>
                </a:solidFill>
                <a:latin typeface="Interstate Black Cond" pitchFamily="50" charset="0"/>
              </a:rPr>
              <a:t>BELEID</a:t>
            </a:r>
          </a:p>
        </p:txBody>
      </p:sp>
      <p:pic>
        <p:nvPicPr>
          <p:cNvPr id="8" name="Afbeelding 7">
            <a:extLst>
              <a:ext uri="{FF2B5EF4-FFF2-40B4-BE49-F238E27FC236}">
                <a16:creationId xmlns:a16="http://schemas.microsoft.com/office/drawing/2014/main" id="{AE32B147-E658-9979-8B2B-E33091F3A1CD}"/>
              </a:ext>
            </a:extLst>
          </p:cNvPr>
          <p:cNvPicPr>
            <a:picLocks noChangeAspect="1"/>
          </p:cNvPicPr>
          <p:nvPr/>
        </p:nvPicPr>
        <p:blipFill>
          <a:blip r:embed="rId2">
            <a:extLst>
              <a:ext uri="{28A0092B-C50C-407E-A947-70E740481C1C}">
                <a14:useLocalDpi xmlns:a14="http://schemas.microsoft.com/office/drawing/2010/main" val="0"/>
              </a:ext>
            </a:extLst>
          </a:blip>
          <a:srcRect l="1521" t="5963" r="1261" b="19602"/>
          <a:stretch>
            <a:fillRect/>
          </a:stretch>
        </p:blipFill>
        <p:spPr>
          <a:xfrm>
            <a:off x="6513314" y="389263"/>
            <a:ext cx="5306042" cy="6079473"/>
          </a:xfrm>
          <a:prstGeom prst="roundRect">
            <a:avLst>
              <a:gd name="adj" fmla="val 2024"/>
            </a:avLst>
          </a:prstGeom>
        </p:spPr>
      </p:pic>
      <p:pic>
        <p:nvPicPr>
          <p:cNvPr id="12" name="Afbeelding 11" descr="Afbeelding met Lettertype, Graphics, logo, symbool&#10;&#10;Automatisch gegenereerde beschrijving">
            <a:extLst>
              <a:ext uri="{FF2B5EF4-FFF2-40B4-BE49-F238E27FC236}">
                <a16:creationId xmlns:a16="http://schemas.microsoft.com/office/drawing/2014/main" id="{AA95207A-FDBE-968E-2570-4788EC4E6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293" y="5943038"/>
            <a:ext cx="2106686" cy="525698"/>
          </a:xfrm>
          <a:prstGeom prst="rect">
            <a:avLst/>
          </a:prstGeom>
        </p:spPr>
      </p:pic>
      <p:sp>
        <p:nvSpPr>
          <p:cNvPr id="3" name="Rechthoek: afgeronde hoeken 2">
            <a:hlinkClick r:id="rId4" action="ppaction://hlinksldjump"/>
            <a:extLst>
              <a:ext uri="{FF2B5EF4-FFF2-40B4-BE49-F238E27FC236}">
                <a16:creationId xmlns:a16="http://schemas.microsoft.com/office/drawing/2014/main" id="{BC81BCF3-86A2-356E-28E7-6ACAD536D946}"/>
              </a:ext>
            </a:extLst>
          </p:cNvPr>
          <p:cNvSpPr/>
          <p:nvPr/>
        </p:nvSpPr>
        <p:spPr>
          <a:xfrm>
            <a:off x="314488" y="3641688"/>
            <a:ext cx="239001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hlinkClick r:id="rId4" action="ppaction://hlinksldjump"/>
            <a:extLst>
              <a:ext uri="{FF2B5EF4-FFF2-40B4-BE49-F238E27FC236}">
                <a16:creationId xmlns:a16="http://schemas.microsoft.com/office/drawing/2014/main" id="{1CE060CA-0170-C173-0955-7B64F6954A2D}"/>
              </a:ext>
            </a:extLst>
          </p:cNvPr>
          <p:cNvSpPr/>
          <p:nvPr/>
        </p:nvSpPr>
        <p:spPr>
          <a:xfrm>
            <a:off x="397642" y="3739854"/>
            <a:ext cx="2050667" cy="47665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D6ADFBA3-8CF5-5BDC-BE95-93EB834654EB}"/>
              </a:ext>
            </a:extLst>
          </p:cNvPr>
          <p:cNvSpPr txBox="1"/>
          <p:nvPr/>
        </p:nvSpPr>
        <p:spPr>
          <a:xfrm>
            <a:off x="506049" y="3783787"/>
            <a:ext cx="2050666" cy="369332"/>
          </a:xfrm>
          <a:prstGeom prst="rect">
            <a:avLst/>
          </a:prstGeom>
          <a:noFill/>
        </p:spPr>
        <p:txBody>
          <a:bodyPr wrap="square" lIns="91440" tIns="45720" rIns="91440" bIns="45720" rtlCol="0" anchor="t">
            <a:spAutoFit/>
          </a:bodyPr>
          <a:lstStyle/>
          <a:p>
            <a:pPr algn="just"/>
            <a:r>
              <a:rPr lang="nl-NL" b="1" dirty="0">
                <a:solidFill>
                  <a:srgbClr val="EF790C"/>
                </a:solidFill>
                <a:latin typeface="Interstate Light" pitchFamily="50" charset="0"/>
                <a:sym typeface="Wingdings" panose="05000000000000000000" pitchFamily="2" charset="2"/>
              </a:rPr>
              <a:t> </a:t>
            </a:r>
            <a:r>
              <a:rPr lang="nl-NL" b="1" dirty="0">
                <a:solidFill>
                  <a:srgbClr val="EF790C"/>
                </a:solidFill>
                <a:latin typeface="Interstate Light" pitchFamily="50" charset="0"/>
              </a:rPr>
              <a:t>Aan de slag</a:t>
            </a:r>
          </a:p>
        </p:txBody>
      </p:sp>
      <p:sp>
        <p:nvSpPr>
          <p:cNvPr id="13" name="Tekstvak 12">
            <a:extLst>
              <a:ext uri="{FF2B5EF4-FFF2-40B4-BE49-F238E27FC236}">
                <a16:creationId xmlns:a16="http://schemas.microsoft.com/office/drawing/2014/main" id="{E003A500-6686-25F0-793C-250FAC8F2096}"/>
              </a:ext>
            </a:extLst>
          </p:cNvPr>
          <p:cNvSpPr txBox="1"/>
          <p:nvPr/>
        </p:nvSpPr>
        <p:spPr>
          <a:xfrm>
            <a:off x="372643" y="2310425"/>
            <a:ext cx="5457885" cy="1200329"/>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Bij onze vereniging staat de ontwikkeling van spelers centraal — als sporter én als mens. We geloven in een </a:t>
            </a:r>
            <a:r>
              <a:rPr lang="nl-NL" sz="1200" dirty="0" err="1">
                <a:solidFill>
                  <a:schemeClr val="bg1"/>
                </a:solidFill>
                <a:latin typeface="Interstate Light" pitchFamily="50" charset="0"/>
              </a:rPr>
              <a:t>hockeycultuur</a:t>
            </a:r>
            <a:r>
              <a:rPr lang="nl-NL" sz="1200" dirty="0">
                <a:solidFill>
                  <a:schemeClr val="bg1"/>
                </a:solidFill>
                <a:latin typeface="Interstate Light" pitchFamily="50" charset="0"/>
              </a:rPr>
              <a:t> waarin ieder individu wordt gestimuleerd om zichzelf te ontdekken, te groeien en met plezier te blijven leren. Alles wat we doen, doen we vanuit één fundamenteel uitgangspunt: het creëren en waarborgen van een veilige sportomgeving. Alleen in zo’n omgeving kunnen spelers vrijuit leren, zich verbonden voelen en zichzelf zijn.</a:t>
            </a:r>
          </a:p>
        </p:txBody>
      </p:sp>
      <p:pic>
        <p:nvPicPr>
          <p:cNvPr id="2" name="Afbeelding 1" descr="Afbeelding met Graphics, Lettertype, cirkel, symbool&#10;&#10;Door AI gegenereerde inhoud is mogelijk onjuist.">
            <a:extLst>
              <a:ext uri="{FF2B5EF4-FFF2-40B4-BE49-F238E27FC236}">
                <a16:creationId xmlns:a16="http://schemas.microsoft.com/office/drawing/2014/main" id="{518EBB8D-4DC3-5625-C734-A799B3B36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3638" y="4430540"/>
            <a:ext cx="2624105" cy="2624105"/>
          </a:xfrm>
          <a:prstGeom prst="rect">
            <a:avLst/>
          </a:prstGeom>
        </p:spPr>
      </p:pic>
      <p:pic>
        <p:nvPicPr>
          <p:cNvPr id="6" name="Afbeelding 5" descr="Afbeelding met clipart, symbool, wit, ontwerp&#10;&#10;Automatisch gegenereerde beschrijving">
            <a:extLst>
              <a:ext uri="{FF2B5EF4-FFF2-40B4-BE49-F238E27FC236}">
                <a16:creationId xmlns:a16="http://schemas.microsoft.com/office/drawing/2014/main" id="{F4248A5A-E4B6-CBDB-C2B5-9792E018A0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797" y="5995698"/>
            <a:ext cx="470708" cy="470708"/>
          </a:xfrm>
          <a:prstGeom prst="rect">
            <a:avLst/>
          </a:prstGeom>
        </p:spPr>
      </p:pic>
      <p:sp>
        <p:nvSpPr>
          <p:cNvPr id="9" name="Rechthoek: afgeronde hoeken 8">
            <a:hlinkClick r:id="rId7" action="ppaction://hlinksldjump"/>
            <a:extLst>
              <a:ext uri="{FF2B5EF4-FFF2-40B4-BE49-F238E27FC236}">
                <a16:creationId xmlns:a16="http://schemas.microsoft.com/office/drawing/2014/main" id="{860B74C0-0BC7-F2B9-2F78-F6E5A8FF3AF0}"/>
              </a:ext>
            </a:extLst>
          </p:cNvPr>
          <p:cNvSpPr/>
          <p:nvPr/>
        </p:nvSpPr>
        <p:spPr>
          <a:xfrm>
            <a:off x="217896" y="5856878"/>
            <a:ext cx="84813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95691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0A972-D1D1-BD24-6754-623BDDDF8DDC}"/>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1D5C43AA-2A07-9385-B176-FCB9C1B314E8}"/>
              </a:ext>
            </a:extLst>
          </p:cNvPr>
          <p:cNvSpPr txBox="1"/>
          <p:nvPr/>
        </p:nvSpPr>
        <p:spPr>
          <a:xfrm>
            <a:off x="294823" y="-26000"/>
            <a:ext cx="10154785"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sp>
        <p:nvSpPr>
          <p:cNvPr id="7" name="Tekstvak 6">
            <a:extLst>
              <a:ext uri="{FF2B5EF4-FFF2-40B4-BE49-F238E27FC236}">
                <a16:creationId xmlns:a16="http://schemas.microsoft.com/office/drawing/2014/main" id="{DA800A3B-4FD5-D32D-2C74-84388DE19F6A}"/>
              </a:ext>
            </a:extLst>
          </p:cNvPr>
          <p:cNvSpPr txBox="1"/>
          <p:nvPr/>
        </p:nvSpPr>
        <p:spPr>
          <a:xfrm>
            <a:off x="294823" y="1156390"/>
            <a:ext cx="5348893" cy="4545219"/>
          </a:xfrm>
          <a:prstGeom prst="rect">
            <a:avLst/>
          </a:prstGeom>
          <a:noFill/>
        </p:spPr>
        <p:txBody>
          <a:bodyPr wrap="square" lIns="91440" tIns="45720" rIns="91440" bIns="45720" rtlCol="0" anchor="t">
            <a:spAutoFit/>
          </a:bodyPr>
          <a:lstStyle/>
          <a:p>
            <a:pPr algn="just">
              <a:lnSpc>
                <a:spcPct val="107000"/>
              </a:lnSpc>
              <a:spcAft>
                <a:spcPts val="800"/>
              </a:spcAft>
            </a:pPr>
            <a:br>
              <a:rPr lang="nl-NL" sz="1200" b="1" kern="100" dirty="0">
                <a:effectLst/>
                <a:latin typeface="Interstate Light" pitchFamily="50" charset="0"/>
                <a:ea typeface="Aptos" panose="020B0004020202020204" pitchFamily="34" charset="0"/>
                <a:cs typeface="Times New Roman" panose="02020603050405020304" pitchFamily="18" charset="0"/>
              </a:rPr>
            </a:br>
            <a:r>
              <a:rPr lang="nl-NL" sz="1200" kern="100" dirty="0">
                <a:effectLst/>
                <a:latin typeface="Interstate Light" pitchFamily="50" charset="0"/>
                <a:ea typeface="Aptos" panose="020B0004020202020204" pitchFamily="34" charset="0"/>
                <a:cs typeface="Times New Roman" panose="02020603050405020304" pitchFamily="18" charset="0"/>
              </a:rPr>
              <a:t>Ons technisch beleid sluit aan op de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KNHB Visie op de ontwikkeling van hockeyers</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 </a:t>
            </a:r>
            <a:r>
              <a:rPr lang="nl-NL" sz="1200" kern="100" dirty="0">
                <a:effectLst/>
                <a:latin typeface="Interstate Light" pitchFamily="50" charset="0"/>
                <a:ea typeface="Aptos" panose="020B0004020202020204" pitchFamily="34" charset="0"/>
                <a:cs typeface="Times New Roman" panose="02020603050405020304" pitchFamily="18" charset="0"/>
              </a:rPr>
              <a:t>en vertaalt deze naar onze eigen praktijk, met aandacht voor zelfregulerend leren, unieke kwaliteiten ontdekken en verder te ontwikkelen, persoonlijke ambitie en teamontwikkeling.</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We bieden spelers van alle leeftijden en niveaus passende begeleiding in een veilige, inclusieve en stimulerende omgeving. Onze opleidingsstructuur, gebaseerd op de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'KNHB Technisch Beleidspuzzel'</a:t>
            </a:r>
            <a:r>
              <a:rPr lang="nl-NL" sz="1200" kern="100" dirty="0">
                <a:effectLst/>
                <a:latin typeface="Interstate Light" pitchFamily="50" charset="0"/>
                <a:ea typeface="Aptos" panose="020B0004020202020204" pitchFamily="34" charset="0"/>
                <a:cs typeface="Times New Roman" panose="02020603050405020304" pitchFamily="18" charset="0"/>
              </a:rPr>
              <a:t>, biedt duidelijke richtlijnen en handvatten om spelers op hun eigen niveau en in hun eigen tempo te laten groeien.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Wij streven ernaar dat spelers met plezier trainen en spelen, omdat zij intrinsiek gemotiveerd zijn. Dat betekent dat ze sporten omdat ze het zelf graag willen, niet omdat het moet. Daarvoor zorgen we door aandacht te besteden aan drie belangrijke basisbehoeften:</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Autonomie: spelers ervaren keuzevrijheid en mogen zelf ontdekken en beslissingen nemen.</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Competentie: spelers doen succeservaringen op en voelen zich vaardig en bekwaam.</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Verbondenheid  : spelers voelen zich thuis in hun team en hebben een goede band met hun teamgenoten en trainer/coaches.</a:t>
            </a:r>
          </a:p>
        </p:txBody>
      </p:sp>
      <p:pic>
        <p:nvPicPr>
          <p:cNvPr id="11" name="Afbeelding 10" descr="Afbeelding met clipart, ontwerp&#10;&#10;Automatisch gegenereerde beschrijving">
            <a:extLst>
              <a:ext uri="{FF2B5EF4-FFF2-40B4-BE49-F238E27FC236}">
                <a16:creationId xmlns:a16="http://schemas.microsoft.com/office/drawing/2014/main" id="{D7516F65-9472-06A7-7D8B-84B7BA292E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4" name="Rechthoek: afgeronde hoeken 3">
            <a:hlinkClick r:id="rId5" action="ppaction://hlinksldjump"/>
            <a:extLst>
              <a:ext uri="{FF2B5EF4-FFF2-40B4-BE49-F238E27FC236}">
                <a16:creationId xmlns:a16="http://schemas.microsoft.com/office/drawing/2014/main" id="{9A2B4F9B-A3C4-03CD-6374-4251644F0675}"/>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0BFB03AC-4711-FD39-23E0-9D2461CB6850}"/>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3" name="Tekstvak 12">
            <a:extLst>
              <a:ext uri="{FF2B5EF4-FFF2-40B4-BE49-F238E27FC236}">
                <a16:creationId xmlns:a16="http://schemas.microsoft.com/office/drawing/2014/main" id="{3A406EE7-EE7D-D800-29D6-C1C1CB79373C}"/>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6" name="Rechthoek: afgeronde hoeken 5">
            <a:hlinkClick r:id="rId6" action="ppaction://hlinksldjump"/>
            <a:extLst>
              <a:ext uri="{FF2B5EF4-FFF2-40B4-BE49-F238E27FC236}">
                <a16:creationId xmlns:a16="http://schemas.microsoft.com/office/drawing/2014/main" id="{010B89AA-2038-52CD-DCF1-F6D63AAC7CD5}"/>
              </a:ext>
            </a:extLst>
          </p:cNvPr>
          <p:cNvSpPr/>
          <p:nvPr/>
        </p:nvSpPr>
        <p:spPr>
          <a:xfrm>
            <a:off x="10486459" y="623370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hlinkClick r:id="rId7" action="ppaction://hlinksldjump"/>
            <a:extLst>
              <a:ext uri="{FF2B5EF4-FFF2-40B4-BE49-F238E27FC236}">
                <a16:creationId xmlns:a16="http://schemas.microsoft.com/office/drawing/2014/main" id="{A2093B45-BC6F-F893-E3F5-1BF7366AB61C}"/>
              </a:ext>
            </a:extLst>
          </p:cNvPr>
          <p:cNvSpPr/>
          <p:nvPr/>
        </p:nvSpPr>
        <p:spPr>
          <a:xfrm>
            <a:off x="10958237" y="621741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514D415F-ACFF-4C5A-DDDC-152989542BF6}"/>
              </a:ext>
            </a:extLst>
          </p:cNvPr>
          <p:cNvSpPr txBox="1"/>
          <p:nvPr/>
        </p:nvSpPr>
        <p:spPr>
          <a:xfrm>
            <a:off x="5863124" y="1326182"/>
            <a:ext cx="5915921" cy="3956083"/>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Als deze drie elementen in balans zijn, groeit het plezier én de motivatie van spelers. Zo maken we bewust keuzes die bijdragen aan kwaliteit, continuïteit en een gezonde balans tussen sport en privé. Hockey is bij ons niet alleen een sport, maar ook een plek waar je je thuis voelt en je optimaal kunt ontwikkelen.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Daarbij erkennen we de belangrijke rol die ouders spelen in de sportieve en persoonlijke ontwikkeling van hun kinderen. We streven naar een open en ondersteunende samenwerking tussen ouders, coaches en spelers, zodat we samen bijdragen aan een positieve en gezonde sportomgeving.</a:t>
            </a: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nl-NL" sz="1800" b="0" i="0" u="none" strike="noStrike" kern="1200" cap="none" spc="0" normalizeH="0" baseline="0" noProof="0" dirty="0">
                <a:ln>
                  <a:noFill/>
                </a:ln>
                <a:solidFill>
                  <a:srgbClr val="EF790C"/>
                </a:solidFill>
                <a:effectLst/>
                <a:uLnTx/>
                <a:uFillTx/>
                <a:latin typeface="Interstate LightCondensed" panose="02000506050000020004" pitchFamily="50" charset="0"/>
                <a:ea typeface="+mn-ea"/>
                <a:cs typeface="+mn-cs"/>
              </a:rPr>
              <a:t>OPLEIDEN EN ONTWIKKELEN SPELERS EN TECHNISCH KADER</a:t>
            </a:r>
          </a:p>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nl-NL" sz="1200" b="1" i="0" u="none" strike="noStrike" kern="100" cap="none" spc="0" normalizeH="0" baseline="0" noProof="0" dirty="0">
                <a:ln>
                  <a:noFill/>
                </a:ln>
                <a:solidFill>
                  <a:prstClr val="black"/>
                </a:solidFill>
                <a:effectLst/>
                <a:uLnTx/>
                <a:uFillTx/>
                <a:latin typeface="Interstate Light" pitchFamily="50" charset="0"/>
                <a:ea typeface="Aptos" panose="020B0004020202020204" pitchFamily="34" charset="0"/>
                <a:cs typeface="Times New Roman" panose="02020603050405020304" pitchFamily="18" charset="0"/>
              </a:rPr>
              <a:t>Doorlopende ontwikkeling van spelers    </a:t>
            </a:r>
          </a:p>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nl-NL" sz="1200" b="0" i="0" u="none" strike="noStrike" kern="100" cap="none" spc="0" normalizeH="0" baseline="0" noProof="0" dirty="0">
                <a:ln>
                  <a:noFill/>
                </a:ln>
                <a:solidFill>
                  <a:prstClr val="black"/>
                </a:solidFill>
                <a:effectLst/>
                <a:uLnTx/>
                <a:uFillTx/>
                <a:latin typeface="Interstate Light" pitchFamily="50" charset="0"/>
                <a:ea typeface="Aptos" panose="020B0004020202020204" pitchFamily="34" charset="0"/>
                <a:cs typeface="Times New Roman" panose="02020603050405020304" pitchFamily="18" charset="0"/>
              </a:rPr>
              <a:t>De doorlopende ontwikkeling van spelers vormt de kern van ons technisch beleid. We sluiten aan bij de leeftijdskenmerken en ontwikkelingsfasen van spelers en maken gebruik van de ‘</a:t>
            </a:r>
            <a:r>
              <a:rPr kumimoji="0" lang="nl-NL" sz="1200" b="0" i="0" u="none" strike="noStrike" kern="100" cap="none" spc="0" normalizeH="0" baseline="0" noProof="0" dirty="0">
                <a:ln>
                  <a:noFill/>
                </a:ln>
                <a:solidFill>
                  <a:srgbClr val="EF790C"/>
                </a:solidFill>
                <a:effectLst/>
                <a:uLnTx/>
                <a:uFillTx/>
                <a:latin typeface="Interstate Light" pitchFamily="50" charset="0"/>
                <a:ea typeface="Aptos" panose="020B0004020202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technische leerlijn</a:t>
            </a:r>
            <a:r>
              <a:rPr kumimoji="0" lang="nl-NL" sz="1200" b="0" i="0" u="none" strike="noStrike" kern="100" cap="none" spc="0" normalizeH="0" baseline="0" noProof="0" dirty="0">
                <a:ln>
                  <a:noFill/>
                </a:ln>
                <a:solidFill>
                  <a:prstClr val="black"/>
                </a:solidFill>
                <a:effectLst/>
                <a:uLnTx/>
                <a:uFillTx/>
                <a:latin typeface="Interstate Light" pitchFamily="50" charset="0"/>
                <a:ea typeface="Aptos" panose="020B0004020202020204" pitchFamily="34" charset="0"/>
                <a:cs typeface="Times New Roman" panose="02020603050405020304" pitchFamily="18" charset="0"/>
              </a:rPr>
              <a:t>’ van de KNHB, waarbij elke fase specifieke doelen heeft die passen bij de fysieke, sociale en mentale ontwikkeling van spelers.</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88379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527C4-0911-16BF-28DF-2E52A79E785B}"/>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ACCEF318-220E-82AA-94EC-5EECEEE9827C}"/>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sp>
        <p:nvSpPr>
          <p:cNvPr id="7" name="Tekstvak 6">
            <a:extLst>
              <a:ext uri="{FF2B5EF4-FFF2-40B4-BE49-F238E27FC236}">
                <a16:creationId xmlns:a16="http://schemas.microsoft.com/office/drawing/2014/main" id="{81520A51-87D9-B8A5-7AEF-F7C3DE472CBC}"/>
              </a:ext>
            </a:extLst>
          </p:cNvPr>
          <p:cNvSpPr txBox="1"/>
          <p:nvPr/>
        </p:nvSpPr>
        <p:spPr>
          <a:xfrm>
            <a:off x="372644" y="1297439"/>
            <a:ext cx="5723356" cy="5871351"/>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Trainers gebruiken deze leerlijnen als basis om trainingen doelgericht vorm te geven, met ruimte voor differentiatie, spelplezier en uitdaging.</a:t>
            </a:r>
          </a:p>
          <a:p>
            <a:pPr marL="171450" indent="-171450" algn="just">
              <a:lnSpc>
                <a:spcPct val="107000"/>
              </a:lnSpc>
              <a:spcAft>
                <a:spcPts val="800"/>
              </a:spcAft>
              <a:buFont typeface="Arial" panose="020B0604020202020204" pitchFamily="34" charset="0"/>
              <a:buChar char="•"/>
            </a:pPr>
            <a:r>
              <a:rPr lang="nl-NL" sz="1200" b="1" kern="100" dirty="0">
                <a:effectLst/>
                <a:latin typeface="Interstate Light" pitchFamily="50" charset="0"/>
                <a:ea typeface="Aptos" panose="020B0004020202020204" pitchFamily="34" charset="0"/>
                <a:cs typeface="Times New Roman" panose="02020603050405020304" pitchFamily="18" charset="0"/>
              </a:rPr>
              <a:t>Jongste jeugd</a:t>
            </a:r>
            <a:r>
              <a:rPr lang="nl-NL" sz="1200" kern="100" dirty="0">
                <a:effectLst/>
                <a:latin typeface="Interstate Light" pitchFamily="50" charset="0"/>
                <a:ea typeface="Aptos" panose="020B0004020202020204" pitchFamily="34" charset="0"/>
                <a:cs typeface="Times New Roman" panose="02020603050405020304" pitchFamily="18" charset="0"/>
              </a:rPr>
              <a:t>: nadruk op spelenderwijs leren en bewegen.</a:t>
            </a:r>
          </a:p>
          <a:p>
            <a:pPr marL="171450" indent="-171450" algn="just">
              <a:lnSpc>
                <a:spcPct val="107000"/>
              </a:lnSpc>
              <a:spcAft>
                <a:spcPts val="800"/>
              </a:spcAft>
              <a:buFont typeface="Arial" panose="020B0604020202020204" pitchFamily="34" charset="0"/>
              <a:buChar char="•"/>
            </a:pPr>
            <a:r>
              <a:rPr lang="nl-NL" sz="1200" b="1" kern="100" dirty="0">
                <a:effectLst/>
                <a:latin typeface="Interstate Light" pitchFamily="50" charset="0"/>
                <a:ea typeface="Aptos" panose="020B0004020202020204" pitchFamily="34" charset="0"/>
                <a:cs typeface="Times New Roman" panose="02020603050405020304" pitchFamily="18" charset="0"/>
              </a:rPr>
              <a:t>Junioren</a:t>
            </a:r>
            <a:r>
              <a:rPr lang="nl-NL" sz="1200" kern="100" dirty="0">
                <a:effectLst/>
                <a:latin typeface="Interstate Light" pitchFamily="50" charset="0"/>
                <a:ea typeface="Aptos" panose="020B0004020202020204" pitchFamily="34" charset="0"/>
                <a:cs typeface="Times New Roman" panose="02020603050405020304" pitchFamily="18" charset="0"/>
              </a:rPr>
              <a:t>: focus op zelfstandigheid, samenwerking en spelsituaties.</a:t>
            </a:r>
          </a:p>
          <a:p>
            <a:pPr marL="171450" indent="-171450" algn="just">
              <a:lnSpc>
                <a:spcPct val="107000"/>
              </a:lnSpc>
              <a:spcAft>
                <a:spcPts val="800"/>
              </a:spcAft>
              <a:buFont typeface="Arial" panose="020B0604020202020204" pitchFamily="34" charset="0"/>
              <a:buChar char="•"/>
            </a:pPr>
            <a:r>
              <a:rPr lang="nl-NL" sz="1200" b="1" kern="100" dirty="0">
                <a:effectLst/>
                <a:latin typeface="Interstate Light" pitchFamily="50" charset="0"/>
                <a:ea typeface="Aptos" panose="020B0004020202020204" pitchFamily="34" charset="0"/>
                <a:cs typeface="Times New Roman" panose="02020603050405020304" pitchFamily="18" charset="0"/>
              </a:rPr>
              <a:t>Senioren</a:t>
            </a:r>
            <a:r>
              <a:rPr lang="nl-NL" sz="1200" kern="100" dirty="0">
                <a:effectLst/>
                <a:latin typeface="Interstate Light" pitchFamily="50" charset="0"/>
                <a:ea typeface="Aptos" panose="020B0004020202020204" pitchFamily="34" charset="0"/>
                <a:cs typeface="Times New Roman" panose="02020603050405020304" pitchFamily="18" charset="0"/>
              </a:rPr>
              <a:t>: ruimte voor ontwikkeling op technisch, tactisch en sociaal vlak, passend bij motivatie en ambitie.</a:t>
            </a: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Alle fasen: </a:t>
            </a:r>
            <a:r>
              <a:rPr lang="nl-NL" sz="1200" kern="100" dirty="0">
                <a:effectLst/>
                <a:latin typeface="Interstate Light" pitchFamily="50" charset="0"/>
                <a:ea typeface="Aptos" panose="020B0004020202020204" pitchFamily="34" charset="0"/>
                <a:cs typeface="Times New Roman" panose="02020603050405020304" pitchFamily="18" charset="0"/>
              </a:rPr>
              <a:t>stimulering van zelfvertrouwen, zelfregulatie en eigenaarschap.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We erkennen dat ontwikkeling niet rechtlijnig verloopt. Spelers ontwikkelen zich in hun eigen tempo en brengen unieke kwaliteiten mee. Daarom creëren we een leeromgeving waarin:</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Fouten maken onderdeel is van het leerproces.</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Verschillen worden gezien als waardevol.</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Spelers op hun eigen niveau worden uitgedaagd.</a:t>
            </a:r>
          </a:p>
          <a:p>
            <a:pPr marL="171450" indent="-171450" algn="just">
              <a:lnSpc>
                <a:spcPct val="107000"/>
              </a:lnSpc>
              <a:spcAft>
                <a:spcPts val="800"/>
              </a:spcAft>
              <a:buFont typeface="Arial" panose="020B0604020202020204" pitchFamily="34" charset="0"/>
              <a:buChar char="•"/>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We zetten in op:</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Werken met de technische leerlijn en leeftijdskenmerken van de KNHB.</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Heldere leerdoelen en trainingsvormen per ontwikkelingsfase.</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Ontwikkeling op eigen tempo, met ruimte voor fouten en succeservaringen.</a:t>
            </a:r>
          </a:p>
          <a:p>
            <a:pPr marL="171450" indent="-171450" algn="just">
              <a:lnSpc>
                <a:spcPct val="107000"/>
              </a:lnSpc>
              <a:spcAft>
                <a:spcPts val="800"/>
              </a:spcAft>
              <a:buFont typeface="Arial" panose="020B0604020202020204" pitchFamily="34" charset="0"/>
              <a:buChar char="•"/>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pic>
        <p:nvPicPr>
          <p:cNvPr id="8" name="Afbeelding 7" descr="Afbeelding met clipart, ontwerp&#10;&#10;Automatisch gegenereerde beschrijving">
            <a:extLst>
              <a:ext uri="{FF2B5EF4-FFF2-40B4-BE49-F238E27FC236}">
                <a16:creationId xmlns:a16="http://schemas.microsoft.com/office/drawing/2014/main" id="{6CE1E3E6-D67A-C78B-CC58-1CF442871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3" action="ppaction://hlinksldjump"/>
            <a:extLst>
              <a:ext uri="{FF2B5EF4-FFF2-40B4-BE49-F238E27FC236}">
                <a16:creationId xmlns:a16="http://schemas.microsoft.com/office/drawing/2014/main" id="{333A71A8-B928-58FB-1555-E260E913902F}"/>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C23D7FF6-D76B-A53F-2B25-4CA69C5E0CB7}"/>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4" name="Tekstvak 13">
            <a:extLst>
              <a:ext uri="{FF2B5EF4-FFF2-40B4-BE49-F238E27FC236}">
                <a16:creationId xmlns:a16="http://schemas.microsoft.com/office/drawing/2014/main" id="{113777A9-80BC-9333-ED6E-D409752B0859}"/>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4" name="Rechthoek: afgeronde hoeken 3">
            <a:hlinkClick r:id="rId4" action="ppaction://hlinksldjump"/>
            <a:extLst>
              <a:ext uri="{FF2B5EF4-FFF2-40B4-BE49-F238E27FC236}">
                <a16:creationId xmlns:a16="http://schemas.microsoft.com/office/drawing/2014/main" id="{D727B4B2-94FD-B9FB-3BD4-0BB5BBC445B6}"/>
              </a:ext>
            </a:extLst>
          </p:cNvPr>
          <p:cNvSpPr/>
          <p:nvPr/>
        </p:nvSpPr>
        <p:spPr>
          <a:xfrm>
            <a:off x="10486459" y="623370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hlinkClick r:id="rId5" action="ppaction://hlinksldjump"/>
            <a:extLst>
              <a:ext uri="{FF2B5EF4-FFF2-40B4-BE49-F238E27FC236}">
                <a16:creationId xmlns:a16="http://schemas.microsoft.com/office/drawing/2014/main" id="{161C92DA-55E9-61DF-94BA-8350AE9EABB3}"/>
              </a:ext>
            </a:extLst>
          </p:cNvPr>
          <p:cNvSpPr/>
          <p:nvPr/>
        </p:nvSpPr>
        <p:spPr>
          <a:xfrm>
            <a:off x="10957597" y="6190671"/>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D87552D4-5680-FFBB-3EAB-CB8FB898BC2B}"/>
              </a:ext>
            </a:extLst>
          </p:cNvPr>
          <p:cNvSpPr txBox="1"/>
          <p:nvPr/>
        </p:nvSpPr>
        <p:spPr>
          <a:xfrm>
            <a:off x="6342788" y="1320570"/>
            <a:ext cx="5476568" cy="5050613"/>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Zo ondersteunen we niet alleen de technische groei van spelers, maar ook hun zelfvertrouwen en plezier in het spel.</a:t>
            </a: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Ook volwassenen blijven leren</a:t>
            </a:r>
            <a:r>
              <a:rPr lang="nl-NL" sz="1200" kern="100" dirty="0">
                <a:effectLst/>
                <a:latin typeface="Interstate Light" pitchFamily="50" charset="0"/>
                <a:ea typeface="Aptos" panose="020B0004020202020204" pitchFamily="34" charset="0"/>
                <a:cs typeface="Times New Roman" panose="02020603050405020304" pitchFamily="18" charset="0"/>
              </a:rPr>
              <a:t>: Voor senioren blijft de ontwikkeling doorgaan, met ruimte voor groei op technisch, tactisch en sociaal vlak. Dit kan gericht zijn op prestaties, teamgevoel, fitheid of een rol als trainer/coach. We sluiten aan bij hun motivatie en ondersteunen waar gewenst.</a:t>
            </a: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Meetrainen </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We geloven in een leeromgeving waarin elke speler de juiste uitdaging krijgt op het juiste moment.</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Binnen teams wordt daarom zoveel mogelijk gedifferentieerd op niveau, motivatie en ontwikkelbehoefte. Wanneer het past binnen de ontwikkelfase van een speler, kan er in overleg met trainers of de Technisch Manager (tijdelijk) met een ander team worden meegetraind. Dit is geen doel op zich, maar een middel om aan te sluiten bij wat een speler op dat moment nodig heeft. </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Vooral bij jongere leeftijden is het belangrijk dat spelers in een veilige, stimulerende omgeving de ruimte krijgen om zich op hun eigen tempo te ontwikkelen.</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64369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A84F3"/>
        </a:solidFill>
        <a:effectLst/>
      </p:bgPr>
    </p:bg>
    <p:spTree>
      <p:nvGrpSpPr>
        <p:cNvPr id="1" name="">
          <a:extLst>
            <a:ext uri="{FF2B5EF4-FFF2-40B4-BE49-F238E27FC236}">
              <a16:creationId xmlns:a16="http://schemas.microsoft.com/office/drawing/2014/main" id="{B08C143E-1D46-EF7E-5964-3C7255A7FDF1}"/>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B175E91B-59A7-B535-E7DC-38451174E988}"/>
              </a:ext>
            </a:extLst>
          </p:cNvPr>
          <p:cNvSpPr txBox="1"/>
          <p:nvPr/>
        </p:nvSpPr>
        <p:spPr>
          <a:xfrm>
            <a:off x="294824" y="51824"/>
            <a:ext cx="7292750" cy="1446550"/>
          </a:xfrm>
          <a:prstGeom prst="rect">
            <a:avLst/>
          </a:prstGeom>
          <a:noFill/>
        </p:spPr>
        <p:txBody>
          <a:bodyPr wrap="square" rtlCol="0">
            <a:spAutoFit/>
          </a:bodyPr>
          <a:lstStyle/>
          <a:p>
            <a:r>
              <a:rPr lang="nl-NL" sz="8800" b="1" dirty="0">
                <a:solidFill>
                  <a:schemeClr val="bg1"/>
                </a:solidFill>
                <a:latin typeface="Interstate Black Cond" pitchFamily="50" charset="0"/>
              </a:rPr>
              <a:t>BLAUWDRUK</a:t>
            </a:r>
          </a:p>
        </p:txBody>
      </p:sp>
      <p:sp>
        <p:nvSpPr>
          <p:cNvPr id="6" name="Tekstvak 5">
            <a:extLst>
              <a:ext uri="{FF2B5EF4-FFF2-40B4-BE49-F238E27FC236}">
                <a16:creationId xmlns:a16="http://schemas.microsoft.com/office/drawing/2014/main" id="{3EFA5AFD-68CF-3832-7EE0-86ADB75C5247}"/>
              </a:ext>
            </a:extLst>
          </p:cNvPr>
          <p:cNvSpPr txBox="1"/>
          <p:nvPr/>
        </p:nvSpPr>
        <p:spPr>
          <a:xfrm>
            <a:off x="333316" y="1160605"/>
            <a:ext cx="6319986" cy="584775"/>
          </a:xfrm>
          <a:prstGeom prst="rect">
            <a:avLst/>
          </a:prstGeom>
          <a:noFill/>
        </p:spPr>
        <p:txBody>
          <a:bodyPr wrap="square" rtlCol="0">
            <a:spAutoFit/>
          </a:bodyPr>
          <a:lstStyle/>
          <a:p>
            <a:r>
              <a:rPr lang="nl-NL" sz="3200" dirty="0">
                <a:solidFill>
                  <a:schemeClr val="bg1"/>
                </a:solidFill>
                <a:latin typeface="Interstate LightCondensed" panose="02000506050000020004" pitchFamily="50" charset="0"/>
              </a:rPr>
              <a:t>LEESWIJZER</a:t>
            </a:r>
          </a:p>
        </p:txBody>
      </p:sp>
      <p:pic>
        <p:nvPicPr>
          <p:cNvPr id="12" name="Afbeelding 11" descr="Afbeelding met Lettertype, Graphics, logo, symbool&#10;&#10;Automatisch gegenereerde beschrijving">
            <a:extLst>
              <a:ext uri="{FF2B5EF4-FFF2-40B4-BE49-F238E27FC236}">
                <a16:creationId xmlns:a16="http://schemas.microsoft.com/office/drawing/2014/main" id="{98F22748-7F9F-EB4F-4667-4D72825F7C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4" y="6051192"/>
            <a:ext cx="2106686" cy="525698"/>
          </a:xfrm>
          <a:prstGeom prst="rect">
            <a:avLst/>
          </a:prstGeom>
        </p:spPr>
      </p:pic>
      <p:sp>
        <p:nvSpPr>
          <p:cNvPr id="3" name="Rechthoek: afgeronde hoeken 2">
            <a:hlinkClick r:id="rId3" action="ppaction://hlinksldjump"/>
            <a:extLst>
              <a:ext uri="{FF2B5EF4-FFF2-40B4-BE49-F238E27FC236}">
                <a16:creationId xmlns:a16="http://schemas.microsoft.com/office/drawing/2014/main" id="{0489F903-16D4-73B8-5AFF-21C83A1C8BF0}"/>
              </a:ext>
            </a:extLst>
          </p:cNvPr>
          <p:cNvSpPr/>
          <p:nvPr/>
        </p:nvSpPr>
        <p:spPr>
          <a:xfrm>
            <a:off x="411974" y="4785856"/>
            <a:ext cx="239001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F4099A4A-E89E-9718-5C68-DBE31C6B1437}"/>
              </a:ext>
            </a:extLst>
          </p:cNvPr>
          <p:cNvSpPr/>
          <p:nvPr/>
        </p:nvSpPr>
        <p:spPr>
          <a:xfrm>
            <a:off x="495128" y="4884022"/>
            <a:ext cx="2050667" cy="47665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397875E2-E7AF-67A8-C71D-64F7C182F327}"/>
              </a:ext>
            </a:extLst>
          </p:cNvPr>
          <p:cNvSpPr txBox="1"/>
          <p:nvPr/>
        </p:nvSpPr>
        <p:spPr>
          <a:xfrm>
            <a:off x="603535" y="4927955"/>
            <a:ext cx="2050666" cy="369332"/>
          </a:xfrm>
          <a:prstGeom prst="rect">
            <a:avLst/>
          </a:prstGeom>
          <a:noFill/>
        </p:spPr>
        <p:txBody>
          <a:bodyPr wrap="square" lIns="91440" tIns="45720" rIns="91440" bIns="45720" rtlCol="0" anchor="t">
            <a:spAutoFit/>
          </a:bodyPr>
          <a:lstStyle/>
          <a:p>
            <a:pPr algn="just"/>
            <a:r>
              <a:rPr lang="nl-NL" b="1" dirty="0">
                <a:solidFill>
                  <a:srgbClr val="0A84F3"/>
                </a:solidFill>
                <a:latin typeface="Interstate Light" pitchFamily="50" charset="0"/>
                <a:sym typeface="Wingdings" panose="05000000000000000000" pitchFamily="2" charset="2"/>
              </a:rPr>
              <a:t> </a:t>
            </a:r>
            <a:r>
              <a:rPr lang="nl-NL" b="1" dirty="0">
                <a:solidFill>
                  <a:srgbClr val="0A84F3"/>
                </a:solidFill>
                <a:latin typeface="Interstate Light" pitchFamily="50" charset="0"/>
              </a:rPr>
              <a:t>Aan de slag</a:t>
            </a:r>
          </a:p>
        </p:txBody>
      </p:sp>
      <p:sp>
        <p:nvSpPr>
          <p:cNvPr id="2" name="Rechthoek: afgeronde hoeken 1">
            <a:extLst>
              <a:ext uri="{FF2B5EF4-FFF2-40B4-BE49-F238E27FC236}">
                <a16:creationId xmlns:a16="http://schemas.microsoft.com/office/drawing/2014/main" id="{6BD26083-E115-EF59-2CB9-52201F66EBDF}"/>
              </a:ext>
            </a:extLst>
          </p:cNvPr>
          <p:cNvSpPr/>
          <p:nvPr/>
        </p:nvSpPr>
        <p:spPr>
          <a:xfrm>
            <a:off x="431638" y="1998999"/>
            <a:ext cx="5192414" cy="1182995"/>
          </a:xfrm>
          <a:prstGeom prst="roundRect">
            <a:avLst>
              <a:gd name="adj" fmla="val 6915"/>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EB78B8C0-F0AF-043D-7E93-17E096752DD0}"/>
              </a:ext>
            </a:extLst>
          </p:cNvPr>
          <p:cNvSpPr txBox="1"/>
          <p:nvPr/>
        </p:nvSpPr>
        <p:spPr>
          <a:xfrm>
            <a:off x="6096000" y="2053213"/>
            <a:ext cx="5025266" cy="3600986"/>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De blauwdruk is geschreven vanuit de wij-vorm. Dit maakt het mogelijk om onderdelen direct over te nemen. Echter, sommige onderdelen vragen om het maken van keuzes. Afhankelijk van factoren zoals de samenstelling van je vereniging, je omgeving en de behoeften van je leden, pas je de blauwdruk aan.  </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Je kunt kiezen welke hoofdstukken je volgt, afhankelijk van de behoeften van je vereniging. Wél is het een voorwaarde om eerst het hoofdstuk ‘Visie en strategie’ door te nemen voordat je aan andere thema's begint. Je beleid volgt immers uit je visie. Ter illustratie: </a:t>
            </a:r>
          </a:p>
          <a:p>
            <a:pPr marL="171450" indent="-171450" algn="just">
              <a:buFont typeface="Arial" panose="020B0604020202020204" pitchFamily="34" charset="0"/>
              <a:buChar char="•"/>
            </a:pPr>
            <a:r>
              <a:rPr lang="nl-NL" sz="1200" dirty="0">
                <a:solidFill>
                  <a:schemeClr val="bg1"/>
                </a:solidFill>
                <a:latin typeface="Interstate Light" pitchFamily="50" charset="0"/>
              </a:rPr>
              <a:t>Als je ernaar streeft om de beste opleidingsclub van de regio te worden, met veel aandacht voor jeugd, dan zet je in het technisch beleid in op een brede trainersontwikkeling en zorg je er in het hoofdstuk ‘Basisstructuur’ voor dat je een jeugdbestuur creëert. </a:t>
            </a:r>
          </a:p>
          <a:p>
            <a:pPr marL="171450" indent="-171450" algn="just">
              <a:buFont typeface="Arial" panose="020B0604020202020204" pitchFamily="34" charset="0"/>
              <a:buChar char="•"/>
            </a:pPr>
            <a:r>
              <a:rPr lang="nl-NL" sz="1200" dirty="0">
                <a:solidFill>
                  <a:schemeClr val="bg1"/>
                </a:solidFill>
                <a:latin typeface="Interstate Light" pitchFamily="50" charset="0"/>
              </a:rPr>
              <a:t>Als je populatie met name jonge ouders met kinderen is omdat je in een nieuwbouwwijk bent gevestigd, dan kan je inzetten op Funkey voor de jongste jeugd en Fithockey en/of Hockey 7s voor de ouders.</a:t>
            </a:r>
          </a:p>
          <a:p>
            <a:pPr algn="just"/>
            <a:endParaRPr lang="nl-NL" sz="1200" dirty="0">
              <a:solidFill>
                <a:schemeClr val="bg1"/>
              </a:solidFill>
              <a:latin typeface="Interstate Light" pitchFamily="50" charset="0"/>
            </a:endParaRPr>
          </a:p>
          <a:p>
            <a:pPr algn="just"/>
            <a:endParaRPr lang="nl-NL" sz="1200" dirty="0">
              <a:solidFill>
                <a:schemeClr val="bg1"/>
              </a:solidFill>
              <a:latin typeface="Interstate Light" pitchFamily="50" charset="0"/>
            </a:endParaRPr>
          </a:p>
        </p:txBody>
      </p:sp>
      <p:sp>
        <p:nvSpPr>
          <p:cNvPr id="13" name="Tekstvak 12">
            <a:extLst>
              <a:ext uri="{FF2B5EF4-FFF2-40B4-BE49-F238E27FC236}">
                <a16:creationId xmlns:a16="http://schemas.microsoft.com/office/drawing/2014/main" id="{B4C20B54-BF44-1CE3-0E17-44B4A78993D1}"/>
              </a:ext>
            </a:extLst>
          </p:cNvPr>
          <p:cNvSpPr txBox="1"/>
          <p:nvPr/>
        </p:nvSpPr>
        <p:spPr>
          <a:xfrm>
            <a:off x="488131" y="2079659"/>
            <a:ext cx="5025266" cy="1015663"/>
          </a:xfrm>
          <a:prstGeom prst="rect">
            <a:avLst/>
          </a:prstGeom>
          <a:noFill/>
        </p:spPr>
        <p:txBody>
          <a:bodyPr wrap="square" lIns="91440" tIns="45720" rIns="91440" bIns="45720" rtlCol="0" anchor="t">
            <a:spAutoFit/>
          </a:bodyPr>
          <a:lstStyle/>
          <a:p>
            <a:pPr algn="just"/>
            <a:r>
              <a:rPr lang="nl-NL" sz="1200" b="1" dirty="0">
                <a:solidFill>
                  <a:schemeClr val="bg1"/>
                </a:solidFill>
                <a:latin typeface="Interstate Regular" panose="02000503020000020004" pitchFamily="50" charset="0"/>
              </a:rPr>
              <a:t>Samenvatting</a:t>
            </a:r>
          </a:p>
          <a:p>
            <a:pPr marL="171450" indent="-171450" algn="just">
              <a:buFont typeface="Arial" panose="020B0604020202020204" pitchFamily="34" charset="0"/>
              <a:buChar char="•"/>
            </a:pPr>
            <a:r>
              <a:rPr lang="nl-NL" sz="1200" dirty="0">
                <a:solidFill>
                  <a:schemeClr val="bg1"/>
                </a:solidFill>
                <a:latin typeface="Interstate Light" pitchFamily="50" charset="0"/>
              </a:rPr>
              <a:t>Start bij visie en strategie, want daarop bouw je de rest van je beleid. </a:t>
            </a:r>
          </a:p>
          <a:p>
            <a:pPr marL="171450" indent="-171450" algn="just">
              <a:buFont typeface="Arial" panose="020B0604020202020204" pitchFamily="34" charset="0"/>
              <a:buChar char="•"/>
            </a:pPr>
            <a:r>
              <a:rPr lang="nl-NL" sz="1200" dirty="0">
                <a:solidFill>
                  <a:schemeClr val="bg1"/>
                </a:solidFill>
                <a:latin typeface="Interstate Light" pitchFamily="50" charset="0"/>
              </a:rPr>
              <a:t>Het zijn onze adviezen, maar jij moet ze in jouw verenigingscontext plaatsen.</a:t>
            </a:r>
          </a:p>
        </p:txBody>
      </p:sp>
    </p:spTree>
    <p:extLst>
      <p:ext uri="{BB962C8B-B14F-4D97-AF65-F5344CB8AC3E}">
        <p14:creationId xmlns:p14="http://schemas.microsoft.com/office/powerpoint/2010/main" val="3114978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53781-9638-3C49-0EA5-1D28378B9919}"/>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7A1A787B-5953-0DB0-2B6E-A59AB5912974}"/>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sp>
        <p:nvSpPr>
          <p:cNvPr id="7" name="Tekstvak 6">
            <a:extLst>
              <a:ext uri="{FF2B5EF4-FFF2-40B4-BE49-F238E27FC236}">
                <a16:creationId xmlns:a16="http://schemas.microsoft.com/office/drawing/2014/main" id="{E59189E5-4FED-DA42-DF89-C6FAE96EC8FA}"/>
              </a:ext>
            </a:extLst>
          </p:cNvPr>
          <p:cNvSpPr txBox="1"/>
          <p:nvPr/>
        </p:nvSpPr>
        <p:spPr>
          <a:xfrm>
            <a:off x="372644" y="1252437"/>
            <a:ext cx="5556208" cy="5035481"/>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Aantoonbaar bekwaam kader</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Wij hechten grote waarde aan een technisch kader dat aantoonbaar bekwaam is. Dit betekent dat onze trainers, coaches en begeleiders niet alleen (relevante) ervaring hebben, maar ook (KNHB-) opleidingen volgen en zich blijven ontwikkelen. Zo dragen zij effectief bij aan de groei van spelers en de kwaliteit van onze vereniging. Ze herkennen talenten, spelen in op de behoeften van spelers en zorgen voor een veilige en inclusieve omgeving waarin elke speler zich gezien, gehoord en gewaardeerd voelt.</a:t>
            </a: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Opleiden en ontwikkelen van spelers en technisch kader</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Onze vereniging investeert in het opleiden en ontwikkelen van trainers en coaches, omdat zij een sleutelrol spelen in het creëren van een leeromgeving waarin spelers veilig, met plezier kunnen groeien. Hockey is een (technisch) complexe sport, en het verkeerd aanleren van basisvaardigheden belemmert de ontwikkeling, succesbeleving en het plezier van spelers. Daarom is het essentieel dat spelers vanaf het begin goede begeleiding krijgen.</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Wij bouwen aan een leeromgeving waarin spelers zelf mogen ontdekken, experimenteren en fouten maken. Trainers en coaches begeleiden dit proces met aandacht voor zowel het individu als het team, en sluiten aan bij de leeftijds- en ontwikkelingsfase van elke speler, van jong tot oud, van beginner tot gevorderde. Daarbij maken we gebruik van de ‘</a:t>
            </a:r>
            <a:r>
              <a:rPr lang="nl-NL" sz="1200" kern="100" dirty="0">
                <a:solidFill>
                  <a:srgbClr val="EF790C"/>
                </a:solidFill>
                <a:latin typeface="Interstate Light" pitchFamily="50"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Leeftijdskenmerken</a:t>
            </a:r>
            <a:r>
              <a:rPr lang="nl-NL" sz="1200" kern="100" dirty="0">
                <a:latin typeface="Interstate Light" pitchFamily="50" charset="0"/>
                <a:ea typeface="Aptos" panose="020B0004020202020204" pitchFamily="34" charset="0"/>
                <a:cs typeface="Times New Roman" panose="02020603050405020304" pitchFamily="18" charset="0"/>
              </a:rPr>
              <a:t>’ en ‘</a:t>
            </a:r>
            <a:r>
              <a:rPr lang="nl-NL" sz="1200" kern="100" dirty="0">
                <a:solidFill>
                  <a:srgbClr val="EF790C"/>
                </a:solidFill>
                <a:latin typeface="Interstate Light" pitchFamily="50"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Technische leerlijn</a:t>
            </a:r>
            <a:r>
              <a:rPr lang="nl-NL" sz="1200" kern="100" dirty="0">
                <a:latin typeface="Interstate Light" pitchFamily="50" charset="0"/>
                <a:ea typeface="Aptos" panose="020B0004020202020204" pitchFamily="34" charset="0"/>
                <a:cs typeface="Times New Roman" panose="02020603050405020304" pitchFamily="18" charset="0"/>
              </a:rPr>
              <a:t>’ van de KNHB. Zo zorgen we voor persoonlijke groei, teamontwikkeling en een leeromgeving die past bij de behoeften van onze spelers en onze visie op opleiden.</a:t>
            </a: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pic>
        <p:nvPicPr>
          <p:cNvPr id="8" name="Afbeelding 7" descr="Afbeelding met clipart, ontwerp&#10;&#10;Automatisch gegenereerde beschrijving">
            <a:extLst>
              <a:ext uri="{FF2B5EF4-FFF2-40B4-BE49-F238E27FC236}">
                <a16:creationId xmlns:a16="http://schemas.microsoft.com/office/drawing/2014/main" id="{A961548F-E334-EA7C-754B-6746F86292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5" action="ppaction://hlinksldjump"/>
            <a:extLst>
              <a:ext uri="{FF2B5EF4-FFF2-40B4-BE49-F238E27FC236}">
                <a16:creationId xmlns:a16="http://schemas.microsoft.com/office/drawing/2014/main" id="{C914974F-9F9C-C10D-5961-9D32A1E5F85C}"/>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6F38A36E-45A8-3C10-231B-7CAC03CEFB62}"/>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4" name="Tekstvak 13">
            <a:extLst>
              <a:ext uri="{FF2B5EF4-FFF2-40B4-BE49-F238E27FC236}">
                <a16:creationId xmlns:a16="http://schemas.microsoft.com/office/drawing/2014/main" id="{8640087C-5FB2-A831-4308-14A48BBB1B0D}"/>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4" name="Rechthoek: afgeronde hoeken 3">
            <a:hlinkClick r:id="rId6" action="ppaction://hlinksldjump"/>
            <a:extLst>
              <a:ext uri="{FF2B5EF4-FFF2-40B4-BE49-F238E27FC236}">
                <a16:creationId xmlns:a16="http://schemas.microsoft.com/office/drawing/2014/main" id="{BCBC092D-617E-2F6C-F890-D09D473594B7}"/>
              </a:ext>
            </a:extLst>
          </p:cNvPr>
          <p:cNvSpPr/>
          <p:nvPr/>
        </p:nvSpPr>
        <p:spPr>
          <a:xfrm>
            <a:off x="10486459" y="623370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hlinkClick r:id="rId7" action="ppaction://hlinksldjump"/>
            <a:extLst>
              <a:ext uri="{FF2B5EF4-FFF2-40B4-BE49-F238E27FC236}">
                <a16:creationId xmlns:a16="http://schemas.microsoft.com/office/drawing/2014/main" id="{4399A5E6-B4A1-0255-A6CC-61CF50EF4ABB}"/>
              </a:ext>
            </a:extLst>
          </p:cNvPr>
          <p:cNvSpPr/>
          <p:nvPr/>
        </p:nvSpPr>
        <p:spPr>
          <a:xfrm>
            <a:off x="10957597" y="6190671"/>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EBE520A6-D7E9-3BE9-336A-6C51412BE8F4}"/>
              </a:ext>
            </a:extLst>
          </p:cNvPr>
          <p:cNvSpPr txBox="1"/>
          <p:nvPr/>
        </p:nvSpPr>
        <p:spPr>
          <a:xfrm>
            <a:off x="6263148" y="1252437"/>
            <a:ext cx="5556208" cy="577722"/>
          </a:xfrm>
          <a:prstGeom prst="rect">
            <a:avLst/>
          </a:prstGeom>
          <a:noFill/>
        </p:spPr>
        <p:txBody>
          <a:bodyPr wrap="square" lIns="91440" tIns="45720" rIns="91440" bIns="45720" rtlCol="0" anchor="t">
            <a:spAutoFit/>
          </a:bodyPr>
          <a:lstStyle/>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3" name="Tekstvak 2">
            <a:extLst>
              <a:ext uri="{FF2B5EF4-FFF2-40B4-BE49-F238E27FC236}">
                <a16:creationId xmlns:a16="http://schemas.microsoft.com/office/drawing/2014/main" id="{2B9999D7-0F87-A938-1FD4-B771447CED0C}"/>
              </a:ext>
            </a:extLst>
          </p:cNvPr>
          <p:cNvSpPr txBox="1"/>
          <p:nvPr/>
        </p:nvSpPr>
        <p:spPr>
          <a:xfrm>
            <a:off x="6263148" y="1297439"/>
            <a:ext cx="5556208" cy="4948021"/>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Ook ouders en vrijwilligers die begeleiden, vooral bij de jongste jeugd, krijgen duidelijke handvatten zodat ook zij bijdragen aan een positief en leerzaam sportklimaat.</a:t>
            </a: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Doorlopende ontwikkeling van trainers en coaches</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Onze visie is dat ontwikkeling een continu proces is. Daarom stimuleren wij ons kader om hun kennis en vaardigheden voortdurend up-to-date te houden. We bieden voor elke trainer en coach een gestructureerd </a:t>
            </a:r>
            <a:r>
              <a:rPr lang="nl-NL" sz="1200" kern="100" dirty="0" err="1">
                <a:latin typeface="Interstate Light" pitchFamily="50" charset="0"/>
                <a:ea typeface="Aptos" panose="020B0004020202020204" pitchFamily="34" charset="0"/>
                <a:cs typeface="Times New Roman" panose="02020603050405020304" pitchFamily="18" charset="0"/>
              </a:rPr>
              <a:t>ontwikkelingspad</a:t>
            </a:r>
            <a:r>
              <a:rPr lang="nl-NL" sz="1200" kern="100" dirty="0">
                <a:latin typeface="Interstate Light" pitchFamily="50" charset="0"/>
                <a:ea typeface="Aptos" panose="020B0004020202020204" pitchFamily="34" charset="0"/>
                <a:cs typeface="Times New Roman" panose="02020603050405020304" pitchFamily="18" charset="0"/>
              </a:rPr>
              <a:t>:</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Opleiding: Alle trainers volgen minimaal een basisopleiding in het seizoen waarin zij starten met training geven/coachen. Gedurende het seizoen worden bijscholingsmomenten/opleidingen aangeboden om (vaardigheden) verder te ontwikkelen.   </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Begeleiding en Evaluatie: Elk seizoen starten we met een check-in, halverwege volgt een tussenevaluatie en aan het eind een gesprek over voortgang en ambities. Trainers worden minimaal twee keer per jaar geëvalueerd.</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Bijscholing en ondersteuning: We stellen jaarlijks budget beschikbaar voor opleidingen en stimuleren deelname aan KNHB-opleidingen. Nieuwe coaches krijgen actieve begeleiding en een vast aanspreekpunt zodat zij zich effectief kunnen ontwikkelen.</a:t>
            </a: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19165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0A7DE-15A7-C799-AF18-B9A21EF5BEB6}"/>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8ECF1E51-3F7C-E792-F804-EFBEC867933D}"/>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pic>
        <p:nvPicPr>
          <p:cNvPr id="8" name="Afbeelding 7" descr="Afbeelding met clipart, ontwerp&#10;&#10;Automatisch gegenereerde beschrijving">
            <a:extLst>
              <a:ext uri="{FF2B5EF4-FFF2-40B4-BE49-F238E27FC236}">
                <a16:creationId xmlns:a16="http://schemas.microsoft.com/office/drawing/2014/main" id="{A8511F61-257D-9840-FC3E-0942A746C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4" action="ppaction://hlinksldjump"/>
            <a:extLst>
              <a:ext uri="{FF2B5EF4-FFF2-40B4-BE49-F238E27FC236}">
                <a16:creationId xmlns:a16="http://schemas.microsoft.com/office/drawing/2014/main" id="{9E0C9EC9-0DDF-C466-0CFD-BFE28B5F8AED}"/>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hlinkClick r:id="rId5" action="ppaction://hlinksldjump"/>
            <a:extLst>
              <a:ext uri="{FF2B5EF4-FFF2-40B4-BE49-F238E27FC236}">
                <a16:creationId xmlns:a16="http://schemas.microsoft.com/office/drawing/2014/main" id="{CC313CE0-5329-C997-B81C-6652A34074F4}"/>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4" name="Tekstvak 13">
            <a:extLst>
              <a:ext uri="{FF2B5EF4-FFF2-40B4-BE49-F238E27FC236}">
                <a16:creationId xmlns:a16="http://schemas.microsoft.com/office/drawing/2014/main" id="{8E5D563E-D2E6-44A9-C1EB-892B3BD9688B}"/>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4" name="Rechthoek: afgeronde hoeken 3">
            <a:hlinkClick r:id="rId5" action="ppaction://hlinksldjump"/>
            <a:extLst>
              <a:ext uri="{FF2B5EF4-FFF2-40B4-BE49-F238E27FC236}">
                <a16:creationId xmlns:a16="http://schemas.microsoft.com/office/drawing/2014/main" id="{A392C324-6DB0-336A-8C8C-CF40C29DD4F9}"/>
              </a:ext>
            </a:extLst>
          </p:cNvPr>
          <p:cNvSpPr/>
          <p:nvPr/>
        </p:nvSpPr>
        <p:spPr>
          <a:xfrm>
            <a:off x="10486459" y="623370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hlinkClick r:id="rId6" action="ppaction://hlinksldjump"/>
            <a:extLst>
              <a:ext uri="{FF2B5EF4-FFF2-40B4-BE49-F238E27FC236}">
                <a16:creationId xmlns:a16="http://schemas.microsoft.com/office/drawing/2014/main" id="{64789E4A-D514-4EDA-FE5A-9914369E53B6}"/>
              </a:ext>
            </a:extLst>
          </p:cNvPr>
          <p:cNvSpPr/>
          <p:nvPr/>
        </p:nvSpPr>
        <p:spPr>
          <a:xfrm>
            <a:off x="10957597" y="6190671"/>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61953DD0-D7C9-1B45-E7C1-D51B418FBF8B}"/>
              </a:ext>
            </a:extLst>
          </p:cNvPr>
          <p:cNvSpPr txBox="1"/>
          <p:nvPr/>
        </p:nvSpPr>
        <p:spPr>
          <a:xfrm>
            <a:off x="372644" y="1434005"/>
            <a:ext cx="5323636" cy="874085"/>
          </a:xfrm>
          <a:prstGeom prst="rect">
            <a:avLst/>
          </a:prstGeom>
          <a:noFill/>
        </p:spPr>
        <p:txBody>
          <a:bodyPr wrap="square" lIns="91440" tIns="45720" rIns="91440" bIns="45720" rtlCol="0" anchor="t">
            <a:spAutoFit/>
          </a:bodyPr>
          <a:lstStyle/>
          <a:p>
            <a:pPr algn="just">
              <a:lnSpc>
                <a:spcPct val="107000"/>
              </a:lnSpc>
              <a:spcAft>
                <a:spcPts val="800"/>
              </a:spcAft>
            </a:pPr>
            <a:r>
              <a:rPr lang="nl-NL" dirty="0">
                <a:solidFill>
                  <a:srgbClr val="EF790C"/>
                </a:solidFill>
                <a:latin typeface="Interstate LightCondensed" panose="02000506050000020004" pitchFamily="50" charset="0"/>
              </a:rPr>
              <a:t>UITVOERING TECHNISCH BELEID</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De verantwoordelijkheid voor het uitvoeren van het technisch beleid ligt bij het technisch kader  . </a:t>
            </a:r>
          </a:p>
        </p:txBody>
      </p:sp>
      <p:sp>
        <p:nvSpPr>
          <p:cNvPr id="3" name="Tekstvak 2">
            <a:extLst>
              <a:ext uri="{FF2B5EF4-FFF2-40B4-BE49-F238E27FC236}">
                <a16:creationId xmlns:a16="http://schemas.microsoft.com/office/drawing/2014/main" id="{0497079B-FBBF-9BCB-BFCF-493083CBDA27}"/>
              </a:ext>
            </a:extLst>
          </p:cNvPr>
          <p:cNvSpPr txBox="1"/>
          <p:nvPr/>
        </p:nvSpPr>
        <p:spPr>
          <a:xfrm>
            <a:off x="372644" y="2444656"/>
            <a:ext cx="5303972" cy="3348096"/>
          </a:xfrm>
          <a:prstGeom prst="rect">
            <a:avLst/>
          </a:prstGeom>
          <a:noFill/>
        </p:spPr>
        <p:txBody>
          <a:bodyPr wrap="square" lIns="91440" tIns="45720" rIns="91440" bIns="45720" rtlCol="0" anchor="t">
            <a:spAutoFit/>
          </a:bodyPr>
          <a:lstStyle/>
          <a:p>
            <a:pPr algn="just">
              <a:lnSpc>
                <a:spcPct val="107000"/>
              </a:lnSpc>
              <a:spcAft>
                <a:spcPts val="800"/>
              </a:spcAft>
            </a:pPr>
            <a:r>
              <a:rPr lang="nl-NL" dirty="0">
                <a:solidFill>
                  <a:srgbClr val="EF790C"/>
                </a:solidFill>
                <a:latin typeface="Interstate LightCondensed" panose="02000506050000020004" pitchFamily="50" charset="0"/>
              </a:rPr>
              <a:t>TEAMINDELINGEN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Kinderen ontwikkelen zich onregelmatig, zowel fysiek, mentaal en sociaal. Daarom volgen we als vereniging de visie van de KNHB zoals onderbouwd door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Niels Papen</a:t>
            </a:r>
            <a:r>
              <a:rPr lang="nl-NL" sz="1200" kern="100" dirty="0">
                <a:effectLst/>
                <a:latin typeface="Interstate Light" pitchFamily="50" charset="0"/>
                <a:ea typeface="Aptos" panose="020B0004020202020204" pitchFamily="34" charset="0"/>
                <a:cs typeface="Times New Roman" panose="02020603050405020304" pitchFamily="18" charset="0"/>
              </a:rPr>
              <a:t>: tot en met de O12 selecteren we niet (op basis van niveau). In deze leeftijdsfase staat breed ontwikkelen, spelplezier en veiligheid centraal, met oog voor verschillen in rijpheid, motivatie en leerstijl. We creëren teams waarin elk kind zich op zijn of haar eigen manier kan ontwikkelen, zonder vroege uitsortering.</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Vanaf de O14 kijken we nadrukkelijker naar individuele ontwikkelbehoeften van spelers. We houden daarbij rekening met factoren als </a:t>
            </a:r>
            <a:r>
              <a:rPr lang="nl-NL" sz="1200" kern="100" dirty="0" err="1">
                <a:effectLst/>
                <a:latin typeface="Interstate Light" pitchFamily="50" charset="0"/>
                <a:ea typeface="Aptos" panose="020B0004020202020204" pitchFamily="34" charset="0"/>
                <a:cs typeface="Times New Roman" panose="02020603050405020304" pitchFamily="18" charset="0"/>
              </a:rPr>
              <a:t>geboortemaandeffect</a:t>
            </a:r>
            <a:r>
              <a:rPr lang="nl-NL" sz="1200" kern="100" dirty="0">
                <a:effectLst/>
                <a:latin typeface="Interstate Light" pitchFamily="50" charset="0"/>
                <a:ea typeface="Aptos" panose="020B0004020202020204" pitchFamily="34" charset="0"/>
                <a:cs typeface="Times New Roman" panose="02020603050405020304" pitchFamily="18" charset="0"/>
              </a:rPr>
              <a:t>, verschillen in rijping, motivatie, spelinzicht en technische vaardigheden. De teamindeling maken we zorgvuldig en met meerdere perspectieven, gericht op het bieden van een leeromgeving die aansluit bij de volgende ontwikkelstap van de speler en niet alleen op het huidige (prestatie)niveau.</a:t>
            </a:r>
          </a:p>
        </p:txBody>
      </p:sp>
      <p:sp>
        <p:nvSpPr>
          <p:cNvPr id="5" name="Tekstvak 4">
            <a:extLst>
              <a:ext uri="{FF2B5EF4-FFF2-40B4-BE49-F238E27FC236}">
                <a16:creationId xmlns:a16="http://schemas.microsoft.com/office/drawing/2014/main" id="{ADD2A0D8-FC05-127F-AA64-088DA35A0F53}"/>
              </a:ext>
            </a:extLst>
          </p:cNvPr>
          <p:cNvSpPr txBox="1"/>
          <p:nvPr/>
        </p:nvSpPr>
        <p:spPr>
          <a:xfrm>
            <a:off x="6325096" y="1443980"/>
            <a:ext cx="5188567" cy="5050613"/>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Sommige teams leggen meer nadruk op persoonlijke ontwikkeling en plezier, andere teams bieden een intensievere, competitiegerichte leeromgeving. Deze diversiteit zorgt voor een dynamisch aanbod dat aansluit bij de behoeften van alle spelers.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We hanteren hierbij een (piramide)opbouw waarin spelers die meer uitdaging aankunnen of willen, daar geleidelijk naartoe kunnen groeien. In de O14 ontstaat een bredere groep van spelers die toewerken naar intensievere programma’s, wat richting de O18 specifieker wordt. </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We noemen dit geen prestatie- of breedtestructuur, maar een ontwikkellijn waarin motivatie, groei en balans centraal staan.</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Uiteindelijk blijft spelplezier de kern, op elk niveau van competitie. Dat is niet alleen wat spelers motiveert, maar ook wat hen op de lange termijn het meest laat leren en groeien.</a:t>
            </a: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Teams samenstellen </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Bij de teamindeling gebruiken we meerdere bronnen:</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De speler zelf</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Spelers kunnen hun voorkeuren aangeven, zoals extra uitdaging, spelen met vrienden of een rol als trainer of coach. We betrekken deze input bij de teamindeling, zodat iedereen zich prettig en gemotiveerd voelt, al kunnen we niet altijd aan alle wensen voldoen.</a:t>
            </a: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p:txBody>
      </p:sp>
      <p:sp>
        <p:nvSpPr>
          <p:cNvPr id="12" name="Rechthoek: afgeronde hoeken 11">
            <a:extLst>
              <a:ext uri="{FF2B5EF4-FFF2-40B4-BE49-F238E27FC236}">
                <a16:creationId xmlns:a16="http://schemas.microsoft.com/office/drawing/2014/main" id="{FC1B80A2-E2F6-DB5C-75C2-69FC60F6E451}"/>
              </a:ext>
            </a:extLst>
          </p:cNvPr>
          <p:cNvSpPr/>
          <p:nvPr/>
        </p:nvSpPr>
        <p:spPr>
          <a:xfrm>
            <a:off x="5817015" y="3444087"/>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Gelijkbenige driehoek 14">
            <a:extLst>
              <a:ext uri="{FF2B5EF4-FFF2-40B4-BE49-F238E27FC236}">
                <a16:creationId xmlns:a16="http://schemas.microsoft.com/office/drawing/2014/main" id="{734CBBFC-38CE-17E0-AC0F-CCF080997F8F}"/>
              </a:ext>
            </a:extLst>
          </p:cNvPr>
          <p:cNvSpPr/>
          <p:nvPr/>
        </p:nvSpPr>
        <p:spPr>
          <a:xfrm rot="12296474" flipH="1">
            <a:off x="5867463" y="3553109"/>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51F34926-90DD-2C95-1691-1AFE43320717}"/>
              </a:ext>
            </a:extLst>
          </p:cNvPr>
          <p:cNvSpPr txBox="1"/>
          <p:nvPr/>
        </p:nvSpPr>
        <p:spPr>
          <a:xfrm>
            <a:off x="5797351" y="3315279"/>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7" name="Rechthoek: afgeronde hoeken 16">
            <a:hlinkClick r:id="rId8" action="ppaction://hlinksldjump"/>
            <a:extLst>
              <a:ext uri="{FF2B5EF4-FFF2-40B4-BE49-F238E27FC236}">
                <a16:creationId xmlns:a16="http://schemas.microsoft.com/office/drawing/2014/main" id="{A148162D-4321-F2C7-3F93-4B4AC0728850}"/>
              </a:ext>
            </a:extLst>
          </p:cNvPr>
          <p:cNvSpPr/>
          <p:nvPr/>
        </p:nvSpPr>
        <p:spPr>
          <a:xfrm>
            <a:off x="5735790" y="3332236"/>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afgeronde hoeken 17">
            <a:extLst>
              <a:ext uri="{FF2B5EF4-FFF2-40B4-BE49-F238E27FC236}">
                <a16:creationId xmlns:a16="http://schemas.microsoft.com/office/drawing/2014/main" id="{7BB04CB9-120D-544E-EF9C-2595753A48F5}"/>
              </a:ext>
            </a:extLst>
          </p:cNvPr>
          <p:cNvSpPr/>
          <p:nvPr/>
        </p:nvSpPr>
        <p:spPr>
          <a:xfrm>
            <a:off x="11557064" y="4533882"/>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Gelijkbenige driehoek 18">
            <a:extLst>
              <a:ext uri="{FF2B5EF4-FFF2-40B4-BE49-F238E27FC236}">
                <a16:creationId xmlns:a16="http://schemas.microsoft.com/office/drawing/2014/main" id="{6D34D485-CB43-6A5A-23DC-C25E136BDC16}"/>
              </a:ext>
            </a:extLst>
          </p:cNvPr>
          <p:cNvSpPr/>
          <p:nvPr/>
        </p:nvSpPr>
        <p:spPr>
          <a:xfrm rot="12296474" flipH="1">
            <a:off x="11607512" y="4642904"/>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CA39D425-8C16-D3F1-89B9-C31726CA1FC6}"/>
              </a:ext>
            </a:extLst>
          </p:cNvPr>
          <p:cNvSpPr txBox="1"/>
          <p:nvPr/>
        </p:nvSpPr>
        <p:spPr>
          <a:xfrm>
            <a:off x="11537400" y="4405074"/>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21" name="Rechthoek: afgeronde hoeken 20">
            <a:hlinkClick r:id="rId9" action="ppaction://hlinksldjump"/>
            <a:extLst>
              <a:ext uri="{FF2B5EF4-FFF2-40B4-BE49-F238E27FC236}">
                <a16:creationId xmlns:a16="http://schemas.microsoft.com/office/drawing/2014/main" id="{7BFA2086-FC5A-BE93-012B-4251480C1D17}"/>
              </a:ext>
            </a:extLst>
          </p:cNvPr>
          <p:cNvSpPr/>
          <p:nvPr/>
        </p:nvSpPr>
        <p:spPr>
          <a:xfrm>
            <a:off x="11475839" y="4422031"/>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316185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398D3FF-C8E8-1032-6626-9281F891E183}"/>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7C1C3DE5-798B-3BCA-1E55-FCE13BFF0D9C}"/>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pic>
        <p:nvPicPr>
          <p:cNvPr id="8" name="Afbeelding 7" descr="Afbeelding met clipart, ontwerp&#10;&#10;Automatisch gegenereerde beschrijving">
            <a:extLst>
              <a:ext uri="{FF2B5EF4-FFF2-40B4-BE49-F238E27FC236}">
                <a16:creationId xmlns:a16="http://schemas.microsoft.com/office/drawing/2014/main" id="{5A6A8F7B-EE74-2110-C3A5-55742D5EB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3" action="ppaction://hlinksldjump"/>
            <a:extLst>
              <a:ext uri="{FF2B5EF4-FFF2-40B4-BE49-F238E27FC236}">
                <a16:creationId xmlns:a16="http://schemas.microsoft.com/office/drawing/2014/main" id="{0AD2A0AB-99D7-B990-9699-E38B5A65DD97}"/>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hlinkClick r:id="rId4" action="ppaction://hlinksldjump"/>
            <a:extLst>
              <a:ext uri="{FF2B5EF4-FFF2-40B4-BE49-F238E27FC236}">
                <a16:creationId xmlns:a16="http://schemas.microsoft.com/office/drawing/2014/main" id="{89145C18-48AF-2A64-9EB6-6C0C99F2424B}"/>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4" name="Tekstvak 13">
            <a:extLst>
              <a:ext uri="{FF2B5EF4-FFF2-40B4-BE49-F238E27FC236}">
                <a16:creationId xmlns:a16="http://schemas.microsoft.com/office/drawing/2014/main" id="{6ECA5E1C-79FD-FE7C-D6FA-FCD173057275}"/>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4" name="Rechthoek: afgeronde hoeken 3">
            <a:hlinkClick r:id="rId5" action="ppaction://hlinksldjump"/>
            <a:extLst>
              <a:ext uri="{FF2B5EF4-FFF2-40B4-BE49-F238E27FC236}">
                <a16:creationId xmlns:a16="http://schemas.microsoft.com/office/drawing/2014/main" id="{A1258DD1-AE44-6C4D-9057-FA8513C73448}"/>
              </a:ext>
            </a:extLst>
          </p:cNvPr>
          <p:cNvSpPr/>
          <p:nvPr/>
        </p:nvSpPr>
        <p:spPr>
          <a:xfrm>
            <a:off x="10486459" y="623370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hlinkClick r:id="rId6" action="ppaction://hlinksldjump"/>
            <a:extLst>
              <a:ext uri="{FF2B5EF4-FFF2-40B4-BE49-F238E27FC236}">
                <a16:creationId xmlns:a16="http://schemas.microsoft.com/office/drawing/2014/main" id="{525DBE39-886E-15C9-0E75-30825691C960}"/>
              </a:ext>
            </a:extLst>
          </p:cNvPr>
          <p:cNvSpPr/>
          <p:nvPr/>
        </p:nvSpPr>
        <p:spPr>
          <a:xfrm>
            <a:off x="10957597" y="6190671"/>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58625A94-5924-F4D6-915A-4DE9D0DAEC11}"/>
              </a:ext>
            </a:extLst>
          </p:cNvPr>
          <p:cNvSpPr txBox="1"/>
          <p:nvPr/>
        </p:nvSpPr>
        <p:spPr>
          <a:xfrm>
            <a:off x="372644" y="1434005"/>
            <a:ext cx="5323636" cy="874085"/>
          </a:xfrm>
          <a:prstGeom prst="rect">
            <a:avLst/>
          </a:prstGeom>
          <a:noFill/>
        </p:spPr>
        <p:txBody>
          <a:bodyPr wrap="square" lIns="91440" tIns="45720" rIns="91440" bIns="45720" rtlCol="0" anchor="t">
            <a:spAutoFit/>
          </a:bodyPr>
          <a:lstStyle/>
          <a:p>
            <a:pPr algn="just">
              <a:lnSpc>
                <a:spcPct val="107000"/>
              </a:lnSpc>
              <a:spcAft>
                <a:spcPts val="800"/>
              </a:spcAft>
            </a:pPr>
            <a:r>
              <a:rPr lang="nl-NL" dirty="0">
                <a:solidFill>
                  <a:srgbClr val="EF790C"/>
                </a:solidFill>
                <a:latin typeface="Interstate LightCondensed" panose="02000506050000020004" pitchFamily="50" charset="0"/>
              </a:rPr>
              <a:t>UITVOERING TECHNISCH BELEID</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De verantwoordelijkheid voor het uitvoeren van het technisch beleid ligt bij het technisch kader  . </a:t>
            </a:r>
          </a:p>
        </p:txBody>
      </p:sp>
      <p:sp>
        <p:nvSpPr>
          <p:cNvPr id="3" name="Tekstvak 2">
            <a:extLst>
              <a:ext uri="{FF2B5EF4-FFF2-40B4-BE49-F238E27FC236}">
                <a16:creationId xmlns:a16="http://schemas.microsoft.com/office/drawing/2014/main" id="{80287262-A5A7-0ADA-38A5-CF35D70BA340}"/>
              </a:ext>
            </a:extLst>
          </p:cNvPr>
          <p:cNvSpPr txBox="1"/>
          <p:nvPr/>
        </p:nvSpPr>
        <p:spPr>
          <a:xfrm>
            <a:off x="372644" y="2444656"/>
            <a:ext cx="5303972" cy="3545714"/>
          </a:xfrm>
          <a:prstGeom prst="rect">
            <a:avLst/>
          </a:prstGeom>
          <a:noFill/>
        </p:spPr>
        <p:txBody>
          <a:bodyPr wrap="square" lIns="91440" tIns="45720" rIns="91440" bIns="45720" rtlCol="0" anchor="t">
            <a:spAutoFit/>
          </a:bodyPr>
          <a:lstStyle/>
          <a:p>
            <a:pPr algn="just">
              <a:lnSpc>
                <a:spcPct val="107000"/>
              </a:lnSpc>
              <a:spcAft>
                <a:spcPts val="800"/>
              </a:spcAft>
            </a:pPr>
            <a:r>
              <a:rPr lang="nl-NL" dirty="0">
                <a:solidFill>
                  <a:srgbClr val="EF790C"/>
                </a:solidFill>
                <a:latin typeface="Interstate LightCondensed" panose="02000506050000020004" pitchFamily="50" charset="0"/>
              </a:rPr>
              <a:t>TEAMINDELINGEN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Kinderen ontwikkelen zich onregelmatig, zowel fysiek, mentaal en sociaal. Kinderen ontwikkelen zich ongelijkmatig – fysiek, mentaal én sociaal. Daarom volgen we als vereniging de visie van de KNHB zoals onderbouwd door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Niels Papen</a:t>
            </a:r>
            <a:r>
              <a:rPr lang="nl-NL" sz="1200" kern="100" dirty="0">
                <a:effectLst/>
                <a:latin typeface="Interstate Light" pitchFamily="50" charset="0"/>
                <a:ea typeface="Aptos" panose="020B0004020202020204" pitchFamily="34" charset="0"/>
                <a:cs typeface="Times New Roman" panose="02020603050405020304" pitchFamily="18" charset="0"/>
              </a:rPr>
              <a:t>: tot en met de O12 selecteren we niet (op basis van niveau). In deze leeftijdsfase staat breed ontwikkelen, spelplezier en veiligheid centraal, met oog voor verschillen in rijpheid, motivatie en leerstijl. We creëren teams waarin elk kind zich op zijn of haar eigen manier kan ontwikkelen, zonder vroege uitsortering.</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Vanaf de O14 kijken we nadrukkelijker naar individuele ontwikkelbehoeften van spelers. We houden daarbij rekening met factoren als </a:t>
            </a:r>
            <a:r>
              <a:rPr lang="nl-NL" sz="1200" kern="100" dirty="0" err="1">
                <a:effectLst/>
                <a:latin typeface="Interstate Light" pitchFamily="50" charset="0"/>
                <a:ea typeface="Aptos" panose="020B0004020202020204" pitchFamily="34" charset="0"/>
                <a:cs typeface="Times New Roman" panose="02020603050405020304" pitchFamily="18" charset="0"/>
              </a:rPr>
              <a:t>geboortemaandeffect</a:t>
            </a:r>
            <a:r>
              <a:rPr lang="nl-NL" sz="1200" kern="100" dirty="0">
                <a:effectLst/>
                <a:latin typeface="Interstate Light" pitchFamily="50" charset="0"/>
                <a:ea typeface="Aptos" panose="020B0004020202020204" pitchFamily="34" charset="0"/>
                <a:cs typeface="Times New Roman" panose="02020603050405020304" pitchFamily="18" charset="0"/>
              </a:rPr>
              <a:t>, verschillen in rijping, motivatie, spelinzicht en technische vaardigheden. De teamindeling maken we zorgvuldig en met meerdere perspectieven, gericht op het bieden van een leeromgeving die aansluit bij de volgende ontwikkelstap van de speler en niet alleen op het huidige (prestatie)niveau.</a:t>
            </a:r>
          </a:p>
        </p:txBody>
      </p:sp>
      <p:sp>
        <p:nvSpPr>
          <p:cNvPr id="7" name="Gelijkbenige driehoek 6">
            <a:extLst>
              <a:ext uri="{FF2B5EF4-FFF2-40B4-BE49-F238E27FC236}">
                <a16:creationId xmlns:a16="http://schemas.microsoft.com/office/drawing/2014/main" id="{AE3BA097-6F2E-486C-6A36-1D64744580DC}"/>
              </a:ext>
            </a:extLst>
          </p:cNvPr>
          <p:cNvSpPr/>
          <p:nvPr/>
        </p:nvSpPr>
        <p:spPr>
          <a:xfrm rot="14970476" flipH="1">
            <a:off x="5905783" y="3204138"/>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afgeronde hoeken 8">
            <a:extLst>
              <a:ext uri="{FF2B5EF4-FFF2-40B4-BE49-F238E27FC236}">
                <a16:creationId xmlns:a16="http://schemas.microsoft.com/office/drawing/2014/main" id="{2053AFE4-AEA0-FCD3-5ED9-38C432B59268}"/>
              </a:ext>
            </a:extLst>
          </p:cNvPr>
          <p:cNvSpPr/>
          <p:nvPr/>
        </p:nvSpPr>
        <p:spPr>
          <a:xfrm>
            <a:off x="6096000" y="2911570"/>
            <a:ext cx="5269359" cy="1034859"/>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kstvak 21">
            <a:extLst>
              <a:ext uri="{FF2B5EF4-FFF2-40B4-BE49-F238E27FC236}">
                <a16:creationId xmlns:a16="http://schemas.microsoft.com/office/drawing/2014/main" id="{72EF4189-6579-C6E4-8E36-9C4D02485B27}"/>
              </a:ext>
            </a:extLst>
          </p:cNvPr>
          <p:cNvSpPr txBox="1"/>
          <p:nvPr/>
        </p:nvSpPr>
        <p:spPr>
          <a:xfrm>
            <a:off x="6176400" y="3058284"/>
            <a:ext cx="4710751" cy="718402"/>
          </a:xfrm>
          <a:prstGeom prst="rect">
            <a:avLst/>
          </a:prstGeom>
          <a:noFill/>
        </p:spPr>
        <p:txBody>
          <a:bodyPr wrap="square" lIns="91440" tIns="45720" rIns="91440" bIns="45720" rtlCol="0" anchor="t">
            <a:spAutoFit/>
          </a:bodyPr>
          <a:lstStyle/>
          <a:p>
            <a:pPr>
              <a:lnSpc>
                <a:spcPct val="116000"/>
              </a:lnSpc>
              <a:spcAft>
                <a:spcPts val="800"/>
              </a:spcAft>
            </a:pPr>
            <a:r>
              <a:rPr lang="nl-NL" sz="1200" dirty="0">
                <a:solidFill>
                  <a:schemeClr val="bg1"/>
                </a:solidFill>
                <a:effectLst/>
                <a:latin typeface="Interstate Light" pitchFamily="50" charset="0"/>
              </a:rPr>
              <a:t>Meer over dit onderwerp lees je in het artikel van Niels Papen voor de KNHB: </a:t>
            </a:r>
            <a:r>
              <a:rPr lang="nl-NL" sz="1200" dirty="0">
                <a:solidFill>
                  <a:schemeClr val="bg1"/>
                </a:solidFill>
                <a:effectLst/>
                <a:latin typeface="Interstate Light" pitchFamily="50" charset="0"/>
                <a:hlinkClick r:id="rId7">
                  <a:extLst>
                    <a:ext uri="{A12FA001-AC4F-418D-AE19-62706E023703}">
                      <ahyp:hlinkClr xmlns:ahyp="http://schemas.microsoft.com/office/drawing/2018/hyperlinkcolor" val="tx"/>
                    </a:ext>
                  </a:extLst>
                </a:hlinkClick>
              </a:rPr>
              <a:t>De (on)mogelijkheden van beoordelen en selecteren in de hockeysport.</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23" name="Vermenigvuldigingsteken 22">
            <a:extLst>
              <a:ext uri="{FF2B5EF4-FFF2-40B4-BE49-F238E27FC236}">
                <a16:creationId xmlns:a16="http://schemas.microsoft.com/office/drawing/2014/main" id="{84B95DEB-66E8-2972-1E5E-40AAFA571E2F}"/>
              </a:ext>
            </a:extLst>
          </p:cNvPr>
          <p:cNvSpPr/>
          <p:nvPr/>
        </p:nvSpPr>
        <p:spPr>
          <a:xfrm>
            <a:off x="10840873" y="3023913"/>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24" name="Rechthoek: afgeronde hoeken 23">
            <a:hlinkClick r:id="rId5" action="ppaction://hlinksldjump"/>
            <a:extLst>
              <a:ext uri="{FF2B5EF4-FFF2-40B4-BE49-F238E27FC236}">
                <a16:creationId xmlns:a16="http://schemas.microsoft.com/office/drawing/2014/main" id="{C3E01BBE-7073-8B2F-316C-D67EA808B058}"/>
              </a:ext>
            </a:extLst>
          </p:cNvPr>
          <p:cNvSpPr/>
          <p:nvPr/>
        </p:nvSpPr>
        <p:spPr>
          <a:xfrm>
            <a:off x="10708645" y="2948332"/>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6339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5D86482-CBDF-47B1-9CEF-FA9C0BFA0E34}"/>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2727158C-52B1-86EC-008C-6F4A817B31E6}"/>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pic>
        <p:nvPicPr>
          <p:cNvPr id="8" name="Afbeelding 7" descr="Afbeelding met clipart, ontwerp&#10;&#10;Automatisch gegenereerde beschrijving">
            <a:extLst>
              <a:ext uri="{FF2B5EF4-FFF2-40B4-BE49-F238E27FC236}">
                <a16:creationId xmlns:a16="http://schemas.microsoft.com/office/drawing/2014/main" id="{B2CE2BD8-40BC-9ECF-8BE7-1912C39FA0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3" action="ppaction://hlinksldjump"/>
            <a:extLst>
              <a:ext uri="{FF2B5EF4-FFF2-40B4-BE49-F238E27FC236}">
                <a16:creationId xmlns:a16="http://schemas.microsoft.com/office/drawing/2014/main" id="{A70425B1-DC13-BA12-CFC9-B9F5D03AB059}"/>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hlinkClick r:id="rId4" action="ppaction://hlinksldjump"/>
            <a:extLst>
              <a:ext uri="{FF2B5EF4-FFF2-40B4-BE49-F238E27FC236}">
                <a16:creationId xmlns:a16="http://schemas.microsoft.com/office/drawing/2014/main" id="{3F240876-FF8B-D262-FEF5-890F77EF3E7D}"/>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4" name="Tekstvak 13">
            <a:extLst>
              <a:ext uri="{FF2B5EF4-FFF2-40B4-BE49-F238E27FC236}">
                <a16:creationId xmlns:a16="http://schemas.microsoft.com/office/drawing/2014/main" id="{2BEF5475-AB29-DC81-2C8E-CD8C9445020A}"/>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4" name="Rechthoek: afgeronde hoeken 3">
            <a:hlinkClick r:id="rId5" action="ppaction://hlinksldjump"/>
            <a:extLst>
              <a:ext uri="{FF2B5EF4-FFF2-40B4-BE49-F238E27FC236}">
                <a16:creationId xmlns:a16="http://schemas.microsoft.com/office/drawing/2014/main" id="{851F367A-6F87-9E91-1FE1-E8D4BEB8635F}"/>
              </a:ext>
            </a:extLst>
          </p:cNvPr>
          <p:cNvSpPr/>
          <p:nvPr/>
        </p:nvSpPr>
        <p:spPr>
          <a:xfrm>
            <a:off x="10486459" y="623370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hlinkClick r:id="rId6" action="ppaction://hlinksldjump"/>
            <a:extLst>
              <a:ext uri="{FF2B5EF4-FFF2-40B4-BE49-F238E27FC236}">
                <a16:creationId xmlns:a16="http://schemas.microsoft.com/office/drawing/2014/main" id="{97946819-28D0-99B0-59C5-F4D71BA1E587}"/>
              </a:ext>
            </a:extLst>
          </p:cNvPr>
          <p:cNvSpPr/>
          <p:nvPr/>
        </p:nvSpPr>
        <p:spPr>
          <a:xfrm>
            <a:off x="10957597" y="6190671"/>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8F0587D2-438C-EAC7-1C6B-A5C6686C75D9}"/>
              </a:ext>
            </a:extLst>
          </p:cNvPr>
          <p:cNvSpPr txBox="1"/>
          <p:nvPr/>
        </p:nvSpPr>
        <p:spPr>
          <a:xfrm>
            <a:off x="6325096" y="1443980"/>
            <a:ext cx="5188567" cy="4750403"/>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Sommige teams leggen meer nadruk op persoonlijke ontwikkeling en plezier, andere teams bieden een intensievere, competitiegerichte leeromgeving. Deze diversiteit zorgt voor een dynamisch aanbod dat aansluit bij de behoeften van alle spelers.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We hanteren hierbij een (piramide)opbouw waarin spelers die meer uitdaging aankunnen of willen, daar geleidelijk naartoe kunnen groeien. In de O14 ontstaat een bredere groep van spelers die toewerken naar intensievere programma’s, wat richting de O18 specifieker wordt. </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We noemen dit geen prestatie- of breedtestructuur, maar een ontwikkellijn waarin motivatie, groei en balans centraal staan.</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Uiteindelijk blijft spelplezier de kern, op elk niveau van competitie. Dat is niet alleen wat spelers motiveert, maar ook wat hen op de lange termijn het meest laat leren en groeien.</a:t>
            </a: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Teams samenstellen </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Bij de teamindeling gebruiken we meerdere bronnen:</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De speler zelf</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Spelers kunnen hun voorkeuren aangeven, zoals extra uitdaging, spelen met vrienden of een rol als trainer of coach. We betrekken deze input bij de teamindeling, zodat iedereen zich prettig en gemotiveerd voelt, al kunnen we niet altijd aan alle wensen voldoen.</a:t>
            </a:r>
          </a:p>
        </p:txBody>
      </p:sp>
      <p:sp>
        <p:nvSpPr>
          <p:cNvPr id="20" name="Tekstvak 19">
            <a:extLst>
              <a:ext uri="{FF2B5EF4-FFF2-40B4-BE49-F238E27FC236}">
                <a16:creationId xmlns:a16="http://schemas.microsoft.com/office/drawing/2014/main" id="{9A382963-0D6D-1597-8BE9-E06D98BB755D}"/>
              </a:ext>
            </a:extLst>
          </p:cNvPr>
          <p:cNvSpPr txBox="1"/>
          <p:nvPr/>
        </p:nvSpPr>
        <p:spPr>
          <a:xfrm>
            <a:off x="11537400" y="4405074"/>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21" name="Rechthoek: afgeronde hoeken 20">
            <a:hlinkClick r:id="rId7" action="ppaction://hlinksldjump"/>
            <a:extLst>
              <a:ext uri="{FF2B5EF4-FFF2-40B4-BE49-F238E27FC236}">
                <a16:creationId xmlns:a16="http://schemas.microsoft.com/office/drawing/2014/main" id="{6034C3D8-84FE-9928-3D5C-1061CAF54C91}"/>
              </a:ext>
            </a:extLst>
          </p:cNvPr>
          <p:cNvSpPr/>
          <p:nvPr/>
        </p:nvSpPr>
        <p:spPr>
          <a:xfrm>
            <a:off x="11475839" y="4422031"/>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Gelijkbenige driehoek 6">
            <a:extLst>
              <a:ext uri="{FF2B5EF4-FFF2-40B4-BE49-F238E27FC236}">
                <a16:creationId xmlns:a16="http://schemas.microsoft.com/office/drawing/2014/main" id="{75127264-0F19-DA77-178F-2BE5E67975F1}"/>
              </a:ext>
            </a:extLst>
          </p:cNvPr>
          <p:cNvSpPr/>
          <p:nvPr/>
        </p:nvSpPr>
        <p:spPr>
          <a:xfrm rot="6629524">
            <a:off x="5355379" y="4499677"/>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afgeronde hoeken 8">
            <a:extLst>
              <a:ext uri="{FF2B5EF4-FFF2-40B4-BE49-F238E27FC236}">
                <a16:creationId xmlns:a16="http://schemas.microsoft.com/office/drawing/2014/main" id="{5BA3017B-F1D2-7791-9866-56DA9A06BD19}"/>
              </a:ext>
            </a:extLst>
          </p:cNvPr>
          <p:cNvSpPr/>
          <p:nvPr/>
        </p:nvSpPr>
        <p:spPr>
          <a:xfrm>
            <a:off x="595703" y="4219214"/>
            <a:ext cx="5269359" cy="1483496"/>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kstvak 21">
            <a:extLst>
              <a:ext uri="{FF2B5EF4-FFF2-40B4-BE49-F238E27FC236}">
                <a16:creationId xmlns:a16="http://schemas.microsoft.com/office/drawing/2014/main" id="{284277E8-9C3D-72A9-7DF5-FC3D77FC1A94}"/>
              </a:ext>
            </a:extLst>
          </p:cNvPr>
          <p:cNvSpPr txBox="1"/>
          <p:nvPr/>
        </p:nvSpPr>
        <p:spPr>
          <a:xfrm>
            <a:off x="676103" y="4365928"/>
            <a:ext cx="4710751" cy="1146852"/>
          </a:xfrm>
          <a:prstGeom prst="rect">
            <a:avLst/>
          </a:prstGeom>
          <a:noFill/>
        </p:spPr>
        <p:txBody>
          <a:bodyPr wrap="square" lIns="91440" tIns="45720" rIns="91440" bIns="45720" rtlCol="0" anchor="t">
            <a:spAutoFit/>
          </a:bodyPr>
          <a:lstStyle/>
          <a:p>
            <a:pPr>
              <a:lnSpc>
                <a:spcPct val="116000"/>
              </a:lnSpc>
              <a:spcAft>
                <a:spcPts val="800"/>
              </a:spcAft>
            </a:pPr>
            <a:r>
              <a:rPr lang="nl-NL" sz="1200" dirty="0">
                <a:solidFill>
                  <a:schemeClr val="bg1"/>
                </a:solidFill>
                <a:effectLst/>
                <a:latin typeface="Interstate Light" pitchFamily="50" charset="0"/>
              </a:rPr>
              <a:t>Het is belangrijk dat de ontwikkeling van spelers wordt gevolgd en op een zorgvuldige manier wordt vastgelegd. Dit hoeft niet per se in een specifiek </a:t>
            </a:r>
            <a:r>
              <a:rPr lang="nl-NL" sz="1200" dirty="0" err="1">
                <a:solidFill>
                  <a:schemeClr val="bg1"/>
                </a:solidFill>
                <a:effectLst/>
                <a:latin typeface="Interstate Light" pitchFamily="50" charset="0"/>
              </a:rPr>
              <a:t>spelervolgsysteem</a:t>
            </a:r>
            <a:r>
              <a:rPr lang="nl-NL" sz="1200" dirty="0">
                <a:solidFill>
                  <a:schemeClr val="bg1"/>
                </a:solidFill>
                <a:effectLst/>
                <a:latin typeface="Interstate Light" pitchFamily="50" charset="0"/>
              </a:rPr>
              <a:t> of softwarepakket te gebeuren; een eenvoudige, goed beheerde documentatievorm volstaat ook, mits deze voldoet aan de privacyrichtlijnen (AVG).</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23" name="Vermenigvuldigingsteken 22">
            <a:extLst>
              <a:ext uri="{FF2B5EF4-FFF2-40B4-BE49-F238E27FC236}">
                <a16:creationId xmlns:a16="http://schemas.microsoft.com/office/drawing/2014/main" id="{9F558B8E-A9B1-63F0-2FFA-299B4EBF27E3}"/>
              </a:ext>
            </a:extLst>
          </p:cNvPr>
          <p:cNvSpPr/>
          <p:nvPr/>
        </p:nvSpPr>
        <p:spPr>
          <a:xfrm>
            <a:off x="5448728" y="4341389"/>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24" name="Rechthoek: afgeronde hoeken 23">
            <a:hlinkClick r:id="rId5" action="ppaction://hlinksldjump"/>
            <a:extLst>
              <a:ext uri="{FF2B5EF4-FFF2-40B4-BE49-F238E27FC236}">
                <a16:creationId xmlns:a16="http://schemas.microsoft.com/office/drawing/2014/main" id="{769325F2-B19B-C9F9-4C1A-102DF5CAF0C5}"/>
              </a:ext>
            </a:extLst>
          </p:cNvPr>
          <p:cNvSpPr/>
          <p:nvPr/>
        </p:nvSpPr>
        <p:spPr>
          <a:xfrm>
            <a:off x="5316500" y="4265808"/>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90147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DE57E-194F-A9DF-B322-C69B68275F34}"/>
            </a:ext>
          </a:extLst>
        </p:cNvPr>
        <p:cNvGrpSpPr/>
        <p:nvPr/>
      </p:nvGrpSpPr>
      <p:grpSpPr>
        <a:xfrm>
          <a:off x="0" y="0"/>
          <a:ext cx="0" cy="0"/>
          <a:chOff x="0" y="0"/>
          <a:chExt cx="0" cy="0"/>
        </a:xfrm>
      </p:grpSpPr>
      <p:sp>
        <p:nvSpPr>
          <p:cNvPr id="11" name="Tekstvak 10">
            <a:extLst>
              <a:ext uri="{FF2B5EF4-FFF2-40B4-BE49-F238E27FC236}">
                <a16:creationId xmlns:a16="http://schemas.microsoft.com/office/drawing/2014/main" id="{84C5D60D-C091-A556-D108-FB797BA4FE28}"/>
              </a:ext>
            </a:extLst>
          </p:cNvPr>
          <p:cNvSpPr txBox="1"/>
          <p:nvPr/>
        </p:nvSpPr>
        <p:spPr>
          <a:xfrm>
            <a:off x="372644" y="1252437"/>
            <a:ext cx="5723356" cy="4750403"/>
          </a:xfrm>
          <a:prstGeom prst="rect">
            <a:avLst/>
          </a:prstGeom>
          <a:noFill/>
        </p:spPr>
        <p:txBody>
          <a:bodyPr wrap="square" lIns="91440" tIns="45720" rIns="91440" bIns="45720" rtlCol="0" anchor="t">
            <a:spAutoFit/>
          </a:bodyPr>
          <a:lstStyle/>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Trainers, coaches en technisch kader</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Gedurende het seizoen volgen we de ontwikkeling van spelers via meerdere observatiemomenten. De bevindingen worden zorgvuldig (en privacy bewuste manier) vastgelegd. We hanteren het </a:t>
            </a:r>
            <a:r>
              <a:rPr lang="nl-NL" sz="1200" kern="100" dirty="0" err="1">
                <a:latin typeface="Interstate Light" pitchFamily="50" charset="0"/>
                <a:ea typeface="Aptos" panose="020B0004020202020204" pitchFamily="34" charset="0"/>
                <a:cs typeface="Times New Roman" panose="02020603050405020304" pitchFamily="18" charset="0"/>
              </a:rPr>
              <a:t>vierogenprincipe</a:t>
            </a:r>
            <a:r>
              <a:rPr lang="nl-NL" sz="1200" kern="100" dirty="0">
                <a:latin typeface="Interstate Light" pitchFamily="50" charset="0"/>
                <a:ea typeface="Aptos" panose="020B0004020202020204" pitchFamily="34" charset="0"/>
                <a:cs typeface="Times New Roman" panose="02020603050405020304" pitchFamily="18" charset="0"/>
              </a:rPr>
              <a:t>: coach, trainer en technisch verantwoordelijke delen hun inzichten. De eindverantwoordelijkheid voor de teamindeling ligt bij een neutrale coördinator zonder directe belangen.</a:t>
            </a: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Afwijkingen in teamgrootte of -samenstelling kunnen voorkomen, bijvoorbeeld vanwege talentontwikkeling, sociale voorkeuren of het completeren van teams. Zulke keuzes maken we altijd in overleg met speler, ouders en betrokkenen en zijn maatwerkoplossingen.</a:t>
            </a: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Bekendmaking</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De teamindelingen worden altijd op een centraal moment bekendgemaakt, doorgaans op… tenzij anders aangegeven. Dit wordt per seizoen gecommuniceerd. In sommige gevallen, bijvoorbeeld bij keepers, kan hiervan worden afgeweken en worden zij eerder (persoonlijk) ingelicht.</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Teamindelingen kunnen teleurstellen. Lees daarom het selectieproces vooraf goed door. Na bekendmaking is een toelichtend gesprek mogelijk, maar dit verandert niets aan de teamindeling.</a:t>
            </a: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p:txBody>
      </p:sp>
      <p:sp>
        <p:nvSpPr>
          <p:cNvPr id="2" name="Tekstvak 1">
            <a:extLst>
              <a:ext uri="{FF2B5EF4-FFF2-40B4-BE49-F238E27FC236}">
                <a16:creationId xmlns:a16="http://schemas.microsoft.com/office/drawing/2014/main" id="{94978146-A28D-1E1A-FACB-752E1C43BCB2}"/>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pic>
        <p:nvPicPr>
          <p:cNvPr id="8" name="Afbeelding 7" descr="Afbeelding met clipart, ontwerp&#10;&#10;Automatisch gegenereerde beschrijving">
            <a:extLst>
              <a:ext uri="{FF2B5EF4-FFF2-40B4-BE49-F238E27FC236}">
                <a16:creationId xmlns:a16="http://schemas.microsoft.com/office/drawing/2014/main" id="{FA9ADD94-7190-6A2C-C927-A6FC0956C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3" action="ppaction://hlinksldjump"/>
            <a:extLst>
              <a:ext uri="{FF2B5EF4-FFF2-40B4-BE49-F238E27FC236}">
                <a16:creationId xmlns:a16="http://schemas.microsoft.com/office/drawing/2014/main" id="{69F23E65-9210-6ED6-6BB5-F14FD0B4C542}"/>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18ADD31F-51CD-AFB6-0DFA-F436F0E20208}"/>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4" name="Tekstvak 13">
            <a:extLst>
              <a:ext uri="{FF2B5EF4-FFF2-40B4-BE49-F238E27FC236}">
                <a16:creationId xmlns:a16="http://schemas.microsoft.com/office/drawing/2014/main" id="{0CD30971-CB84-ED2C-F798-8ED3887F374C}"/>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4" name="Rechthoek: afgeronde hoeken 3">
            <a:hlinkClick r:id="rId4" action="ppaction://hlinksldjump"/>
            <a:extLst>
              <a:ext uri="{FF2B5EF4-FFF2-40B4-BE49-F238E27FC236}">
                <a16:creationId xmlns:a16="http://schemas.microsoft.com/office/drawing/2014/main" id="{F48DE8B1-AAE1-5829-182B-6BB6E004FC84}"/>
              </a:ext>
            </a:extLst>
          </p:cNvPr>
          <p:cNvSpPr/>
          <p:nvPr/>
        </p:nvSpPr>
        <p:spPr>
          <a:xfrm>
            <a:off x="10486459" y="623370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hlinkClick r:id="rId5" action="ppaction://hlinksldjump"/>
            <a:extLst>
              <a:ext uri="{FF2B5EF4-FFF2-40B4-BE49-F238E27FC236}">
                <a16:creationId xmlns:a16="http://schemas.microsoft.com/office/drawing/2014/main" id="{CB40D1D3-5E1A-8A69-8958-EFAC6DC36EFC}"/>
              </a:ext>
            </a:extLst>
          </p:cNvPr>
          <p:cNvSpPr/>
          <p:nvPr/>
        </p:nvSpPr>
        <p:spPr>
          <a:xfrm>
            <a:off x="10957597" y="6190671"/>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71298883-F145-E913-C9C7-8F7BC57DD066}"/>
              </a:ext>
            </a:extLst>
          </p:cNvPr>
          <p:cNvSpPr txBox="1"/>
          <p:nvPr/>
        </p:nvSpPr>
        <p:spPr>
          <a:xfrm>
            <a:off x="6197089" y="1252437"/>
            <a:ext cx="5723356" cy="4260141"/>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Spelers van andere verenigingen </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Bij het verwelkomen van spelers van andere verenigingen volgen wij een zorgvuldig en respectvol proces. Dit houdt in:   </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Geen actieve scouting: Wij scouten geen spelers bij andere verenigingen. Spelers moeten zelf de keuze maken om bij onze vereniging aan te sluiten.   </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Persoonlijk gesprek (indien minderjarig): Samen met de speler en de ouders bespreken we de consequenties van hockeyen bij een nieuwe vereniging, zoals de reisafstand en de balans tussen school, vrienden en hockey.  </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Meetrainen: Nieuwe spelers krijgen de kans om mee te trainen tijdens verschillende trainings- en wedstrijdmomenten.    </a:t>
            </a:r>
          </a:p>
          <a:p>
            <a:pPr marL="171450" indent="-171450" algn="just">
              <a:lnSpc>
                <a:spcPct val="107000"/>
              </a:lnSpc>
              <a:spcAft>
                <a:spcPts val="800"/>
              </a:spcAft>
              <a:buFont typeface="Arial" panose="020B0604020202020204" pitchFamily="34" charset="0"/>
              <a:buChar char="•"/>
            </a:pPr>
            <a:r>
              <a:rPr lang="nl-NL" sz="1200" kern="100" dirty="0">
                <a:latin typeface="Interstate Light" pitchFamily="50" charset="0"/>
                <a:ea typeface="Aptos" panose="020B0004020202020204" pitchFamily="34" charset="0"/>
                <a:cs typeface="Times New Roman" panose="02020603050405020304" pitchFamily="18" charset="0"/>
              </a:rPr>
              <a:t>Doorstroom en begeleiding:  </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Nieuwe spelers blijven zo lang mogelijk in hun eigen leeftijdscategorie, maar worden af en toe uitgedaagd door bijvoorbeeld mee te trainen op een hoger niveau, altijd binnen hun vaste team. We bekijken zorgvuldig of zij direct kunnen doorstromen naar een team met een hoger prestatieniveau. </a:t>
            </a:r>
          </a:p>
          <a:p>
            <a:pPr marL="171450" indent="-171450" algn="just">
              <a:lnSpc>
                <a:spcPct val="107000"/>
              </a:lnSpc>
              <a:spcAft>
                <a:spcPts val="800"/>
              </a:spcAft>
              <a:buFont typeface="Arial" panose="020B0604020202020204" pitchFamily="34" charset="0"/>
              <a:buChar char="•"/>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343286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A7E52-A5D3-30A1-86A3-49068DFB4446}"/>
            </a:ext>
          </a:extLst>
        </p:cNvPr>
        <p:cNvGrpSpPr/>
        <p:nvPr/>
      </p:nvGrpSpPr>
      <p:grpSpPr>
        <a:xfrm>
          <a:off x="0" y="0"/>
          <a:ext cx="0" cy="0"/>
          <a:chOff x="0" y="0"/>
          <a:chExt cx="0" cy="0"/>
        </a:xfrm>
      </p:grpSpPr>
      <p:sp>
        <p:nvSpPr>
          <p:cNvPr id="11" name="Tekstvak 10">
            <a:extLst>
              <a:ext uri="{FF2B5EF4-FFF2-40B4-BE49-F238E27FC236}">
                <a16:creationId xmlns:a16="http://schemas.microsoft.com/office/drawing/2014/main" id="{F9101717-D463-2A60-19E4-7D0CFAD01BC8}"/>
              </a:ext>
            </a:extLst>
          </p:cNvPr>
          <p:cNvSpPr txBox="1"/>
          <p:nvPr/>
        </p:nvSpPr>
        <p:spPr>
          <a:xfrm>
            <a:off x="372645" y="1252437"/>
            <a:ext cx="5280904" cy="4951740"/>
          </a:xfrm>
          <a:prstGeom prst="rect">
            <a:avLst/>
          </a:prstGeom>
          <a:noFill/>
        </p:spPr>
        <p:txBody>
          <a:bodyPr wrap="square" lIns="91440" tIns="45720" rIns="91440" bIns="45720" rtlCol="0" anchor="t">
            <a:spAutoFit/>
          </a:bodyPr>
          <a:lstStyle/>
          <a:p>
            <a:pPr algn="just">
              <a:lnSpc>
                <a:spcPct val="107000"/>
              </a:lnSpc>
              <a:spcAft>
                <a:spcPts val="800"/>
              </a:spcAft>
            </a:pPr>
            <a:r>
              <a:rPr lang="nl-NL" dirty="0">
                <a:solidFill>
                  <a:srgbClr val="EF790C"/>
                </a:solidFill>
                <a:latin typeface="Interstate LightCondensed" panose="02000506050000020004" pitchFamily="50" charset="0"/>
              </a:rPr>
              <a:t>BREED ONTWIKKELEN &amp; BELASTBAARHEID</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Bij onze vereniging zorgen we voor een gezonde balans tussen belasting en belastbaarheid. We houden rekening met wat spelers fysiek én mentaal aankunnen, en vinden het belangrijk dat jonge spelers zich breed ontwikkelen, zowel binnen als buiten de hockeycontext.</a:t>
            </a: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Breed motorisch ontwikkelen (BMO)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Een goede hockeyer is eerst een goede beweger. Daarom stimuleren we jonge spelers (tot ±12 jaar) om verschillende sporten te beoefenen en veel verschillende bewegingsvormen te ontdekken. Dit voorkomt vroegtijdige specialisatie en legt een stevige basis voor hun latere hockeyontwikkeling.</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Twee keer per week trainen is voor deze leeftijd voldoende.</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In onze trainingen verwerken we regelmatig breed motorische oefeningen.</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Spelen is essentieel: met én zonder stick en bal. Het draagt bij aan ontwikkeling én plezier.</a:t>
            </a: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Spelen en variatie</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Hoe jonger het kind, hoe meer ruimte er moet zijn voor vrij spel. Die speelse invulling kan per team verschillen: het ene team is van nature speelser, het andere wat meer gericht op hockey. Beide zijn goed, zolang er ruimte is voor plezier, variatie en ontwikkeling.</a:t>
            </a:r>
          </a:p>
        </p:txBody>
      </p:sp>
      <p:sp>
        <p:nvSpPr>
          <p:cNvPr id="2" name="Tekstvak 1">
            <a:extLst>
              <a:ext uri="{FF2B5EF4-FFF2-40B4-BE49-F238E27FC236}">
                <a16:creationId xmlns:a16="http://schemas.microsoft.com/office/drawing/2014/main" id="{8A076498-12F0-5F99-7FFE-2A4BABC62DC3}"/>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pic>
        <p:nvPicPr>
          <p:cNvPr id="8" name="Afbeelding 7" descr="Afbeelding met clipart, ontwerp&#10;&#10;Automatisch gegenereerde beschrijving">
            <a:extLst>
              <a:ext uri="{FF2B5EF4-FFF2-40B4-BE49-F238E27FC236}">
                <a16:creationId xmlns:a16="http://schemas.microsoft.com/office/drawing/2014/main" id="{7D1B30C2-BFD3-4F45-11D5-B05032E64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3" action="ppaction://hlinksldjump"/>
            <a:extLst>
              <a:ext uri="{FF2B5EF4-FFF2-40B4-BE49-F238E27FC236}">
                <a16:creationId xmlns:a16="http://schemas.microsoft.com/office/drawing/2014/main" id="{816138B1-C7B2-7803-B05A-EE28E6B56874}"/>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AB428ACD-446B-A314-6D76-77078A08E1EE}"/>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4" name="Tekstvak 13">
            <a:extLst>
              <a:ext uri="{FF2B5EF4-FFF2-40B4-BE49-F238E27FC236}">
                <a16:creationId xmlns:a16="http://schemas.microsoft.com/office/drawing/2014/main" id="{064C8A09-8610-5B4A-95E8-311C9A49B338}"/>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4" name="Rechthoek: afgeronde hoeken 3">
            <a:hlinkClick r:id="rId4" action="ppaction://hlinksldjump"/>
            <a:extLst>
              <a:ext uri="{FF2B5EF4-FFF2-40B4-BE49-F238E27FC236}">
                <a16:creationId xmlns:a16="http://schemas.microsoft.com/office/drawing/2014/main" id="{01AAA767-47BA-C125-F231-23AD28F299C5}"/>
              </a:ext>
            </a:extLst>
          </p:cNvPr>
          <p:cNvSpPr/>
          <p:nvPr/>
        </p:nvSpPr>
        <p:spPr>
          <a:xfrm>
            <a:off x="10486459" y="623370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hlinkClick r:id="rId5" action="ppaction://hlinksldjump"/>
            <a:extLst>
              <a:ext uri="{FF2B5EF4-FFF2-40B4-BE49-F238E27FC236}">
                <a16:creationId xmlns:a16="http://schemas.microsoft.com/office/drawing/2014/main" id="{9F0BE9A6-C8E8-EC9D-5CB5-4C02569F48D7}"/>
              </a:ext>
            </a:extLst>
          </p:cNvPr>
          <p:cNvSpPr/>
          <p:nvPr/>
        </p:nvSpPr>
        <p:spPr>
          <a:xfrm>
            <a:off x="10957597" y="6190671"/>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BD06BE47-A515-E679-42E8-CAD6DB038AB8}"/>
              </a:ext>
            </a:extLst>
          </p:cNvPr>
          <p:cNvSpPr txBox="1"/>
          <p:nvPr/>
        </p:nvSpPr>
        <p:spPr>
          <a:xfrm>
            <a:off x="6312309" y="1640811"/>
            <a:ext cx="5635285" cy="2869247"/>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Samenwerking buiten de club</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We geloven in samenwerking over clubgrenzen heen. Door jonge sporters in contact te brengen met andere sporten – via school, andere verenigingen of buurtsport – bevorderen we hun motorische groei, motivatie en gezondheid op de lange termijn.</a:t>
            </a: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Onze visie samengevat:</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Goed leren bewegen komt vóór </a:t>
            </a:r>
            <a:r>
              <a:rPr lang="nl-NL" sz="1200" kern="100" dirty="0" err="1">
                <a:effectLst/>
                <a:latin typeface="Interstate Light" pitchFamily="50" charset="0"/>
                <a:ea typeface="Aptos" panose="020B0004020202020204" pitchFamily="34" charset="0"/>
                <a:cs typeface="Times New Roman" panose="02020603050405020304" pitchFamily="18" charset="0"/>
              </a:rPr>
              <a:t>hockeyspecifieke</a:t>
            </a:r>
            <a:r>
              <a:rPr lang="nl-NL" sz="1200" kern="100" dirty="0">
                <a:effectLst/>
                <a:latin typeface="Interstate Light" pitchFamily="50" charset="0"/>
                <a:ea typeface="Aptos" panose="020B0004020202020204" pitchFamily="34" charset="0"/>
                <a:cs typeface="Times New Roman" panose="02020603050405020304" pitchFamily="18" charset="0"/>
              </a:rPr>
              <a:t> vaardigheden.</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Plezier, variatie en rustmomenten zijn net zo belangrijk als trainingsintensiteit.</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Fitte, veelzijdige kinderen blijven langer met plezier sporten, en hockeyen  .</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5" name="Rechthoek: afgeronde hoeken 4">
            <a:extLst>
              <a:ext uri="{FF2B5EF4-FFF2-40B4-BE49-F238E27FC236}">
                <a16:creationId xmlns:a16="http://schemas.microsoft.com/office/drawing/2014/main" id="{801F3D1B-8ED5-7FF5-040D-900633447372}"/>
              </a:ext>
            </a:extLst>
          </p:cNvPr>
          <p:cNvSpPr/>
          <p:nvPr/>
        </p:nvSpPr>
        <p:spPr>
          <a:xfrm>
            <a:off x="5800544" y="2566823"/>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Gelijkbenige driehoek 6">
            <a:extLst>
              <a:ext uri="{FF2B5EF4-FFF2-40B4-BE49-F238E27FC236}">
                <a16:creationId xmlns:a16="http://schemas.microsoft.com/office/drawing/2014/main" id="{1295DEB8-BEC9-FB3D-F0BB-F020ADFB4BA0}"/>
              </a:ext>
            </a:extLst>
          </p:cNvPr>
          <p:cNvSpPr/>
          <p:nvPr/>
        </p:nvSpPr>
        <p:spPr>
          <a:xfrm rot="12296474" flipH="1">
            <a:off x="5850992" y="2675845"/>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6EB509E4-B54C-985C-329D-2E200F4937FE}"/>
              </a:ext>
            </a:extLst>
          </p:cNvPr>
          <p:cNvSpPr txBox="1"/>
          <p:nvPr/>
        </p:nvSpPr>
        <p:spPr>
          <a:xfrm>
            <a:off x="5780880" y="2438015"/>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2" name="Rechthoek: afgeronde hoeken 11">
            <a:hlinkClick r:id="rId6" action="ppaction://hlinksldjump"/>
            <a:extLst>
              <a:ext uri="{FF2B5EF4-FFF2-40B4-BE49-F238E27FC236}">
                <a16:creationId xmlns:a16="http://schemas.microsoft.com/office/drawing/2014/main" id="{63194EB2-65FC-1992-6D3E-1C3291A19985}"/>
              </a:ext>
            </a:extLst>
          </p:cNvPr>
          <p:cNvSpPr/>
          <p:nvPr/>
        </p:nvSpPr>
        <p:spPr>
          <a:xfrm>
            <a:off x="5719319" y="2454972"/>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366946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8D80A71-A55C-BD37-B000-3F6E6E68A7CC}"/>
            </a:ext>
          </a:extLst>
        </p:cNvPr>
        <p:cNvGrpSpPr/>
        <p:nvPr/>
      </p:nvGrpSpPr>
      <p:grpSpPr>
        <a:xfrm>
          <a:off x="0" y="0"/>
          <a:ext cx="0" cy="0"/>
          <a:chOff x="0" y="0"/>
          <a:chExt cx="0" cy="0"/>
        </a:xfrm>
      </p:grpSpPr>
      <p:sp>
        <p:nvSpPr>
          <p:cNvPr id="11" name="Tekstvak 10">
            <a:extLst>
              <a:ext uri="{FF2B5EF4-FFF2-40B4-BE49-F238E27FC236}">
                <a16:creationId xmlns:a16="http://schemas.microsoft.com/office/drawing/2014/main" id="{C3429F1A-6E6E-CF6F-B000-D3E0F34C27FB}"/>
              </a:ext>
            </a:extLst>
          </p:cNvPr>
          <p:cNvSpPr txBox="1"/>
          <p:nvPr/>
        </p:nvSpPr>
        <p:spPr>
          <a:xfrm>
            <a:off x="372645" y="1252437"/>
            <a:ext cx="5280904" cy="4951740"/>
          </a:xfrm>
          <a:prstGeom prst="rect">
            <a:avLst/>
          </a:prstGeom>
          <a:noFill/>
        </p:spPr>
        <p:txBody>
          <a:bodyPr wrap="square" lIns="91440" tIns="45720" rIns="91440" bIns="45720" rtlCol="0" anchor="t">
            <a:spAutoFit/>
          </a:bodyPr>
          <a:lstStyle/>
          <a:p>
            <a:pPr algn="just">
              <a:lnSpc>
                <a:spcPct val="107000"/>
              </a:lnSpc>
              <a:spcAft>
                <a:spcPts val="800"/>
              </a:spcAft>
            </a:pPr>
            <a:r>
              <a:rPr lang="nl-NL" dirty="0">
                <a:solidFill>
                  <a:srgbClr val="EF790C"/>
                </a:solidFill>
                <a:latin typeface="Interstate LightCondensed" panose="02000506050000020004" pitchFamily="50" charset="0"/>
              </a:rPr>
              <a:t>BREED ONTWIKKELEN &amp; BELASTBAARHEID</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Bij onze vereniging zorgen we voor een gezonde balans tussen belasting en belastbaarheid. We houden rekening met wat spelers fysiek én mentaal aankunnen, en vinden het belangrijk dat jonge spelers zich breed ontwikkelen, zowel binnen als buiten de hockeycontext.</a:t>
            </a: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Breed motorisch ontwikkelen (BMO)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Een goede hockeyer is eerst een goede beweger. Daarom stimuleren we jonge spelers (tot ±12 jaar) om verschillende sporten te beoefenen en veel verschillende bewegingsvormen te ontdekken. Dit voorkomt vroegtijdige specialisatie en legt een stevige basis voor hun latere hockeyontwikkeling.</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Twee keer per week trainen is voor deze leeftijd voldoende.</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In onze trainingen verwerken we regelmatig breed motorische oefeningen.</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Spelen is essentieel: met én zonder stick en bal. Het draagt bij aan ontwikkeling én plezier.</a:t>
            </a: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Spelen en variatie</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Hoe jonger het kind, hoe meer ruimte er moet zijn voor vrij spel. Die speelse invulling kan per team verschillen: het ene team is van nature speelser, het andere wat meer gericht op hockey. Beide zijn goed, zolang er ruimte is voor plezier, variatie en ontwikkeling.</a:t>
            </a:r>
          </a:p>
        </p:txBody>
      </p:sp>
      <p:sp>
        <p:nvSpPr>
          <p:cNvPr id="2" name="Tekstvak 1">
            <a:extLst>
              <a:ext uri="{FF2B5EF4-FFF2-40B4-BE49-F238E27FC236}">
                <a16:creationId xmlns:a16="http://schemas.microsoft.com/office/drawing/2014/main" id="{135F4113-3493-BEF7-2968-030599A0791E}"/>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pic>
        <p:nvPicPr>
          <p:cNvPr id="8" name="Afbeelding 7" descr="Afbeelding met clipart, ontwerp&#10;&#10;Automatisch gegenereerde beschrijving">
            <a:extLst>
              <a:ext uri="{FF2B5EF4-FFF2-40B4-BE49-F238E27FC236}">
                <a16:creationId xmlns:a16="http://schemas.microsoft.com/office/drawing/2014/main" id="{9B0AC3F3-7E1B-AB94-3A1E-67F25C639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3" action="ppaction://hlinksldjump"/>
            <a:extLst>
              <a:ext uri="{FF2B5EF4-FFF2-40B4-BE49-F238E27FC236}">
                <a16:creationId xmlns:a16="http://schemas.microsoft.com/office/drawing/2014/main" id="{ECF1F684-37E8-2318-423F-DB4532CEC987}"/>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7864A88B-61B3-5D64-5232-DF7135A23927}"/>
              </a:ext>
            </a:extLst>
          </p:cNvPr>
          <p:cNvSpPr txBox="1"/>
          <p:nvPr/>
        </p:nvSpPr>
        <p:spPr>
          <a:xfrm>
            <a:off x="10449608" y="6219520"/>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4" name="Tekstvak 13">
            <a:extLst>
              <a:ext uri="{FF2B5EF4-FFF2-40B4-BE49-F238E27FC236}">
                <a16:creationId xmlns:a16="http://schemas.microsoft.com/office/drawing/2014/main" id="{32835675-EAAD-BBFA-364D-B9483729ECB4}"/>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4" name="Rechthoek: afgeronde hoeken 3">
            <a:hlinkClick r:id="rId4" action="ppaction://hlinksldjump"/>
            <a:extLst>
              <a:ext uri="{FF2B5EF4-FFF2-40B4-BE49-F238E27FC236}">
                <a16:creationId xmlns:a16="http://schemas.microsoft.com/office/drawing/2014/main" id="{8A9B2940-6BAA-57BF-CCED-B24A4A5F1C8F}"/>
              </a:ext>
            </a:extLst>
          </p:cNvPr>
          <p:cNvSpPr/>
          <p:nvPr/>
        </p:nvSpPr>
        <p:spPr>
          <a:xfrm>
            <a:off x="10486459" y="6233203"/>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hlinkClick r:id="rId5" action="ppaction://hlinksldjump"/>
            <a:extLst>
              <a:ext uri="{FF2B5EF4-FFF2-40B4-BE49-F238E27FC236}">
                <a16:creationId xmlns:a16="http://schemas.microsoft.com/office/drawing/2014/main" id="{115F7919-52DD-2E6B-C4A4-0D3B7945998A}"/>
              </a:ext>
            </a:extLst>
          </p:cNvPr>
          <p:cNvSpPr/>
          <p:nvPr/>
        </p:nvSpPr>
        <p:spPr>
          <a:xfrm>
            <a:off x="10957597" y="6190671"/>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Gelijkbenige driehoek 14">
            <a:extLst>
              <a:ext uri="{FF2B5EF4-FFF2-40B4-BE49-F238E27FC236}">
                <a16:creationId xmlns:a16="http://schemas.microsoft.com/office/drawing/2014/main" id="{97EB240C-891D-BDCF-849D-CA5C88E4542B}"/>
              </a:ext>
            </a:extLst>
          </p:cNvPr>
          <p:cNvSpPr/>
          <p:nvPr/>
        </p:nvSpPr>
        <p:spPr>
          <a:xfrm rot="14970476" flipH="1">
            <a:off x="6158247" y="2747540"/>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afgeronde hoeken 15">
            <a:extLst>
              <a:ext uri="{FF2B5EF4-FFF2-40B4-BE49-F238E27FC236}">
                <a16:creationId xmlns:a16="http://schemas.microsoft.com/office/drawing/2014/main" id="{15EC3504-124D-1363-55A8-78C9E1DBD890}"/>
              </a:ext>
            </a:extLst>
          </p:cNvPr>
          <p:cNvSpPr/>
          <p:nvPr/>
        </p:nvSpPr>
        <p:spPr>
          <a:xfrm>
            <a:off x="6348464" y="2454972"/>
            <a:ext cx="5269359" cy="1034859"/>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2BE9D9BA-A3EA-B2CF-31F3-6232CFCA15BA}"/>
              </a:ext>
            </a:extLst>
          </p:cNvPr>
          <p:cNvSpPr txBox="1"/>
          <p:nvPr/>
        </p:nvSpPr>
        <p:spPr>
          <a:xfrm>
            <a:off x="6497688" y="2601686"/>
            <a:ext cx="4710751" cy="718402"/>
          </a:xfrm>
          <a:prstGeom prst="rect">
            <a:avLst/>
          </a:prstGeom>
          <a:noFill/>
        </p:spPr>
        <p:txBody>
          <a:bodyPr wrap="square" lIns="91440" tIns="45720" rIns="91440" bIns="45720" rtlCol="0" anchor="t">
            <a:spAutoFit/>
          </a:bodyPr>
          <a:lstStyle/>
          <a:p>
            <a:pPr>
              <a:lnSpc>
                <a:spcPct val="116000"/>
              </a:lnSpc>
              <a:spcAft>
                <a:spcPts val="800"/>
              </a:spcAft>
            </a:pPr>
            <a:r>
              <a:rPr lang="nl-NL" sz="1200" dirty="0">
                <a:solidFill>
                  <a:schemeClr val="bg1"/>
                </a:solidFill>
                <a:effectLst/>
                <a:latin typeface="Interstate Light" pitchFamily="50" charset="0"/>
              </a:rPr>
              <a:t>Tip: Verwerk BMO in circuittrainingen voor jongste jeugd. Laat bijvoorbeeld SMO-, ALO- of CIOS-studenten gevarieerde beweegopdrachten begeleiden tijdens de training. </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18" name="Vermenigvuldigingsteken 17">
            <a:extLst>
              <a:ext uri="{FF2B5EF4-FFF2-40B4-BE49-F238E27FC236}">
                <a16:creationId xmlns:a16="http://schemas.microsoft.com/office/drawing/2014/main" id="{ED3650A7-9E48-53C3-2BA8-8B67634F3CC2}"/>
              </a:ext>
            </a:extLst>
          </p:cNvPr>
          <p:cNvSpPr/>
          <p:nvPr/>
        </p:nvSpPr>
        <p:spPr>
          <a:xfrm>
            <a:off x="11230988" y="2567315"/>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19" name="Rechthoek: afgeronde hoeken 18">
            <a:hlinkClick r:id="rId4" action="ppaction://hlinksldjump"/>
            <a:extLst>
              <a:ext uri="{FF2B5EF4-FFF2-40B4-BE49-F238E27FC236}">
                <a16:creationId xmlns:a16="http://schemas.microsoft.com/office/drawing/2014/main" id="{26E1B969-E79E-DF11-A462-A80E427DCD26}"/>
              </a:ext>
            </a:extLst>
          </p:cNvPr>
          <p:cNvSpPr/>
          <p:nvPr/>
        </p:nvSpPr>
        <p:spPr>
          <a:xfrm>
            <a:off x="11098760" y="2491734"/>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329283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C2A7C-4900-CD85-FE4B-3C55585B91BC}"/>
            </a:ext>
          </a:extLst>
        </p:cNvPr>
        <p:cNvGrpSpPr/>
        <p:nvPr/>
      </p:nvGrpSpPr>
      <p:grpSpPr>
        <a:xfrm>
          <a:off x="0" y="0"/>
          <a:ext cx="0" cy="0"/>
          <a:chOff x="0" y="0"/>
          <a:chExt cx="0" cy="0"/>
        </a:xfrm>
      </p:grpSpPr>
      <p:sp>
        <p:nvSpPr>
          <p:cNvPr id="11" name="Tekstvak 10">
            <a:extLst>
              <a:ext uri="{FF2B5EF4-FFF2-40B4-BE49-F238E27FC236}">
                <a16:creationId xmlns:a16="http://schemas.microsoft.com/office/drawing/2014/main" id="{3F0DE374-7794-0B16-175C-9E5F97926FC0}"/>
              </a:ext>
            </a:extLst>
          </p:cNvPr>
          <p:cNvSpPr txBox="1"/>
          <p:nvPr/>
        </p:nvSpPr>
        <p:spPr>
          <a:xfrm>
            <a:off x="372644" y="1252437"/>
            <a:ext cx="5723356" cy="5457135"/>
          </a:xfrm>
          <a:prstGeom prst="rect">
            <a:avLst/>
          </a:prstGeom>
          <a:noFill/>
        </p:spPr>
        <p:txBody>
          <a:bodyPr wrap="square" lIns="91440" tIns="45720" rIns="91440" bIns="45720" rtlCol="0" anchor="t">
            <a:spAutoFit/>
          </a:bodyPr>
          <a:lstStyle/>
          <a:p>
            <a:pPr algn="just">
              <a:lnSpc>
                <a:spcPct val="107000"/>
              </a:lnSpc>
              <a:spcAft>
                <a:spcPts val="800"/>
              </a:spcAft>
            </a:pPr>
            <a:r>
              <a:rPr lang="nl-NL" dirty="0">
                <a:solidFill>
                  <a:srgbClr val="EF790C"/>
                </a:solidFill>
                <a:latin typeface="Interstate LightCondensed" panose="02000506050000020004" pitchFamily="50" charset="0"/>
              </a:rPr>
              <a:t>AANTAL HOCKEYMOMENTEN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We bouwen het aantal hockeymomenten geleidelijk op, passend bij leeftijd, belastbaarheid, ambitie en niveau. Niet iedereen wil of kan twee keer trainen; daarom bieden we ruimte voor inlooptrainingen of flexibele invulling.</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Vanaf O14 wordt het aanbod steeds meer maatwerk, op basis van motivatie, vaardigheden en ambitie. We hanteren een </a:t>
            </a:r>
            <a:r>
              <a:rPr lang="nl-NL" sz="1200" kern="100" dirty="0" err="1">
                <a:effectLst/>
                <a:latin typeface="Interstate Light" pitchFamily="50" charset="0"/>
                <a:ea typeface="Aptos" panose="020B0004020202020204" pitchFamily="34" charset="0"/>
                <a:cs typeface="Times New Roman" panose="02020603050405020304" pitchFamily="18" charset="0"/>
              </a:rPr>
              <a:t>piramide-opbouw</a:t>
            </a:r>
            <a:r>
              <a:rPr lang="nl-NL" sz="1200" kern="100" dirty="0">
                <a:effectLst/>
                <a:latin typeface="Interstate Light" pitchFamily="50" charset="0"/>
                <a:ea typeface="Aptos" panose="020B0004020202020204" pitchFamily="34" charset="0"/>
                <a:cs typeface="Times New Roman" panose="02020603050405020304" pitchFamily="18" charset="0"/>
              </a:rPr>
              <a:t>: hoe hoger het niveau, hoe intensiever het programma.</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Meer is niet altijd beter, het juiste aantal momenten hangt af van de behoefte én draagkracht van het team of de speler en hangt af van het niveau. We organiseren het zo dat het kan, maar altijd met oog voor balans, ontwikkeling en plezier.</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In de basis hanteren we de volgende uitgangspunten:</a:t>
            </a:r>
          </a:p>
          <a:p>
            <a:pPr marL="171450" indent="-171450" algn="just">
              <a:lnSpc>
                <a:spcPct val="107000"/>
              </a:lnSpc>
              <a:spcAft>
                <a:spcPts val="800"/>
              </a:spcAft>
              <a:buFont typeface="Arial" panose="020B0604020202020204" pitchFamily="34" charset="0"/>
              <a:buChar char="•"/>
            </a:pPr>
            <a:r>
              <a:rPr lang="nl-NL" sz="1200" b="1" kern="100" dirty="0">
                <a:latin typeface="Interstate Light" pitchFamily="50" charset="0"/>
                <a:ea typeface="Aptos" panose="020B0004020202020204" pitchFamily="34" charset="0"/>
                <a:cs typeface="Times New Roman" panose="02020603050405020304" pitchFamily="18" charset="0"/>
              </a:rPr>
              <a:t>Flexibiliteit &amp; maatwerk</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Niet iedereen kan of wil evenveel trainen. We bieden ruimte voor inlooptrainingen of een flexibele invulling.</a:t>
            </a:r>
          </a:p>
          <a:p>
            <a:pPr marL="171450" indent="-171450" algn="just">
              <a:lnSpc>
                <a:spcPct val="107000"/>
              </a:lnSpc>
              <a:spcAft>
                <a:spcPts val="800"/>
              </a:spcAft>
              <a:buFont typeface="Arial" panose="020B0604020202020204" pitchFamily="34" charset="0"/>
              <a:buChar char="•"/>
            </a:pPr>
            <a:r>
              <a:rPr lang="nl-NL" sz="1200" b="1" kern="100" dirty="0">
                <a:latin typeface="Interstate Light" pitchFamily="50" charset="0"/>
                <a:ea typeface="Aptos" panose="020B0004020202020204" pitchFamily="34" charset="0"/>
                <a:cs typeface="Times New Roman" panose="02020603050405020304" pitchFamily="18" charset="0"/>
              </a:rPr>
              <a:t>Aandacht voor motivatie, ambitie &amp; belastbaarheid</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Het aantal trainingsmomenten wordt afgestemd op wat spelers aankunnen en willen, en op wat mogelijk is binnen de beschikbare veldencapaciteit</a:t>
            </a: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2" name="Tekstvak 1">
            <a:extLst>
              <a:ext uri="{FF2B5EF4-FFF2-40B4-BE49-F238E27FC236}">
                <a16:creationId xmlns:a16="http://schemas.microsoft.com/office/drawing/2014/main" id="{5DF9818C-6816-1B18-F51F-E1A194182705}"/>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pic>
        <p:nvPicPr>
          <p:cNvPr id="8" name="Afbeelding 7" descr="Afbeelding met clipart, ontwerp&#10;&#10;Automatisch gegenereerde beschrijving">
            <a:extLst>
              <a:ext uri="{FF2B5EF4-FFF2-40B4-BE49-F238E27FC236}">
                <a16:creationId xmlns:a16="http://schemas.microsoft.com/office/drawing/2014/main" id="{BB320EDE-E72C-5F8E-5D4E-EE6CD13A5A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3" action="ppaction://hlinksldjump"/>
            <a:extLst>
              <a:ext uri="{FF2B5EF4-FFF2-40B4-BE49-F238E27FC236}">
                <a16:creationId xmlns:a16="http://schemas.microsoft.com/office/drawing/2014/main" id="{B2527524-6FEE-1848-C4DB-6B239122825E}"/>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DE2D6C9B-3A30-96D2-A3C0-415FA745E2D3}"/>
              </a:ext>
            </a:extLst>
          </p:cNvPr>
          <p:cNvSpPr txBox="1"/>
          <p:nvPr/>
        </p:nvSpPr>
        <p:spPr>
          <a:xfrm>
            <a:off x="10449608" y="6219520"/>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4" name="Tekstvak 13">
            <a:extLst>
              <a:ext uri="{FF2B5EF4-FFF2-40B4-BE49-F238E27FC236}">
                <a16:creationId xmlns:a16="http://schemas.microsoft.com/office/drawing/2014/main" id="{0279360E-ACA5-269A-3AA1-5B423B20901B}"/>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4" name="Rechthoek: afgeronde hoeken 3">
            <a:hlinkClick r:id="rId4" action="ppaction://hlinksldjump"/>
            <a:extLst>
              <a:ext uri="{FF2B5EF4-FFF2-40B4-BE49-F238E27FC236}">
                <a16:creationId xmlns:a16="http://schemas.microsoft.com/office/drawing/2014/main" id="{BB700587-30E1-CE73-E7EE-830F593DA566}"/>
              </a:ext>
            </a:extLst>
          </p:cNvPr>
          <p:cNvSpPr/>
          <p:nvPr/>
        </p:nvSpPr>
        <p:spPr>
          <a:xfrm>
            <a:off x="10486459" y="6233203"/>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hlinkClick r:id="rId5" action="ppaction://hlinksldjump"/>
            <a:extLst>
              <a:ext uri="{FF2B5EF4-FFF2-40B4-BE49-F238E27FC236}">
                <a16:creationId xmlns:a16="http://schemas.microsoft.com/office/drawing/2014/main" id="{9C0E6AE3-5005-F6B9-5F44-337535C8954C}"/>
              </a:ext>
            </a:extLst>
          </p:cNvPr>
          <p:cNvSpPr/>
          <p:nvPr/>
        </p:nvSpPr>
        <p:spPr>
          <a:xfrm>
            <a:off x="10957597" y="6190671"/>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E85276D0-F91C-6675-5BB3-98B5BB799450}"/>
              </a:ext>
            </a:extLst>
          </p:cNvPr>
          <p:cNvSpPr txBox="1"/>
          <p:nvPr/>
        </p:nvSpPr>
        <p:spPr>
          <a:xfrm>
            <a:off x="6224239" y="1640811"/>
            <a:ext cx="5723356" cy="3674852"/>
          </a:xfrm>
          <a:prstGeom prst="rect">
            <a:avLst/>
          </a:prstGeom>
          <a:noFill/>
        </p:spPr>
        <p:txBody>
          <a:bodyPr wrap="square" lIns="91440" tIns="45720" rIns="91440" bIns="45720" rtlCol="0" anchor="t">
            <a:spAutoFit/>
          </a:bodyPr>
          <a:lstStyle/>
          <a:p>
            <a:pPr marL="171450" indent="-171450" algn="just">
              <a:lnSpc>
                <a:spcPct val="107000"/>
              </a:lnSpc>
              <a:spcAft>
                <a:spcPts val="800"/>
              </a:spcAft>
              <a:buFont typeface="Arial" panose="020B0604020202020204" pitchFamily="34" charset="0"/>
              <a:buChar char="•"/>
            </a:pPr>
            <a:r>
              <a:rPr lang="nl-NL" sz="1200" b="1" kern="100" dirty="0">
                <a:effectLst/>
                <a:latin typeface="Interstate Light" pitchFamily="50" charset="0"/>
                <a:ea typeface="Aptos" panose="020B0004020202020204" pitchFamily="34" charset="0"/>
                <a:cs typeface="Times New Roman" panose="02020603050405020304" pitchFamily="18" charset="0"/>
              </a:rPr>
              <a:t>Consistentie tussen teams</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Teams op vergelijkbaar (prestatie)niveau (zoals bijv. MO18-1 en D1) verdienen een vergelijkbaar, passend programma.</a:t>
            </a:r>
          </a:p>
          <a:p>
            <a:pPr marL="171450" indent="-171450" algn="just">
              <a:lnSpc>
                <a:spcPct val="107000"/>
              </a:lnSpc>
              <a:spcAft>
                <a:spcPts val="800"/>
              </a:spcAft>
              <a:buFont typeface="Arial" panose="020B0604020202020204" pitchFamily="34" charset="0"/>
              <a:buChar char="•"/>
            </a:pPr>
            <a:r>
              <a:rPr lang="nl-NL" sz="1200" b="1" kern="100" dirty="0">
                <a:effectLst/>
                <a:latin typeface="Interstate Light" pitchFamily="50" charset="0"/>
                <a:ea typeface="Aptos" panose="020B0004020202020204" pitchFamily="34" charset="0"/>
                <a:cs typeface="Times New Roman" panose="02020603050405020304" pitchFamily="18" charset="0"/>
              </a:rPr>
              <a:t>Meer is niet altijd beter</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Het juiste aantal momenten is afhankelijk van de behoefte én de draagkracht van het team of de speler.</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Ook buiten de reguliere competitie stimuleren we beweging. Denk aan:</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Zaalhockey in de winter</a:t>
            </a:r>
          </a:p>
          <a:p>
            <a:pPr marL="171450" indent="-171450" algn="just">
              <a:lnSpc>
                <a:spcPct val="107000"/>
              </a:lnSpc>
              <a:spcAft>
                <a:spcPts val="800"/>
              </a:spcAft>
              <a:buFont typeface="Arial" panose="020B0604020202020204" pitchFamily="34" charset="0"/>
              <a:buChar char="•"/>
            </a:pPr>
            <a:r>
              <a:rPr lang="nl-NL" sz="1200" kern="100" dirty="0" err="1">
                <a:effectLst/>
                <a:latin typeface="Interstate Light" pitchFamily="50" charset="0"/>
                <a:ea typeface="Aptos" panose="020B0004020202020204" pitchFamily="34" charset="0"/>
                <a:cs typeface="Times New Roman" panose="02020603050405020304" pitchFamily="18" charset="0"/>
              </a:rPr>
              <a:t>Clinics</a:t>
            </a:r>
            <a:r>
              <a:rPr lang="nl-NL" sz="1200" kern="100" dirty="0">
                <a:effectLst/>
                <a:latin typeface="Interstate Light" pitchFamily="50" charset="0"/>
                <a:ea typeface="Aptos" panose="020B0004020202020204" pitchFamily="34" charset="0"/>
                <a:cs typeface="Times New Roman" panose="02020603050405020304" pitchFamily="18" charset="0"/>
              </a:rPr>
              <a:t> of hockeykampen in vakanties</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Vrije trainingen in de zomerperiode</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Diverse hockeyvormen: Hockey5S, Hockey 7s, Trimhockey </a:t>
            </a:r>
            <a:r>
              <a:rPr lang="nl-NL" sz="1200" kern="100" dirty="0" err="1">
                <a:effectLst/>
                <a:latin typeface="Interstate Light" pitchFamily="50" charset="0"/>
                <a:ea typeface="Aptos" panose="020B0004020202020204" pitchFamily="34" charset="0"/>
                <a:cs typeface="Times New Roman" panose="02020603050405020304" pitchFamily="18" charset="0"/>
              </a:rPr>
              <a:t>etc</a:t>
            </a:r>
            <a:r>
              <a:rPr lang="nl-NL" sz="1200" kern="100" dirty="0">
                <a:effectLst/>
                <a:latin typeface="Interstate Light" pitchFamily="50" charset="0"/>
                <a:ea typeface="Aptos" panose="020B0004020202020204" pitchFamily="34" charset="0"/>
                <a:cs typeface="Times New Roman" panose="02020603050405020304" pitchFamily="18" charset="0"/>
              </a:rPr>
              <a:t> .</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5" name="Rechthoek: afgeronde hoeken 4">
            <a:extLst>
              <a:ext uri="{FF2B5EF4-FFF2-40B4-BE49-F238E27FC236}">
                <a16:creationId xmlns:a16="http://schemas.microsoft.com/office/drawing/2014/main" id="{11CDD315-D734-F745-4278-84EA3160CE6D}"/>
              </a:ext>
            </a:extLst>
          </p:cNvPr>
          <p:cNvSpPr/>
          <p:nvPr/>
        </p:nvSpPr>
        <p:spPr>
          <a:xfrm>
            <a:off x="11557064" y="4455226"/>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Gelijkbenige driehoek 6">
            <a:extLst>
              <a:ext uri="{FF2B5EF4-FFF2-40B4-BE49-F238E27FC236}">
                <a16:creationId xmlns:a16="http://schemas.microsoft.com/office/drawing/2014/main" id="{ED9FAB66-AAE5-8194-D1CE-A5C6A7F2FB8F}"/>
              </a:ext>
            </a:extLst>
          </p:cNvPr>
          <p:cNvSpPr/>
          <p:nvPr/>
        </p:nvSpPr>
        <p:spPr>
          <a:xfrm rot="12296474" flipH="1">
            <a:off x="11607512" y="4564248"/>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B02B62FF-4815-691A-BBFA-32CC56CD51F6}"/>
              </a:ext>
            </a:extLst>
          </p:cNvPr>
          <p:cNvSpPr txBox="1"/>
          <p:nvPr/>
        </p:nvSpPr>
        <p:spPr>
          <a:xfrm>
            <a:off x="11537400" y="4326418"/>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2" name="Rechthoek: afgeronde hoeken 11">
            <a:hlinkClick r:id="rId6" action="ppaction://hlinksldjump"/>
            <a:extLst>
              <a:ext uri="{FF2B5EF4-FFF2-40B4-BE49-F238E27FC236}">
                <a16:creationId xmlns:a16="http://schemas.microsoft.com/office/drawing/2014/main" id="{8CCAAEEC-111B-4A52-9E0C-4AC182EEEE9A}"/>
              </a:ext>
            </a:extLst>
          </p:cNvPr>
          <p:cNvSpPr/>
          <p:nvPr/>
        </p:nvSpPr>
        <p:spPr>
          <a:xfrm>
            <a:off x="11475839" y="4343375"/>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538135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DF18E14-F493-8847-1271-DCBC84BE1A9E}"/>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CD34B97A-05DE-9AA7-5D8E-0E18F5E1B732}"/>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pic>
        <p:nvPicPr>
          <p:cNvPr id="8" name="Afbeelding 7" descr="Afbeelding met clipart, ontwerp&#10;&#10;Automatisch gegenereerde beschrijving">
            <a:extLst>
              <a:ext uri="{FF2B5EF4-FFF2-40B4-BE49-F238E27FC236}">
                <a16:creationId xmlns:a16="http://schemas.microsoft.com/office/drawing/2014/main" id="{1D398517-704B-0F39-3A7C-259F0E654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3" action="ppaction://hlinksldjump"/>
            <a:extLst>
              <a:ext uri="{FF2B5EF4-FFF2-40B4-BE49-F238E27FC236}">
                <a16:creationId xmlns:a16="http://schemas.microsoft.com/office/drawing/2014/main" id="{4BE700CF-B947-1D53-05B9-5D6F7D8D75E7}"/>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E36A286C-E178-2EF7-7758-BEB72EBA2ED2}"/>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4" name="Tekstvak 13">
            <a:extLst>
              <a:ext uri="{FF2B5EF4-FFF2-40B4-BE49-F238E27FC236}">
                <a16:creationId xmlns:a16="http://schemas.microsoft.com/office/drawing/2014/main" id="{7B1BD444-29D0-2102-53CA-4EB8B519F07F}"/>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4" name="Rechthoek: afgeronde hoeken 3">
            <a:hlinkClick r:id="rId4" action="ppaction://hlinksldjump"/>
            <a:extLst>
              <a:ext uri="{FF2B5EF4-FFF2-40B4-BE49-F238E27FC236}">
                <a16:creationId xmlns:a16="http://schemas.microsoft.com/office/drawing/2014/main" id="{71DC7EE3-B66C-A17F-10C7-720B77315FB4}"/>
              </a:ext>
            </a:extLst>
          </p:cNvPr>
          <p:cNvSpPr/>
          <p:nvPr/>
        </p:nvSpPr>
        <p:spPr>
          <a:xfrm>
            <a:off x="10486459" y="623370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hlinkClick r:id="rId5" action="ppaction://hlinksldjump"/>
            <a:extLst>
              <a:ext uri="{FF2B5EF4-FFF2-40B4-BE49-F238E27FC236}">
                <a16:creationId xmlns:a16="http://schemas.microsoft.com/office/drawing/2014/main" id="{EECB2282-F6CF-2889-3AC6-16379EFC661F}"/>
              </a:ext>
            </a:extLst>
          </p:cNvPr>
          <p:cNvSpPr/>
          <p:nvPr/>
        </p:nvSpPr>
        <p:spPr>
          <a:xfrm>
            <a:off x="10957597" y="6190671"/>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59E619B2-F366-3D79-84AD-9219C55574DF}"/>
              </a:ext>
            </a:extLst>
          </p:cNvPr>
          <p:cNvSpPr txBox="1"/>
          <p:nvPr/>
        </p:nvSpPr>
        <p:spPr>
          <a:xfrm>
            <a:off x="6224239" y="1640811"/>
            <a:ext cx="5723356" cy="3674852"/>
          </a:xfrm>
          <a:prstGeom prst="rect">
            <a:avLst/>
          </a:prstGeom>
          <a:noFill/>
        </p:spPr>
        <p:txBody>
          <a:bodyPr wrap="square" lIns="91440" tIns="45720" rIns="91440" bIns="45720" rtlCol="0" anchor="t">
            <a:spAutoFit/>
          </a:bodyPr>
          <a:lstStyle/>
          <a:p>
            <a:pPr marL="171450" indent="-171450" algn="just">
              <a:lnSpc>
                <a:spcPct val="107000"/>
              </a:lnSpc>
              <a:spcAft>
                <a:spcPts val="800"/>
              </a:spcAft>
              <a:buFont typeface="Arial" panose="020B0604020202020204" pitchFamily="34" charset="0"/>
              <a:buChar char="•"/>
            </a:pPr>
            <a:r>
              <a:rPr lang="nl-NL" sz="1200" b="1" kern="100" dirty="0">
                <a:effectLst/>
                <a:latin typeface="Interstate Light" pitchFamily="50" charset="0"/>
                <a:ea typeface="Aptos" panose="020B0004020202020204" pitchFamily="34" charset="0"/>
                <a:cs typeface="Times New Roman" panose="02020603050405020304" pitchFamily="18" charset="0"/>
              </a:rPr>
              <a:t>Consistentie tussen teams</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Teams op vergelijkbaar (prestatie)niveau (zoals bijv. MO18-1 en D1) verdienen een vergelijkbaar, passend programma.</a:t>
            </a:r>
          </a:p>
          <a:p>
            <a:pPr marL="171450" indent="-171450" algn="just">
              <a:lnSpc>
                <a:spcPct val="107000"/>
              </a:lnSpc>
              <a:spcAft>
                <a:spcPts val="800"/>
              </a:spcAft>
              <a:buFont typeface="Arial" panose="020B0604020202020204" pitchFamily="34" charset="0"/>
              <a:buChar char="•"/>
            </a:pPr>
            <a:r>
              <a:rPr lang="nl-NL" sz="1200" b="1" kern="100" dirty="0">
                <a:effectLst/>
                <a:latin typeface="Interstate Light" pitchFamily="50" charset="0"/>
                <a:ea typeface="Aptos" panose="020B0004020202020204" pitchFamily="34" charset="0"/>
                <a:cs typeface="Times New Roman" panose="02020603050405020304" pitchFamily="18" charset="0"/>
              </a:rPr>
              <a:t>Meer is niet altijd beter</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Het juiste aantal momenten is afhankelijk van de behoefte én de draagkracht van het team of de speler.</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Ook buiten de reguliere competitie stimuleren we beweging. Denk aan:</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Zaalhockey in de winter</a:t>
            </a:r>
          </a:p>
          <a:p>
            <a:pPr marL="171450" indent="-171450" algn="just">
              <a:lnSpc>
                <a:spcPct val="107000"/>
              </a:lnSpc>
              <a:spcAft>
                <a:spcPts val="800"/>
              </a:spcAft>
              <a:buFont typeface="Arial" panose="020B0604020202020204" pitchFamily="34" charset="0"/>
              <a:buChar char="•"/>
            </a:pPr>
            <a:r>
              <a:rPr lang="nl-NL" sz="1200" kern="100" dirty="0" err="1">
                <a:effectLst/>
                <a:latin typeface="Interstate Light" pitchFamily="50" charset="0"/>
                <a:ea typeface="Aptos" panose="020B0004020202020204" pitchFamily="34" charset="0"/>
                <a:cs typeface="Times New Roman" panose="02020603050405020304" pitchFamily="18" charset="0"/>
              </a:rPr>
              <a:t>Clinics</a:t>
            </a:r>
            <a:r>
              <a:rPr lang="nl-NL" sz="1200" kern="100" dirty="0">
                <a:effectLst/>
                <a:latin typeface="Interstate Light" pitchFamily="50" charset="0"/>
                <a:ea typeface="Aptos" panose="020B0004020202020204" pitchFamily="34" charset="0"/>
                <a:cs typeface="Times New Roman" panose="02020603050405020304" pitchFamily="18" charset="0"/>
              </a:rPr>
              <a:t> of hockeykampen in vakanties</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Vrije trainingen in de zomerperiode</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Diverse hockeyvormen: Hockey5S, Hockey 7s, Trimhockey </a:t>
            </a:r>
            <a:r>
              <a:rPr lang="nl-NL" sz="1200" kern="100" dirty="0" err="1">
                <a:effectLst/>
                <a:latin typeface="Interstate Light" pitchFamily="50" charset="0"/>
                <a:ea typeface="Aptos" panose="020B0004020202020204" pitchFamily="34" charset="0"/>
                <a:cs typeface="Times New Roman" panose="02020603050405020304" pitchFamily="18" charset="0"/>
              </a:rPr>
              <a:t>etc</a:t>
            </a:r>
            <a:r>
              <a:rPr lang="nl-NL" sz="1200" kern="100" dirty="0">
                <a:effectLst/>
                <a:latin typeface="Interstate Light" pitchFamily="50" charset="0"/>
                <a:ea typeface="Aptos" panose="020B0004020202020204" pitchFamily="34" charset="0"/>
                <a:cs typeface="Times New Roman" panose="02020603050405020304" pitchFamily="18" charset="0"/>
              </a:rPr>
              <a:t> .</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17" name="Gelijkbenige driehoek 16">
            <a:extLst>
              <a:ext uri="{FF2B5EF4-FFF2-40B4-BE49-F238E27FC236}">
                <a16:creationId xmlns:a16="http://schemas.microsoft.com/office/drawing/2014/main" id="{40A68B2F-914C-2DDA-6F7E-351817975F08}"/>
              </a:ext>
            </a:extLst>
          </p:cNvPr>
          <p:cNvSpPr/>
          <p:nvPr/>
        </p:nvSpPr>
        <p:spPr>
          <a:xfrm rot="6629524">
            <a:off x="5159467" y="4250239"/>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afgeronde hoeken 17">
            <a:extLst>
              <a:ext uri="{FF2B5EF4-FFF2-40B4-BE49-F238E27FC236}">
                <a16:creationId xmlns:a16="http://schemas.microsoft.com/office/drawing/2014/main" id="{D6123201-D841-8148-04C3-2ECAC63C6633}"/>
              </a:ext>
            </a:extLst>
          </p:cNvPr>
          <p:cNvSpPr/>
          <p:nvPr/>
        </p:nvSpPr>
        <p:spPr>
          <a:xfrm>
            <a:off x="399791" y="3969776"/>
            <a:ext cx="5269359" cy="898055"/>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a:extLst>
              <a:ext uri="{FF2B5EF4-FFF2-40B4-BE49-F238E27FC236}">
                <a16:creationId xmlns:a16="http://schemas.microsoft.com/office/drawing/2014/main" id="{5F9A9BE8-8369-51F3-AEA4-7235377C1518}"/>
              </a:ext>
            </a:extLst>
          </p:cNvPr>
          <p:cNvSpPr txBox="1"/>
          <p:nvPr/>
        </p:nvSpPr>
        <p:spPr>
          <a:xfrm>
            <a:off x="480191" y="4116490"/>
            <a:ext cx="4710751" cy="504177"/>
          </a:xfrm>
          <a:prstGeom prst="rect">
            <a:avLst/>
          </a:prstGeom>
          <a:noFill/>
        </p:spPr>
        <p:txBody>
          <a:bodyPr wrap="square" lIns="91440" tIns="45720" rIns="91440" bIns="45720" rtlCol="0" anchor="t">
            <a:spAutoFit/>
          </a:bodyPr>
          <a:lstStyle/>
          <a:p>
            <a:pPr>
              <a:lnSpc>
                <a:spcPct val="116000"/>
              </a:lnSpc>
              <a:spcAft>
                <a:spcPts val="800"/>
              </a:spcAft>
            </a:pPr>
            <a:r>
              <a:rPr lang="nl-NL" sz="1200" dirty="0">
                <a:solidFill>
                  <a:schemeClr val="bg1"/>
                </a:solidFill>
                <a:effectLst/>
                <a:latin typeface="Interstate Light" pitchFamily="50" charset="0"/>
              </a:rPr>
              <a:t>Laat spelers kennismaken met Hockey5s, Hockey7s, Trimhockey en meer. Bekijk de mogelijkheden op </a:t>
            </a:r>
            <a:r>
              <a:rPr lang="nl-NL" sz="1200" dirty="0">
                <a:solidFill>
                  <a:schemeClr val="bg1"/>
                </a:solidFill>
                <a:effectLst/>
                <a:latin typeface="Interstate Light" pitchFamily="50" charset="0"/>
                <a:hlinkClick r:id="rId6">
                  <a:extLst>
                    <a:ext uri="{A12FA001-AC4F-418D-AE19-62706E023703}">
                      <ahyp:hlinkClr xmlns:ahyp="http://schemas.microsoft.com/office/drawing/2018/hyperlinkcolor" val="tx"/>
                    </a:ext>
                  </a:extLst>
                </a:hlinkClick>
              </a:rPr>
              <a:t>knhb.nl/hockeysoorten</a:t>
            </a:r>
            <a:r>
              <a:rPr lang="nl-NL" sz="1200" dirty="0">
                <a:solidFill>
                  <a:schemeClr val="bg1"/>
                </a:solidFill>
                <a:effectLst/>
                <a:latin typeface="Interstate Light" pitchFamily="50" charset="0"/>
              </a:rPr>
              <a:t>.</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20" name="Vermenigvuldigingsteken 19">
            <a:extLst>
              <a:ext uri="{FF2B5EF4-FFF2-40B4-BE49-F238E27FC236}">
                <a16:creationId xmlns:a16="http://schemas.microsoft.com/office/drawing/2014/main" id="{FFBA961E-752B-1A51-585A-E97B5C9C04A8}"/>
              </a:ext>
            </a:extLst>
          </p:cNvPr>
          <p:cNvSpPr/>
          <p:nvPr/>
        </p:nvSpPr>
        <p:spPr>
          <a:xfrm>
            <a:off x="5252816" y="4091951"/>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21" name="Rechthoek: afgeronde hoeken 20">
            <a:hlinkClick r:id="rId4" action="ppaction://hlinksldjump"/>
            <a:extLst>
              <a:ext uri="{FF2B5EF4-FFF2-40B4-BE49-F238E27FC236}">
                <a16:creationId xmlns:a16="http://schemas.microsoft.com/office/drawing/2014/main" id="{22F21713-846B-4936-29CD-4B105C1B6331}"/>
              </a:ext>
            </a:extLst>
          </p:cNvPr>
          <p:cNvSpPr/>
          <p:nvPr/>
        </p:nvSpPr>
        <p:spPr>
          <a:xfrm>
            <a:off x="5120588" y="4016370"/>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5935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42147-BED6-E92A-EF2A-44D4C23B2793}"/>
            </a:ext>
          </a:extLst>
        </p:cNvPr>
        <p:cNvGrpSpPr/>
        <p:nvPr/>
      </p:nvGrpSpPr>
      <p:grpSpPr>
        <a:xfrm>
          <a:off x="0" y="0"/>
          <a:ext cx="0" cy="0"/>
          <a:chOff x="0" y="0"/>
          <a:chExt cx="0" cy="0"/>
        </a:xfrm>
      </p:grpSpPr>
      <p:sp>
        <p:nvSpPr>
          <p:cNvPr id="11" name="Tekstvak 10">
            <a:extLst>
              <a:ext uri="{FF2B5EF4-FFF2-40B4-BE49-F238E27FC236}">
                <a16:creationId xmlns:a16="http://schemas.microsoft.com/office/drawing/2014/main" id="{09565F90-4E89-7D9E-397E-0A4BF1C827EC}"/>
              </a:ext>
            </a:extLst>
          </p:cNvPr>
          <p:cNvSpPr txBox="1"/>
          <p:nvPr/>
        </p:nvSpPr>
        <p:spPr>
          <a:xfrm>
            <a:off x="372644" y="1252437"/>
            <a:ext cx="5723356" cy="1276888"/>
          </a:xfrm>
          <a:prstGeom prst="rect">
            <a:avLst/>
          </a:prstGeom>
          <a:noFill/>
        </p:spPr>
        <p:txBody>
          <a:bodyPr wrap="square" lIns="91440" tIns="45720" rIns="91440" bIns="45720" rtlCol="0" anchor="t">
            <a:spAutoFit/>
          </a:bodyPr>
          <a:lstStyle/>
          <a:p>
            <a:pPr algn="just">
              <a:lnSpc>
                <a:spcPct val="107000"/>
              </a:lnSpc>
              <a:spcAft>
                <a:spcPts val="800"/>
              </a:spcAft>
            </a:pPr>
            <a:r>
              <a:rPr lang="nl-NL" dirty="0">
                <a:solidFill>
                  <a:srgbClr val="EF790C"/>
                </a:solidFill>
                <a:latin typeface="Interstate LightCondensed" panose="02000506050000020004" pitchFamily="50" charset="0"/>
              </a:rPr>
              <a:t>AANTAL HOCKEYMOMENTEN</a:t>
            </a: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2" name="Tekstvak 1">
            <a:extLst>
              <a:ext uri="{FF2B5EF4-FFF2-40B4-BE49-F238E27FC236}">
                <a16:creationId xmlns:a16="http://schemas.microsoft.com/office/drawing/2014/main" id="{3E8FE594-BADA-2D9B-4021-7CD6C485E456}"/>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pic>
        <p:nvPicPr>
          <p:cNvPr id="8" name="Afbeelding 7" descr="Afbeelding met clipart, ontwerp&#10;&#10;Automatisch gegenereerde beschrijving">
            <a:extLst>
              <a:ext uri="{FF2B5EF4-FFF2-40B4-BE49-F238E27FC236}">
                <a16:creationId xmlns:a16="http://schemas.microsoft.com/office/drawing/2014/main" id="{7975F8F2-4D4C-2517-3ED5-374A5107B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3" action="ppaction://hlinksldjump"/>
            <a:extLst>
              <a:ext uri="{FF2B5EF4-FFF2-40B4-BE49-F238E27FC236}">
                <a16:creationId xmlns:a16="http://schemas.microsoft.com/office/drawing/2014/main" id="{B35C06D8-19D5-2432-6F18-BF61B7DF2BE6}"/>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19816708-E46C-BA42-4FB6-1AB26B0B4B27}"/>
              </a:ext>
            </a:extLst>
          </p:cNvPr>
          <p:cNvSpPr txBox="1"/>
          <p:nvPr/>
        </p:nvSpPr>
        <p:spPr>
          <a:xfrm>
            <a:off x="10449608" y="6219520"/>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4" name="Tekstvak 13">
            <a:extLst>
              <a:ext uri="{FF2B5EF4-FFF2-40B4-BE49-F238E27FC236}">
                <a16:creationId xmlns:a16="http://schemas.microsoft.com/office/drawing/2014/main" id="{D1157032-7A98-68B7-7E2E-71E204241A48}"/>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4" name="Rechthoek: afgeronde hoeken 3">
            <a:hlinkClick r:id="rId4" action="ppaction://hlinksldjump"/>
            <a:extLst>
              <a:ext uri="{FF2B5EF4-FFF2-40B4-BE49-F238E27FC236}">
                <a16:creationId xmlns:a16="http://schemas.microsoft.com/office/drawing/2014/main" id="{338E918E-C1E4-95B1-D4F4-86022D1A32CE}"/>
              </a:ext>
            </a:extLst>
          </p:cNvPr>
          <p:cNvSpPr/>
          <p:nvPr/>
        </p:nvSpPr>
        <p:spPr>
          <a:xfrm>
            <a:off x="10486459" y="6233203"/>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hlinkClick r:id="rId5" action="ppaction://hlinksldjump"/>
            <a:extLst>
              <a:ext uri="{FF2B5EF4-FFF2-40B4-BE49-F238E27FC236}">
                <a16:creationId xmlns:a16="http://schemas.microsoft.com/office/drawing/2014/main" id="{3A29EC21-2871-283B-6654-20E2A2C0B07C}"/>
              </a:ext>
            </a:extLst>
          </p:cNvPr>
          <p:cNvSpPr/>
          <p:nvPr/>
        </p:nvSpPr>
        <p:spPr>
          <a:xfrm>
            <a:off x="10957597" y="6190671"/>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afgeronde hoeken 15">
            <a:extLst>
              <a:ext uri="{FF2B5EF4-FFF2-40B4-BE49-F238E27FC236}">
                <a16:creationId xmlns:a16="http://schemas.microsoft.com/office/drawing/2014/main" id="{92843848-DE8C-9D33-360E-F185130B25ED}"/>
              </a:ext>
            </a:extLst>
          </p:cNvPr>
          <p:cNvSpPr/>
          <p:nvPr/>
        </p:nvSpPr>
        <p:spPr>
          <a:xfrm>
            <a:off x="447207" y="1855763"/>
            <a:ext cx="8111933" cy="4331826"/>
          </a:xfrm>
          <a:prstGeom prst="roundRect">
            <a:avLst>
              <a:gd name="adj" fmla="val 8235"/>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a:extLst>
              <a:ext uri="{FF2B5EF4-FFF2-40B4-BE49-F238E27FC236}">
                <a16:creationId xmlns:a16="http://schemas.microsoft.com/office/drawing/2014/main" id="{451580CE-A412-1F15-1196-52107084E85D}"/>
              </a:ext>
            </a:extLst>
          </p:cNvPr>
          <p:cNvSpPr txBox="1"/>
          <p:nvPr/>
        </p:nvSpPr>
        <p:spPr>
          <a:xfrm>
            <a:off x="756641" y="5663964"/>
            <a:ext cx="5033910" cy="289951"/>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solidFill>
                  <a:schemeClr val="bg1"/>
                </a:solidFill>
                <a:effectLst/>
                <a:latin typeface="Interstate Light" pitchFamily="50" charset="0"/>
                <a:ea typeface="Times New Roman" panose="02020603050405020304" pitchFamily="18" charset="0"/>
                <a:cs typeface="Times New Roman" panose="02020603050405020304" pitchFamily="18" charset="0"/>
              </a:rPr>
              <a:t>Het moet kunnen, het moet leuk zijn, en het moet passen bij de speler.</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graphicFrame>
        <p:nvGraphicFramePr>
          <p:cNvPr id="20" name="Tabel 19">
            <a:extLst>
              <a:ext uri="{FF2B5EF4-FFF2-40B4-BE49-F238E27FC236}">
                <a16:creationId xmlns:a16="http://schemas.microsoft.com/office/drawing/2014/main" id="{D2F73F72-84DC-A718-B521-15B00935A058}"/>
              </a:ext>
            </a:extLst>
          </p:cNvPr>
          <p:cNvGraphicFramePr>
            <a:graphicFrameLocks noGrp="1"/>
          </p:cNvGraphicFramePr>
          <p:nvPr>
            <p:extLst>
              <p:ext uri="{D42A27DB-BD31-4B8C-83A1-F6EECF244321}">
                <p14:modId xmlns:p14="http://schemas.microsoft.com/office/powerpoint/2010/main" val="1128423390"/>
              </p:ext>
            </p:extLst>
          </p:nvPr>
        </p:nvGraphicFramePr>
        <p:xfrm>
          <a:off x="835299" y="2134088"/>
          <a:ext cx="7098809" cy="3420747"/>
        </p:xfrm>
        <a:graphic>
          <a:graphicData uri="http://schemas.openxmlformats.org/drawingml/2006/table">
            <a:tbl>
              <a:tblPr firstRow="1" firstCol="1" bandRow="1">
                <a:tableStyleId>{0660B408-B3CF-4A94-85FC-2B1E0A45F4A2}</a:tableStyleId>
              </a:tblPr>
              <a:tblGrid>
                <a:gridCol w="744607">
                  <a:extLst>
                    <a:ext uri="{9D8B030D-6E8A-4147-A177-3AD203B41FA5}">
                      <a16:colId xmlns:a16="http://schemas.microsoft.com/office/drawing/2014/main" val="1123102701"/>
                    </a:ext>
                  </a:extLst>
                </a:gridCol>
                <a:gridCol w="857946">
                  <a:extLst>
                    <a:ext uri="{9D8B030D-6E8A-4147-A177-3AD203B41FA5}">
                      <a16:colId xmlns:a16="http://schemas.microsoft.com/office/drawing/2014/main" val="3041386703"/>
                    </a:ext>
                  </a:extLst>
                </a:gridCol>
                <a:gridCol w="792710">
                  <a:extLst>
                    <a:ext uri="{9D8B030D-6E8A-4147-A177-3AD203B41FA5}">
                      <a16:colId xmlns:a16="http://schemas.microsoft.com/office/drawing/2014/main" val="3994432874"/>
                    </a:ext>
                  </a:extLst>
                </a:gridCol>
                <a:gridCol w="1243115">
                  <a:extLst>
                    <a:ext uri="{9D8B030D-6E8A-4147-A177-3AD203B41FA5}">
                      <a16:colId xmlns:a16="http://schemas.microsoft.com/office/drawing/2014/main" val="2354309660"/>
                    </a:ext>
                  </a:extLst>
                </a:gridCol>
                <a:gridCol w="1081549">
                  <a:extLst>
                    <a:ext uri="{9D8B030D-6E8A-4147-A177-3AD203B41FA5}">
                      <a16:colId xmlns:a16="http://schemas.microsoft.com/office/drawing/2014/main" val="3320660387"/>
                    </a:ext>
                  </a:extLst>
                </a:gridCol>
                <a:gridCol w="2378882">
                  <a:extLst>
                    <a:ext uri="{9D8B030D-6E8A-4147-A177-3AD203B41FA5}">
                      <a16:colId xmlns:a16="http://schemas.microsoft.com/office/drawing/2014/main" val="1824932169"/>
                    </a:ext>
                  </a:extLst>
                </a:gridCol>
              </a:tblGrid>
              <a:tr h="0">
                <a:tc>
                  <a:txBody>
                    <a:bodyPr/>
                    <a:lstStyle/>
                    <a:p>
                      <a:pPr algn="l">
                        <a:lnSpc>
                          <a:spcPct val="107000"/>
                        </a:lnSpc>
                        <a:spcAft>
                          <a:spcPts val="800"/>
                        </a:spcAft>
                        <a:buNone/>
                      </a:pPr>
                      <a:r>
                        <a:rPr lang="nl-NL" sz="1100" kern="100" dirty="0">
                          <a:effectLst/>
                          <a:latin typeface="Interstate Light" pitchFamily="50" charset="0"/>
                        </a:rPr>
                        <a:t>Leeftijd</a:t>
                      </a:r>
                      <a:endParaRPr lang="nl-NL" sz="1100" kern="100" dirty="0">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0A84F3"/>
                    </a:solidFill>
                  </a:tcPr>
                </a:tc>
                <a:tc>
                  <a:txBody>
                    <a:bodyPr/>
                    <a:lstStyle/>
                    <a:p>
                      <a:pPr algn="l">
                        <a:lnSpc>
                          <a:spcPct val="107000"/>
                        </a:lnSpc>
                        <a:spcAft>
                          <a:spcPts val="800"/>
                        </a:spcAft>
                        <a:buNone/>
                      </a:pPr>
                      <a:r>
                        <a:rPr lang="nl-NL" sz="1100" kern="100" dirty="0">
                          <a:effectLst/>
                          <a:latin typeface="Interstate Light" pitchFamily="50" charset="0"/>
                        </a:rPr>
                        <a:t>Trainingen per week</a:t>
                      </a:r>
                      <a:endParaRPr lang="nl-NL" sz="1100" kern="100" dirty="0">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0A84F3"/>
                    </a:solidFill>
                  </a:tcPr>
                </a:tc>
                <a:tc>
                  <a:txBody>
                    <a:bodyPr/>
                    <a:lstStyle/>
                    <a:p>
                      <a:pPr algn="l">
                        <a:lnSpc>
                          <a:spcPct val="107000"/>
                        </a:lnSpc>
                        <a:spcAft>
                          <a:spcPts val="800"/>
                        </a:spcAft>
                        <a:buNone/>
                      </a:pPr>
                      <a:r>
                        <a:rPr lang="nl-NL" sz="1100" kern="100">
                          <a:effectLst/>
                          <a:latin typeface="Interstate Light" pitchFamily="50" charset="0"/>
                        </a:rPr>
                        <a:t>Wedstrijd</a:t>
                      </a:r>
                      <a:endParaRPr lang="nl-NL" sz="1100" kern="100">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0A84F3"/>
                    </a:solidFill>
                  </a:tcPr>
                </a:tc>
                <a:tc>
                  <a:txBody>
                    <a:bodyPr/>
                    <a:lstStyle/>
                    <a:p>
                      <a:pPr algn="l">
                        <a:lnSpc>
                          <a:spcPct val="107000"/>
                        </a:lnSpc>
                        <a:spcAft>
                          <a:spcPts val="800"/>
                        </a:spcAft>
                        <a:buNone/>
                      </a:pPr>
                      <a:r>
                        <a:rPr lang="nl-NL" sz="1100" kern="100" dirty="0">
                          <a:effectLst/>
                          <a:latin typeface="Interstate Light" pitchFamily="50" charset="0"/>
                        </a:rPr>
                        <a:t>Wedstrijdvorm</a:t>
                      </a:r>
                      <a:endParaRPr lang="nl-NL" sz="1100" kern="100" dirty="0">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0A84F3"/>
                    </a:solidFill>
                  </a:tcPr>
                </a:tc>
                <a:tc>
                  <a:txBody>
                    <a:bodyPr/>
                    <a:lstStyle/>
                    <a:p>
                      <a:pPr algn="l">
                        <a:lnSpc>
                          <a:spcPct val="107000"/>
                        </a:lnSpc>
                        <a:spcAft>
                          <a:spcPts val="800"/>
                        </a:spcAft>
                        <a:buNone/>
                      </a:pPr>
                      <a:r>
                        <a:rPr lang="nl-NL" sz="1100" kern="100" dirty="0">
                          <a:effectLst/>
                          <a:latin typeface="Interstate Light" pitchFamily="50" charset="0"/>
                        </a:rPr>
                        <a:t>Aantal (hockey) momenten</a:t>
                      </a:r>
                      <a:endParaRPr lang="nl-NL" sz="1100" kern="100" dirty="0">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0A84F3"/>
                    </a:solidFill>
                  </a:tcPr>
                </a:tc>
                <a:tc>
                  <a:txBody>
                    <a:bodyPr/>
                    <a:lstStyle/>
                    <a:p>
                      <a:pPr algn="l">
                        <a:lnSpc>
                          <a:spcPct val="107000"/>
                        </a:lnSpc>
                        <a:spcAft>
                          <a:spcPts val="800"/>
                        </a:spcAft>
                        <a:buNone/>
                      </a:pPr>
                      <a:r>
                        <a:rPr lang="nl-NL" sz="1100" kern="100" dirty="0">
                          <a:effectLst/>
                          <a:latin typeface="Interstate Light" pitchFamily="50" charset="0"/>
                        </a:rPr>
                        <a:t>Algemeen</a:t>
                      </a:r>
                      <a:endParaRPr lang="nl-NL" sz="1100" kern="100" dirty="0">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0A84F3"/>
                    </a:solidFill>
                  </a:tcPr>
                </a:tc>
                <a:extLst>
                  <a:ext uri="{0D108BD9-81ED-4DB2-BD59-A6C34878D82A}">
                    <a16:rowId xmlns:a16="http://schemas.microsoft.com/office/drawing/2014/main" val="3594068457"/>
                  </a:ext>
                </a:extLst>
              </a:tr>
              <a:tr h="0">
                <a:tc>
                  <a:txBody>
                    <a:bodyPr/>
                    <a:lstStyle/>
                    <a:p>
                      <a:pPr algn="l">
                        <a:lnSpc>
                          <a:spcPct val="107000"/>
                        </a:lnSpc>
                        <a:spcAft>
                          <a:spcPts val="800"/>
                        </a:spcAft>
                        <a:buNone/>
                      </a:pPr>
                      <a:r>
                        <a:rPr lang="nl-NL" sz="1100" kern="100" dirty="0">
                          <a:solidFill>
                            <a:schemeClr val="bg1"/>
                          </a:solidFill>
                          <a:effectLst/>
                          <a:latin typeface="Interstate Light" pitchFamily="50" charset="0"/>
                        </a:rPr>
                        <a:t>O6-O7</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Spelenderwijs ontdekken</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25363852"/>
                  </a:ext>
                </a:extLst>
              </a:tr>
              <a:tr h="0">
                <a:tc>
                  <a:txBody>
                    <a:bodyPr/>
                    <a:lstStyle/>
                    <a:p>
                      <a:pPr algn="l">
                        <a:lnSpc>
                          <a:spcPct val="107000"/>
                        </a:lnSpc>
                        <a:spcAft>
                          <a:spcPts val="800"/>
                        </a:spcAft>
                        <a:buNone/>
                      </a:pPr>
                      <a:r>
                        <a:rPr lang="nl-NL" sz="1100" kern="100">
                          <a:solidFill>
                            <a:schemeClr val="bg1"/>
                          </a:solidFill>
                          <a:effectLst/>
                          <a:latin typeface="Interstate Light" pitchFamily="50" charset="0"/>
                        </a:rPr>
                        <a:t>O8</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1x</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3 tegen 3</a:t>
                      </a:r>
                    </a:p>
                    <a:p>
                      <a:pPr algn="l">
                        <a:lnSpc>
                          <a:spcPct val="107000"/>
                        </a:lnSpc>
                        <a:spcAft>
                          <a:spcPts val="800"/>
                        </a:spcAft>
                        <a:buNone/>
                      </a:pPr>
                      <a:r>
                        <a:rPr lang="nl-NL" sz="1100" kern="100">
                          <a:solidFill>
                            <a:schemeClr val="bg1"/>
                          </a:solidFill>
                          <a:effectLst/>
                          <a:latin typeface="Interstate Light" pitchFamily="50" charset="0"/>
                        </a:rPr>
                        <a:t>Zonder keeper</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2</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Start competitie</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7020550"/>
                  </a:ext>
                </a:extLst>
              </a:tr>
              <a:tr h="0">
                <a:tc>
                  <a:txBody>
                    <a:bodyPr/>
                    <a:lstStyle/>
                    <a:p>
                      <a:pPr algn="l">
                        <a:lnSpc>
                          <a:spcPct val="107000"/>
                        </a:lnSpc>
                        <a:spcAft>
                          <a:spcPts val="800"/>
                        </a:spcAft>
                        <a:buNone/>
                      </a:pPr>
                      <a:r>
                        <a:rPr lang="nl-NL" sz="1100" kern="100">
                          <a:solidFill>
                            <a:schemeClr val="bg1"/>
                          </a:solidFill>
                          <a:effectLst/>
                          <a:latin typeface="Interstate Light" pitchFamily="50" charset="0"/>
                        </a:rPr>
                        <a:t>O9</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1x</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6 tegen 6</a:t>
                      </a:r>
                    </a:p>
                    <a:p>
                      <a:pPr algn="l">
                        <a:lnSpc>
                          <a:spcPct val="107000"/>
                        </a:lnSpc>
                        <a:spcAft>
                          <a:spcPts val="800"/>
                        </a:spcAft>
                        <a:buNone/>
                      </a:pPr>
                      <a:r>
                        <a:rPr lang="nl-NL" sz="1100" kern="100">
                          <a:solidFill>
                            <a:schemeClr val="bg1"/>
                          </a:solidFill>
                          <a:effectLst/>
                          <a:latin typeface="Interstate Light" pitchFamily="50" charset="0"/>
                        </a:rPr>
                        <a:t>Inclusief keeper</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2</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Evt inlooptraining mogelijk maken</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97502870"/>
                  </a:ext>
                </a:extLst>
              </a:tr>
              <a:tr h="0">
                <a:tc>
                  <a:txBody>
                    <a:bodyPr/>
                    <a:lstStyle/>
                    <a:p>
                      <a:pPr algn="l">
                        <a:lnSpc>
                          <a:spcPct val="107000"/>
                        </a:lnSpc>
                        <a:spcAft>
                          <a:spcPts val="800"/>
                        </a:spcAft>
                        <a:buNone/>
                      </a:pPr>
                      <a:r>
                        <a:rPr lang="nl-NL" sz="1100" kern="100">
                          <a:solidFill>
                            <a:schemeClr val="bg1"/>
                          </a:solidFill>
                          <a:effectLst/>
                          <a:latin typeface="Interstate Light" pitchFamily="50" charset="0"/>
                        </a:rPr>
                        <a:t>O10</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1-2x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1x</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8 tegen 8</a:t>
                      </a:r>
                    </a:p>
                    <a:p>
                      <a:pPr algn="l">
                        <a:lnSpc>
                          <a:spcPct val="107000"/>
                        </a:lnSpc>
                        <a:spcAft>
                          <a:spcPts val="800"/>
                        </a:spcAft>
                        <a:buNone/>
                      </a:pPr>
                      <a:r>
                        <a:rPr lang="nl-NL" sz="1100" kern="100" dirty="0">
                          <a:solidFill>
                            <a:schemeClr val="bg1"/>
                          </a:solidFill>
                          <a:effectLst/>
                          <a:latin typeface="Interstate Light" pitchFamily="50" charset="0"/>
                        </a:rPr>
                        <a:t>Inclusief keeper</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2-3</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Inlooptrainingen mogelijk maken</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91400950"/>
                  </a:ext>
                </a:extLst>
              </a:tr>
              <a:tr h="0">
                <a:tc>
                  <a:txBody>
                    <a:bodyPr/>
                    <a:lstStyle/>
                    <a:p>
                      <a:pPr algn="l">
                        <a:lnSpc>
                          <a:spcPct val="107000"/>
                        </a:lnSpc>
                        <a:spcAft>
                          <a:spcPts val="800"/>
                        </a:spcAft>
                        <a:buNone/>
                      </a:pPr>
                      <a:r>
                        <a:rPr lang="nl-NL" sz="1100" kern="100">
                          <a:solidFill>
                            <a:schemeClr val="bg1"/>
                          </a:solidFill>
                          <a:effectLst/>
                          <a:latin typeface="Interstate Light" pitchFamily="50" charset="0"/>
                        </a:rPr>
                        <a:t>O11</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1-2x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9 tegen 9 inclusief keeper</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2-3</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Keuzevrijheid blijft</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13788594"/>
                  </a:ext>
                </a:extLst>
              </a:tr>
              <a:tr h="0">
                <a:tc>
                  <a:txBody>
                    <a:bodyPr/>
                    <a:lstStyle/>
                    <a:p>
                      <a:pPr algn="l">
                        <a:lnSpc>
                          <a:spcPct val="107000"/>
                        </a:lnSpc>
                        <a:spcAft>
                          <a:spcPts val="800"/>
                        </a:spcAft>
                        <a:buNone/>
                      </a:pPr>
                      <a:r>
                        <a:rPr lang="nl-NL" sz="1100" kern="100">
                          <a:solidFill>
                            <a:schemeClr val="bg1"/>
                          </a:solidFill>
                          <a:effectLst/>
                          <a:latin typeface="Interstate Light" pitchFamily="50" charset="0"/>
                        </a:rPr>
                        <a:t>O12</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1-2x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1x</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11 tegen 11</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2-3</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Keuzevrijheid blijft</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26220260"/>
                  </a:ext>
                </a:extLst>
              </a:tr>
              <a:tr h="0">
                <a:tc>
                  <a:txBody>
                    <a:bodyPr/>
                    <a:lstStyle/>
                    <a:p>
                      <a:pPr algn="l">
                        <a:lnSpc>
                          <a:spcPct val="107000"/>
                        </a:lnSpc>
                        <a:spcAft>
                          <a:spcPts val="800"/>
                        </a:spcAft>
                        <a:buNone/>
                      </a:pPr>
                      <a:r>
                        <a:rPr lang="nl-NL" sz="1100" kern="100">
                          <a:solidFill>
                            <a:schemeClr val="bg1"/>
                          </a:solidFill>
                          <a:effectLst/>
                          <a:latin typeface="Interstate Light" pitchFamily="50" charset="0"/>
                        </a:rPr>
                        <a:t>O14</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2-3x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11 tegen 11</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3-4</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Afhankelijk van ambitie</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67793148"/>
                  </a:ext>
                </a:extLst>
              </a:tr>
              <a:tr h="0">
                <a:tc>
                  <a:txBody>
                    <a:bodyPr/>
                    <a:lstStyle/>
                    <a:p>
                      <a:pPr algn="l">
                        <a:lnSpc>
                          <a:spcPct val="107000"/>
                        </a:lnSpc>
                        <a:spcAft>
                          <a:spcPts val="800"/>
                        </a:spcAft>
                        <a:buNone/>
                      </a:pPr>
                      <a:r>
                        <a:rPr lang="nl-NL" sz="1100" kern="100">
                          <a:solidFill>
                            <a:schemeClr val="bg1"/>
                          </a:solidFill>
                          <a:effectLst/>
                          <a:latin typeface="Interstate Light" pitchFamily="50" charset="0"/>
                        </a:rPr>
                        <a:t>O16-O18</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2-3x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11 tegen 11</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3-4</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Topteams meer intensief / gevarieerd aanbod</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16497132"/>
                  </a:ext>
                </a:extLst>
              </a:tr>
              <a:tr h="0">
                <a:tc>
                  <a:txBody>
                    <a:bodyPr/>
                    <a:lstStyle/>
                    <a:p>
                      <a:pPr algn="l">
                        <a:lnSpc>
                          <a:spcPct val="107000"/>
                        </a:lnSpc>
                        <a:spcAft>
                          <a:spcPts val="800"/>
                        </a:spcAft>
                        <a:buNone/>
                      </a:pPr>
                      <a:r>
                        <a:rPr lang="nl-NL" sz="1100" kern="100">
                          <a:solidFill>
                            <a:schemeClr val="bg1"/>
                          </a:solidFill>
                          <a:effectLst/>
                          <a:latin typeface="Interstate Light" pitchFamily="50" charset="0"/>
                        </a:rPr>
                        <a:t>Senioren</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1-2x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1x</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11 tegen 11</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a:txBody>
                    <a:bodyPr/>
                    <a:lstStyle/>
                    <a:p>
                      <a:pPr algn="l">
                        <a:lnSpc>
                          <a:spcPct val="107000"/>
                        </a:lnSpc>
                        <a:spcAft>
                          <a:spcPts val="800"/>
                        </a:spcAft>
                        <a:buNone/>
                      </a:pPr>
                      <a:r>
                        <a:rPr lang="nl-NL" sz="1100" kern="100">
                          <a:solidFill>
                            <a:schemeClr val="bg1"/>
                          </a:solidFill>
                          <a:effectLst/>
                          <a:latin typeface="Interstate Light" pitchFamily="50" charset="0"/>
                        </a:rPr>
                        <a:t>2-3</a:t>
                      </a:r>
                      <a:endParaRPr lang="nl-NL" sz="1100" kern="10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a:txBody>
                    <a:bodyPr/>
                    <a:lstStyle/>
                    <a:p>
                      <a:pPr algn="l">
                        <a:lnSpc>
                          <a:spcPct val="107000"/>
                        </a:lnSpc>
                        <a:spcAft>
                          <a:spcPts val="800"/>
                        </a:spcAft>
                        <a:buNone/>
                      </a:pPr>
                      <a:r>
                        <a:rPr lang="nl-NL" sz="1100" kern="100" dirty="0">
                          <a:solidFill>
                            <a:schemeClr val="bg1"/>
                          </a:solidFill>
                          <a:effectLst/>
                          <a:latin typeface="Interstate Light" pitchFamily="50" charset="0"/>
                        </a:rPr>
                        <a:t>Vergelijkbaar met O18-niveau, m.u.v. D1/H1</a:t>
                      </a:r>
                      <a:endParaRPr lang="nl-NL" sz="11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1636441998"/>
                  </a:ext>
                </a:extLst>
              </a:tr>
            </a:tbl>
          </a:graphicData>
        </a:graphic>
      </p:graphicFrame>
    </p:spTree>
    <p:extLst>
      <p:ext uri="{BB962C8B-B14F-4D97-AF65-F5344CB8AC3E}">
        <p14:creationId xmlns:p14="http://schemas.microsoft.com/office/powerpoint/2010/main" val="4153089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A84F3"/>
        </a:solidFill>
        <a:effectLst/>
      </p:bgPr>
    </p:bg>
    <p:spTree>
      <p:nvGrpSpPr>
        <p:cNvPr id="1" name="">
          <a:extLst>
            <a:ext uri="{FF2B5EF4-FFF2-40B4-BE49-F238E27FC236}">
              <a16:creationId xmlns:a16="http://schemas.microsoft.com/office/drawing/2014/main" id="{B59C0CBE-A341-221B-F56F-69C9CB8DFDF0}"/>
            </a:ext>
          </a:extLst>
        </p:cNvPr>
        <p:cNvGrpSpPr/>
        <p:nvPr/>
      </p:nvGrpSpPr>
      <p:grpSpPr>
        <a:xfrm>
          <a:off x="0" y="0"/>
          <a:ext cx="0" cy="0"/>
          <a:chOff x="0" y="0"/>
          <a:chExt cx="0" cy="0"/>
        </a:xfrm>
      </p:grpSpPr>
      <p:sp>
        <p:nvSpPr>
          <p:cNvPr id="32" name="Rechthoek: afgeronde hoeken 31">
            <a:extLst>
              <a:ext uri="{FF2B5EF4-FFF2-40B4-BE49-F238E27FC236}">
                <a16:creationId xmlns:a16="http://schemas.microsoft.com/office/drawing/2014/main" id="{4857DA75-A1F8-CFDF-1101-E04E76E362C4}"/>
              </a:ext>
            </a:extLst>
          </p:cNvPr>
          <p:cNvSpPr/>
          <p:nvPr/>
        </p:nvSpPr>
        <p:spPr>
          <a:xfrm>
            <a:off x="6810944" y="5266880"/>
            <a:ext cx="1628261" cy="1062880"/>
          </a:xfrm>
          <a:prstGeom prst="roundRect">
            <a:avLst>
              <a:gd name="adj" fmla="val 48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CF155963-7DC8-FA6D-9B92-1E29AD2D856E}"/>
              </a:ext>
            </a:extLst>
          </p:cNvPr>
          <p:cNvSpPr txBox="1"/>
          <p:nvPr/>
        </p:nvSpPr>
        <p:spPr>
          <a:xfrm>
            <a:off x="294824" y="51824"/>
            <a:ext cx="7292750" cy="1446550"/>
          </a:xfrm>
          <a:prstGeom prst="rect">
            <a:avLst/>
          </a:prstGeom>
          <a:noFill/>
        </p:spPr>
        <p:txBody>
          <a:bodyPr wrap="square" rtlCol="0">
            <a:spAutoFit/>
          </a:bodyPr>
          <a:lstStyle/>
          <a:p>
            <a:r>
              <a:rPr lang="nl-NL" sz="8800" b="1" dirty="0">
                <a:solidFill>
                  <a:schemeClr val="bg1"/>
                </a:solidFill>
                <a:latin typeface="Interstate Black Cond" pitchFamily="50" charset="0"/>
              </a:rPr>
              <a:t>BLAUWDRUK</a:t>
            </a:r>
          </a:p>
        </p:txBody>
      </p:sp>
      <p:sp>
        <p:nvSpPr>
          <p:cNvPr id="6" name="Tekstvak 5">
            <a:extLst>
              <a:ext uri="{FF2B5EF4-FFF2-40B4-BE49-F238E27FC236}">
                <a16:creationId xmlns:a16="http://schemas.microsoft.com/office/drawing/2014/main" id="{193D9057-A2BA-1E3F-A804-B812E7536A3C}"/>
              </a:ext>
            </a:extLst>
          </p:cNvPr>
          <p:cNvSpPr txBox="1"/>
          <p:nvPr/>
        </p:nvSpPr>
        <p:spPr>
          <a:xfrm>
            <a:off x="333316" y="1160605"/>
            <a:ext cx="6319986" cy="584775"/>
          </a:xfrm>
          <a:prstGeom prst="rect">
            <a:avLst/>
          </a:prstGeom>
          <a:noFill/>
        </p:spPr>
        <p:txBody>
          <a:bodyPr wrap="square" rtlCol="0">
            <a:spAutoFit/>
          </a:bodyPr>
          <a:lstStyle/>
          <a:p>
            <a:r>
              <a:rPr lang="nl-NL" sz="3200" dirty="0">
                <a:solidFill>
                  <a:schemeClr val="bg1"/>
                </a:solidFill>
                <a:latin typeface="Interstate LightCondensed" panose="02000506050000020004" pitchFamily="50" charset="0"/>
              </a:rPr>
              <a:t>BELEIDSPLANNEN VOOR VERENIGINGEN</a:t>
            </a:r>
          </a:p>
        </p:txBody>
      </p:sp>
      <p:sp>
        <p:nvSpPr>
          <p:cNvPr id="13" name="Tekstvak 12">
            <a:extLst>
              <a:ext uri="{FF2B5EF4-FFF2-40B4-BE49-F238E27FC236}">
                <a16:creationId xmlns:a16="http://schemas.microsoft.com/office/drawing/2014/main" id="{3046FFB2-E7B4-D72E-AE41-AF8728FB4533}"/>
              </a:ext>
            </a:extLst>
          </p:cNvPr>
          <p:cNvSpPr txBox="1"/>
          <p:nvPr/>
        </p:nvSpPr>
        <p:spPr>
          <a:xfrm>
            <a:off x="372645" y="1979394"/>
            <a:ext cx="5055362" cy="3046988"/>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Deze blauwdruk biedt jou als bestuurder handvatten: een bouwtekening voor hoe verenigingsbeleid kan worden vormgegeven. Een brede fundering is hierbij essentieel: de basisstructuur is ingericht, de strategie is bepaald en de financiën zijn op orde. Wanneer de fundering staat, kan de kern worden neergezet: het ledenbeleid, het technisch beleid en het vrijwilligersbeleid. Een thema dat in alle onderdelen van deze kern terugkomt, is communicatie. Dit thema vormt de overkoepelende laag boven de kern. Een voorwaarde om dit alles uit te kunnen voeren, is een veilige en integere sportomgeving. Dit thema vormt dan ook het dak.  </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Er is natuurlijk ruimte voor uitbreiding: de kern kan worden aangevuld met andere thema’s mits de fundering hier sterk genoeg voor is. Zie het als het uitbouwen of verbeteren van het huis met nieuwe ruimtes en functies. </a:t>
            </a:r>
          </a:p>
          <a:p>
            <a:pPr algn="just"/>
            <a:endParaRPr lang="nl-NL" sz="1200" dirty="0">
              <a:solidFill>
                <a:schemeClr val="bg1"/>
              </a:solidFill>
              <a:latin typeface="Interstate Light" pitchFamily="50" charset="0"/>
            </a:endParaRPr>
          </a:p>
        </p:txBody>
      </p:sp>
      <p:sp>
        <p:nvSpPr>
          <p:cNvPr id="3" name="Rechthoek: afgeronde hoeken 2">
            <a:hlinkClick r:id="rId2" action="ppaction://hlinksldjump"/>
            <a:extLst>
              <a:ext uri="{FF2B5EF4-FFF2-40B4-BE49-F238E27FC236}">
                <a16:creationId xmlns:a16="http://schemas.microsoft.com/office/drawing/2014/main" id="{2F6DB747-66FE-CCC8-5375-6410F9302B7C}"/>
              </a:ext>
            </a:extLst>
          </p:cNvPr>
          <p:cNvSpPr/>
          <p:nvPr/>
        </p:nvSpPr>
        <p:spPr>
          <a:xfrm>
            <a:off x="333316" y="5149073"/>
            <a:ext cx="239001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hlinkClick r:id="rId2" action="ppaction://hlinksldjump"/>
            <a:extLst>
              <a:ext uri="{FF2B5EF4-FFF2-40B4-BE49-F238E27FC236}">
                <a16:creationId xmlns:a16="http://schemas.microsoft.com/office/drawing/2014/main" id="{200E37E9-4540-AB0D-EAC5-701544EF2740}"/>
              </a:ext>
            </a:extLst>
          </p:cNvPr>
          <p:cNvSpPr/>
          <p:nvPr/>
        </p:nvSpPr>
        <p:spPr>
          <a:xfrm>
            <a:off x="416470" y="5247239"/>
            <a:ext cx="2050667" cy="47665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hlinkClick r:id="rId2" action="ppaction://hlinksldjump"/>
            <a:extLst>
              <a:ext uri="{FF2B5EF4-FFF2-40B4-BE49-F238E27FC236}">
                <a16:creationId xmlns:a16="http://schemas.microsoft.com/office/drawing/2014/main" id="{62C7BE57-5028-C046-F673-B5A29722F291}"/>
              </a:ext>
            </a:extLst>
          </p:cNvPr>
          <p:cNvSpPr txBox="1"/>
          <p:nvPr/>
        </p:nvSpPr>
        <p:spPr>
          <a:xfrm>
            <a:off x="524877" y="5291172"/>
            <a:ext cx="2050666" cy="369332"/>
          </a:xfrm>
          <a:prstGeom prst="rect">
            <a:avLst/>
          </a:prstGeom>
          <a:noFill/>
        </p:spPr>
        <p:txBody>
          <a:bodyPr wrap="square" lIns="91440" tIns="45720" rIns="91440" bIns="45720" rtlCol="0" anchor="t">
            <a:spAutoFit/>
          </a:bodyPr>
          <a:lstStyle/>
          <a:p>
            <a:pPr algn="just"/>
            <a:r>
              <a:rPr lang="nl-NL" b="1" dirty="0">
                <a:solidFill>
                  <a:srgbClr val="0A84F3"/>
                </a:solidFill>
                <a:latin typeface="Interstate Light" pitchFamily="50" charset="0"/>
                <a:sym typeface="Wingdings" panose="05000000000000000000" pitchFamily="2" charset="2"/>
              </a:rPr>
              <a:t> </a:t>
            </a:r>
            <a:r>
              <a:rPr lang="nl-NL" b="1" dirty="0">
                <a:solidFill>
                  <a:srgbClr val="0A84F3"/>
                </a:solidFill>
                <a:latin typeface="Interstate Light" pitchFamily="50" charset="0"/>
              </a:rPr>
              <a:t>Aan de slag</a:t>
            </a:r>
          </a:p>
        </p:txBody>
      </p:sp>
      <p:sp>
        <p:nvSpPr>
          <p:cNvPr id="9" name="Rechthoek: afgeronde hoeken 8">
            <a:extLst>
              <a:ext uri="{FF2B5EF4-FFF2-40B4-BE49-F238E27FC236}">
                <a16:creationId xmlns:a16="http://schemas.microsoft.com/office/drawing/2014/main" id="{3CBB4758-4A49-08A1-FF42-368043E0F95B}"/>
              </a:ext>
            </a:extLst>
          </p:cNvPr>
          <p:cNvSpPr/>
          <p:nvPr/>
        </p:nvSpPr>
        <p:spPr>
          <a:xfrm>
            <a:off x="7232896" y="2670926"/>
            <a:ext cx="1322443" cy="2441381"/>
          </a:xfrm>
          <a:prstGeom prst="roundRect">
            <a:avLst>
              <a:gd name="adj" fmla="val 48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afgeronde hoeken 9">
            <a:extLst>
              <a:ext uri="{FF2B5EF4-FFF2-40B4-BE49-F238E27FC236}">
                <a16:creationId xmlns:a16="http://schemas.microsoft.com/office/drawing/2014/main" id="{30253D07-15B8-5074-B0AA-F3D5DDACBE7A}"/>
              </a:ext>
            </a:extLst>
          </p:cNvPr>
          <p:cNvSpPr/>
          <p:nvPr/>
        </p:nvSpPr>
        <p:spPr>
          <a:xfrm>
            <a:off x="8663490" y="2670926"/>
            <a:ext cx="1322443" cy="2441381"/>
          </a:xfrm>
          <a:prstGeom prst="roundRect">
            <a:avLst>
              <a:gd name="adj" fmla="val 48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extLst>
              <a:ext uri="{FF2B5EF4-FFF2-40B4-BE49-F238E27FC236}">
                <a16:creationId xmlns:a16="http://schemas.microsoft.com/office/drawing/2014/main" id="{1D8756BB-DBBB-42B1-6B31-D73CB9BB8933}"/>
              </a:ext>
            </a:extLst>
          </p:cNvPr>
          <p:cNvSpPr/>
          <p:nvPr/>
        </p:nvSpPr>
        <p:spPr>
          <a:xfrm>
            <a:off x="10107815" y="2670926"/>
            <a:ext cx="1322443" cy="2447470"/>
          </a:xfrm>
          <a:prstGeom prst="roundRect">
            <a:avLst>
              <a:gd name="adj" fmla="val 48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Gelijkbenige driehoek 16">
            <a:extLst>
              <a:ext uri="{FF2B5EF4-FFF2-40B4-BE49-F238E27FC236}">
                <a16:creationId xmlns:a16="http://schemas.microsoft.com/office/drawing/2014/main" id="{030D38C9-1C51-A5A2-8F45-9ABE1AF588D7}"/>
              </a:ext>
            </a:extLst>
          </p:cNvPr>
          <p:cNvSpPr/>
          <p:nvPr/>
        </p:nvSpPr>
        <p:spPr>
          <a:xfrm>
            <a:off x="7267314" y="865237"/>
            <a:ext cx="4149213" cy="1740686"/>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F55ABEB8-1938-3991-6FD4-4540162CAB4C}"/>
              </a:ext>
            </a:extLst>
          </p:cNvPr>
          <p:cNvSpPr txBox="1"/>
          <p:nvPr/>
        </p:nvSpPr>
        <p:spPr>
          <a:xfrm>
            <a:off x="6089229" y="3387729"/>
            <a:ext cx="1804888" cy="584775"/>
          </a:xfrm>
          <a:prstGeom prst="rect">
            <a:avLst/>
          </a:prstGeom>
          <a:noFill/>
        </p:spPr>
        <p:txBody>
          <a:bodyPr wrap="square" rtlCol="0">
            <a:spAutoFit/>
          </a:bodyPr>
          <a:lstStyle/>
          <a:p>
            <a:r>
              <a:rPr lang="nl-NL" sz="3200" dirty="0">
                <a:solidFill>
                  <a:schemeClr val="bg1"/>
                </a:solidFill>
                <a:latin typeface="Interstate LightCondensed" panose="02000506050000020004" pitchFamily="50" charset="0"/>
              </a:rPr>
              <a:t>KERN</a:t>
            </a:r>
          </a:p>
        </p:txBody>
      </p:sp>
      <p:sp>
        <p:nvSpPr>
          <p:cNvPr id="19" name="Tekstvak 18">
            <a:extLst>
              <a:ext uri="{FF2B5EF4-FFF2-40B4-BE49-F238E27FC236}">
                <a16:creationId xmlns:a16="http://schemas.microsoft.com/office/drawing/2014/main" id="{441AAEFA-2283-4F05-DDE6-34F762F249B0}"/>
              </a:ext>
            </a:extLst>
          </p:cNvPr>
          <p:cNvSpPr txBox="1"/>
          <p:nvPr/>
        </p:nvSpPr>
        <p:spPr>
          <a:xfrm>
            <a:off x="4826683" y="5510771"/>
            <a:ext cx="1804888" cy="584775"/>
          </a:xfrm>
          <a:prstGeom prst="rect">
            <a:avLst/>
          </a:prstGeom>
          <a:noFill/>
        </p:spPr>
        <p:txBody>
          <a:bodyPr wrap="square" rtlCol="0">
            <a:spAutoFit/>
          </a:bodyPr>
          <a:lstStyle/>
          <a:p>
            <a:pPr algn="r"/>
            <a:r>
              <a:rPr lang="nl-NL" sz="3200" dirty="0">
                <a:solidFill>
                  <a:schemeClr val="bg1"/>
                </a:solidFill>
                <a:latin typeface="Interstate LightCondensed" panose="02000506050000020004" pitchFamily="50" charset="0"/>
              </a:rPr>
              <a:t>FUNDERING</a:t>
            </a:r>
          </a:p>
        </p:txBody>
      </p:sp>
      <p:cxnSp>
        <p:nvCxnSpPr>
          <p:cNvPr id="21" name="Rechte verbindingslijn 20">
            <a:extLst>
              <a:ext uri="{FF2B5EF4-FFF2-40B4-BE49-F238E27FC236}">
                <a16:creationId xmlns:a16="http://schemas.microsoft.com/office/drawing/2014/main" id="{B064C817-38CF-179F-EDB4-44228124508D}"/>
              </a:ext>
            </a:extLst>
          </p:cNvPr>
          <p:cNvCxnSpPr>
            <a:cxnSpLocks/>
          </p:cNvCxnSpPr>
          <p:nvPr/>
        </p:nvCxnSpPr>
        <p:spPr>
          <a:xfrm>
            <a:off x="7232896" y="5179037"/>
            <a:ext cx="4183631" cy="0"/>
          </a:xfrm>
          <a:prstGeom prst="line">
            <a:avLst/>
          </a:prstGeom>
          <a:ln w="28575">
            <a:solidFill>
              <a:schemeClr val="bg1"/>
            </a:solidFill>
          </a:ln>
        </p:spPr>
        <p:style>
          <a:lnRef idx="2">
            <a:schemeClr val="dk1"/>
          </a:lnRef>
          <a:fillRef idx="0">
            <a:schemeClr val="dk1"/>
          </a:fillRef>
          <a:effectRef idx="1">
            <a:schemeClr val="dk1"/>
          </a:effectRef>
          <a:fontRef idx="minor">
            <a:schemeClr val="tx1"/>
          </a:fontRef>
        </p:style>
      </p:cxnSp>
      <p:sp>
        <p:nvSpPr>
          <p:cNvPr id="22" name="Tekstvak 21">
            <a:extLst>
              <a:ext uri="{FF2B5EF4-FFF2-40B4-BE49-F238E27FC236}">
                <a16:creationId xmlns:a16="http://schemas.microsoft.com/office/drawing/2014/main" id="{64F781DA-728E-FCF6-25C7-7967C137DFE2}"/>
              </a:ext>
            </a:extLst>
          </p:cNvPr>
          <p:cNvSpPr txBox="1"/>
          <p:nvPr/>
        </p:nvSpPr>
        <p:spPr>
          <a:xfrm>
            <a:off x="6850272" y="5528449"/>
            <a:ext cx="1531791" cy="584775"/>
          </a:xfrm>
          <a:prstGeom prst="rect">
            <a:avLst/>
          </a:prstGeom>
          <a:noFill/>
        </p:spPr>
        <p:txBody>
          <a:bodyPr wrap="square" rtlCol="0">
            <a:spAutoFit/>
          </a:bodyPr>
          <a:lstStyle/>
          <a:p>
            <a:pPr algn="ctr"/>
            <a:r>
              <a:rPr lang="nl-NL" sz="1600" dirty="0">
                <a:solidFill>
                  <a:srgbClr val="0A84F3"/>
                </a:solidFill>
                <a:latin typeface="Interstate LightCondensed" panose="02000506050000020004" pitchFamily="50" charset="0"/>
              </a:rPr>
              <a:t>BASIS</a:t>
            </a:r>
          </a:p>
          <a:p>
            <a:pPr algn="ctr"/>
            <a:r>
              <a:rPr lang="nl-NL" sz="1600" dirty="0">
                <a:solidFill>
                  <a:srgbClr val="0A84F3"/>
                </a:solidFill>
                <a:latin typeface="Interstate LightCondensed" panose="02000506050000020004" pitchFamily="50" charset="0"/>
              </a:rPr>
              <a:t>STRUCTUUR</a:t>
            </a:r>
          </a:p>
        </p:txBody>
      </p:sp>
      <p:sp>
        <p:nvSpPr>
          <p:cNvPr id="23" name="Rechthoek: afgeronde hoeken 22">
            <a:extLst>
              <a:ext uri="{FF2B5EF4-FFF2-40B4-BE49-F238E27FC236}">
                <a16:creationId xmlns:a16="http://schemas.microsoft.com/office/drawing/2014/main" id="{5C29F763-CEFE-9C33-C00A-72045DDA7F3D}"/>
              </a:ext>
            </a:extLst>
          </p:cNvPr>
          <p:cNvSpPr/>
          <p:nvPr/>
        </p:nvSpPr>
        <p:spPr>
          <a:xfrm>
            <a:off x="8535675" y="5271588"/>
            <a:ext cx="1628261" cy="1058172"/>
          </a:xfrm>
          <a:prstGeom prst="roundRect">
            <a:avLst>
              <a:gd name="adj" fmla="val 48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Tekstvak 23">
            <a:extLst>
              <a:ext uri="{FF2B5EF4-FFF2-40B4-BE49-F238E27FC236}">
                <a16:creationId xmlns:a16="http://schemas.microsoft.com/office/drawing/2014/main" id="{1C733477-C7F8-A571-34AB-2400091E63E6}"/>
              </a:ext>
            </a:extLst>
          </p:cNvPr>
          <p:cNvSpPr txBox="1"/>
          <p:nvPr/>
        </p:nvSpPr>
        <p:spPr>
          <a:xfrm>
            <a:off x="8575003" y="5678336"/>
            <a:ext cx="1531791" cy="338554"/>
          </a:xfrm>
          <a:prstGeom prst="rect">
            <a:avLst/>
          </a:prstGeom>
          <a:noFill/>
        </p:spPr>
        <p:txBody>
          <a:bodyPr wrap="square" rtlCol="0">
            <a:spAutoFit/>
          </a:bodyPr>
          <a:lstStyle/>
          <a:p>
            <a:pPr algn="ctr"/>
            <a:r>
              <a:rPr lang="nl-NL" sz="1600" dirty="0">
                <a:solidFill>
                  <a:srgbClr val="0A84F3"/>
                </a:solidFill>
                <a:latin typeface="Interstate LightCondensed" panose="02000506050000020004" pitchFamily="50" charset="0"/>
              </a:rPr>
              <a:t>STRATEGIE</a:t>
            </a:r>
          </a:p>
        </p:txBody>
      </p:sp>
      <p:sp>
        <p:nvSpPr>
          <p:cNvPr id="25" name="Tekstvak 24">
            <a:extLst>
              <a:ext uri="{FF2B5EF4-FFF2-40B4-BE49-F238E27FC236}">
                <a16:creationId xmlns:a16="http://schemas.microsoft.com/office/drawing/2014/main" id="{3C58B3E9-7534-D42C-46D6-2C6ACBBDA1A5}"/>
              </a:ext>
            </a:extLst>
          </p:cNvPr>
          <p:cNvSpPr txBox="1"/>
          <p:nvPr/>
        </p:nvSpPr>
        <p:spPr>
          <a:xfrm>
            <a:off x="7131699" y="3689761"/>
            <a:ext cx="1531791" cy="338554"/>
          </a:xfrm>
          <a:prstGeom prst="rect">
            <a:avLst/>
          </a:prstGeom>
          <a:noFill/>
        </p:spPr>
        <p:txBody>
          <a:bodyPr wrap="square" rtlCol="0">
            <a:spAutoFit/>
          </a:bodyPr>
          <a:lstStyle/>
          <a:p>
            <a:pPr algn="ctr"/>
            <a:r>
              <a:rPr lang="nl-NL" sz="1600" dirty="0">
                <a:solidFill>
                  <a:srgbClr val="0A84F3"/>
                </a:solidFill>
                <a:latin typeface="Interstate LightCondensed" panose="02000506050000020004" pitchFamily="50" charset="0"/>
              </a:rPr>
              <a:t>LEDENBELEID</a:t>
            </a:r>
          </a:p>
        </p:txBody>
      </p:sp>
      <p:sp>
        <p:nvSpPr>
          <p:cNvPr id="26" name="Tekstvak 25">
            <a:extLst>
              <a:ext uri="{FF2B5EF4-FFF2-40B4-BE49-F238E27FC236}">
                <a16:creationId xmlns:a16="http://schemas.microsoft.com/office/drawing/2014/main" id="{228AE9E1-E3A8-FF4D-7B9A-EC50A93F3798}"/>
              </a:ext>
            </a:extLst>
          </p:cNvPr>
          <p:cNvSpPr txBox="1"/>
          <p:nvPr/>
        </p:nvSpPr>
        <p:spPr>
          <a:xfrm>
            <a:off x="8578303" y="3566650"/>
            <a:ext cx="1531791" cy="584775"/>
          </a:xfrm>
          <a:prstGeom prst="rect">
            <a:avLst/>
          </a:prstGeom>
          <a:noFill/>
        </p:spPr>
        <p:txBody>
          <a:bodyPr wrap="square" rtlCol="0">
            <a:spAutoFit/>
          </a:bodyPr>
          <a:lstStyle/>
          <a:p>
            <a:pPr algn="ctr"/>
            <a:r>
              <a:rPr lang="nl-NL" sz="1600" dirty="0">
                <a:solidFill>
                  <a:srgbClr val="0A84F3"/>
                </a:solidFill>
                <a:latin typeface="Interstate LightCondensed" panose="02000506050000020004" pitchFamily="50" charset="0"/>
              </a:rPr>
              <a:t>TECHNISCH</a:t>
            </a:r>
          </a:p>
          <a:p>
            <a:pPr algn="ctr"/>
            <a:r>
              <a:rPr lang="nl-NL" sz="1600" dirty="0">
                <a:solidFill>
                  <a:srgbClr val="0A84F3"/>
                </a:solidFill>
                <a:latin typeface="Interstate LightCondensed" panose="02000506050000020004" pitchFamily="50" charset="0"/>
              </a:rPr>
              <a:t>BELEID</a:t>
            </a:r>
          </a:p>
        </p:txBody>
      </p:sp>
      <p:sp>
        <p:nvSpPr>
          <p:cNvPr id="27" name="Tekstvak 26">
            <a:extLst>
              <a:ext uri="{FF2B5EF4-FFF2-40B4-BE49-F238E27FC236}">
                <a16:creationId xmlns:a16="http://schemas.microsoft.com/office/drawing/2014/main" id="{1636D55A-DB83-06DA-BE46-FF4A3D31A223}"/>
              </a:ext>
            </a:extLst>
          </p:cNvPr>
          <p:cNvSpPr txBox="1"/>
          <p:nvPr/>
        </p:nvSpPr>
        <p:spPr>
          <a:xfrm>
            <a:off x="9995762" y="3571772"/>
            <a:ext cx="1531791" cy="584775"/>
          </a:xfrm>
          <a:prstGeom prst="rect">
            <a:avLst/>
          </a:prstGeom>
          <a:noFill/>
        </p:spPr>
        <p:txBody>
          <a:bodyPr wrap="square" rtlCol="0">
            <a:spAutoFit/>
          </a:bodyPr>
          <a:lstStyle/>
          <a:p>
            <a:pPr algn="ctr"/>
            <a:r>
              <a:rPr lang="nl-NL" sz="1600" dirty="0">
                <a:solidFill>
                  <a:srgbClr val="0A84F3"/>
                </a:solidFill>
                <a:latin typeface="Interstate LightCondensed" panose="02000506050000020004" pitchFamily="50" charset="0"/>
              </a:rPr>
              <a:t>VRIJWILLIGERS</a:t>
            </a:r>
          </a:p>
          <a:p>
            <a:pPr algn="ctr"/>
            <a:r>
              <a:rPr lang="nl-NL" sz="1600" dirty="0">
                <a:solidFill>
                  <a:srgbClr val="0A84F3"/>
                </a:solidFill>
                <a:latin typeface="Interstate LightCondensed" panose="02000506050000020004" pitchFamily="50" charset="0"/>
              </a:rPr>
              <a:t>BELEID</a:t>
            </a:r>
          </a:p>
        </p:txBody>
      </p:sp>
      <p:sp>
        <p:nvSpPr>
          <p:cNvPr id="31" name="Tekstvak 30">
            <a:extLst>
              <a:ext uri="{FF2B5EF4-FFF2-40B4-BE49-F238E27FC236}">
                <a16:creationId xmlns:a16="http://schemas.microsoft.com/office/drawing/2014/main" id="{5BE57F8D-94F1-9678-E41B-86FC473AE598}"/>
              </a:ext>
            </a:extLst>
          </p:cNvPr>
          <p:cNvSpPr txBox="1"/>
          <p:nvPr/>
        </p:nvSpPr>
        <p:spPr>
          <a:xfrm>
            <a:off x="8578303" y="1128562"/>
            <a:ext cx="1531791" cy="830997"/>
          </a:xfrm>
          <a:prstGeom prst="rect">
            <a:avLst/>
          </a:prstGeom>
          <a:noFill/>
        </p:spPr>
        <p:txBody>
          <a:bodyPr wrap="square" rtlCol="0">
            <a:spAutoFit/>
          </a:bodyPr>
          <a:lstStyle/>
          <a:p>
            <a:pPr algn="ctr"/>
            <a:r>
              <a:rPr lang="nl-NL" sz="1600" dirty="0">
                <a:solidFill>
                  <a:srgbClr val="0A84F3"/>
                </a:solidFill>
                <a:latin typeface="Interstate LightCondensed" panose="02000506050000020004" pitchFamily="50" charset="0"/>
              </a:rPr>
              <a:t>VEILIGE &amp;</a:t>
            </a:r>
          </a:p>
          <a:p>
            <a:pPr algn="ctr"/>
            <a:r>
              <a:rPr lang="nl-NL" sz="1600" dirty="0">
                <a:solidFill>
                  <a:srgbClr val="0A84F3"/>
                </a:solidFill>
                <a:latin typeface="Interstate LightCondensed" panose="02000506050000020004" pitchFamily="50" charset="0"/>
              </a:rPr>
              <a:t>INTEGERE SPORTOMGEVING</a:t>
            </a:r>
          </a:p>
        </p:txBody>
      </p:sp>
      <p:sp>
        <p:nvSpPr>
          <p:cNvPr id="33" name="Rechthoek: afgeronde hoeken 32">
            <a:extLst>
              <a:ext uri="{FF2B5EF4-FFF2-40B4-BE49-F238E27FC236}">
                <a16:creationId xmlns:a16="http://schemas.microsoft.com/office/drawing/2014/main" id="{8D634C7F-6B4D-C6F8-0B6E-08545F94FC27}"/>
              </a:ext>
            </a:extLst>
          </p:cNvPr>
          <p:cNvSpPr/>
          <p:nvPr/>
        </p:nvSpPr>
        <p:spPr>
          <a:xfrm>
            <a:off x="10260406" y="5264003"/>
            <a:ext cx="1628261" cy="1065648"/>
          </a:xfrm>
          <a:prstGeom prst="roundRect">
            <a:avLst>
              <a:gd name="adj" fmla="val 48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64F04D44-AE1B-CE3D-DB9B-ABD3838A58C8}"/>
              </a:ext>
            </a:extLst>
          </p:cNvPr>
          <p:cNvSpPr txBox="1"/>
          <p:nvPr/>
        </p:nvSpPr>
        <p:spPr>
          <a:xfrm>
            <a:off x="10299734" y="5670751"/>
            <a:ext cx="1531791" cy="338554"/>
          </a:xfrm>
          <a:prstGeom prst="rect">
            <a:avLst/>
          </a:prstGeom>
          <a:noFill/>
        </p:spPr>
        <p:txBody>
          <a:bodyPr wrap="square" rtlCol="0">
            <a:spAutoFit/>
          </a:bodyPr>
          <a:lstStyle/>
          <a:p>
            <a:pPr algn="ctr"/>
            <a:r>
              <a:rPr lang="nl-NL" sz="1600" dirty="0">
                <a:solidFill>
                  <a:srgbClr val="0A84F3"/>
                </a:solidFill>
                <a:latin typeface="Interstate LightCondensed" panose="02000506050000020004" pitchFamily="50" charset="0"/>
              </a:rPr>
              <a:t>FINANCIËN</a:t>
            </a:r>
          </a:p>
        </p:txBody>
      </p:sp>
      <p:sp>
        <p:nvSpPr>
          <p:cNvPr id="37" name="Rechthoek 36">
            <a:extLst>
              <a:ext uri="{FF2B5EF4-FFF2-40B4-BE49-F238E27FC236}">
                <a16:creationId xmlns:a16="http://schemas.microsoft.com/office/drawing/2014/main" id="{90937551-A256-6CBB-4B83-876272CB634C}"/>
              </a:ext>
            </a:extLst>
          </p:cNvPr>
          <p:cNvSpPr/>
          <p:nvPr/>
        </p:nvSpPr>
        <p:spPr>
          <a:xfrm>
            <a:off x="7448880" y="1959559"/>
            <a:ext cx="4562167" cy="79932"/>
          </a:xfrm>
          <a:prstGeom prst="rect">
            <a:avLst/>
          </a:prstGeom>
          <a:solidFill>
            <a:srgbClr val="0A84F3"/>
          </a:solidFill>
          <a:ln>
            <a:solidFill>
              <a:srgbClr val="0A84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Tekstvak 37">
            <a:extLst>
              <a:ext uri="{FF2B5EF4-FFF2-40B4-BE49-F238E27FC236}">
                <a16:creationId xmlns:a16="http://schemas.microsoft.com/office/drawing/2014/main" id="{E77249A5-E729-AF65-94A3-9FC4C33F5445}"/>
              </a:ext>
            </a:extLst>
          </p:cNvPr>
          <p:cNvSpPr txBox="1"/>
          <p:nvPr/>
        </p:nvSpPr>
        <p:spPr>
          <a:xfrm>
            <a:off x="8576024" y="2159647"/>
            <a:ext cx="1531791" cy="338554"/>
          </a:xfrm>
          <a:prstGeom prst="rect">
            <a:avLst/>
          </a:prstGeom>
          <a:noFill/>
        </p:spPr>
        <p:txBody>
          <a:bodyPr wrap="square" rtlCol="0">
            <a:spAutoFit/>
          </a:bodyPr>
          <a:lstStyle/>
          <a:p>
            <a:pPr algn="ctr"/>
            <a:r>
              <a:rPr lang="nl-NL" sz="1600" dirty="0">
                <a:solidFill>
                  <a:srgbClr val="0A84F3"/>
                </a:solidFill>
                <a:latin typeface="Interstate LightCondensed" panose="02000506050000020004" pitchFamily="50" charset="0"/>
              </a:rPr>
              <a:t>COMMUNICATIE</a:t>
            </a:r>
          </a:p>
        </p:txBody>
      </p:sp>
      <p:sp>
        <p:nvSpPr>
          <p:cNvPr id="39" name="Tekstvak 38">
            <a:extLst>
              <a:ext uri="{FF2B5EF4-FFF2-40B4-BE49-F238E27FC236}">
                <a16:creationId xmlns:a16="http://schemas.microsoft.com/office/drawing/2014/main" id="{8C5182BD-151D-99B3-A8D2-65BEB756E5FD}"/>
              </a:ext>
            </a:extLst>
          </p:cNvPr>
          <p:cNvSpPr txBox="1"/>
          <p:nvPr/>
        </p:nvSpPr>
        <p:spPr>
          <a:xfrm>
            <a:off x="6908563" y="1417211"/>
            <a:ext cx="1804888" cy="584775"/>
          </a:xfrm>
          <a:prstGeom prst="rect">
            <a:avLst/>
          </a:prstGeom>
          <a:noFill/>
        </p:spPr>
        <p:txBody>
          <a:bodyPr wrap="square" rtlCol="0">
            <a:spAutoFit/>
          </a:bodyPr>
          <a:lstStyle/>
          <a:p>
            <a:r>
              <a:rPr lang="nl-NL" sz="3200" dirty="0">
                <a:solidFill>
                  <a:schemeClr val="bg1"/>
                </a:solidFill>
                <a:latin typeface="Interstate LightCondensed" panose="02000506050000020004" pitchFamily="50" charset="0"/>
              </a:rPr>
              <a:t>DAK</a:t>
            </a:r>
          </a:p>
        </p:txBody>
      </p:sp>
    </p:spTree>
    <p:extLst>
      <p:ext uri="{BB962C8B-B14F-4D97-AF65-F5344CB8AC3E}">
        <p14:creationId xmlns:p14="http://schemas.microsoft.com/office/powerpoint/2010/main" val="12716813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A786A-5F83-F21D-4594-99ED3083D9AB}"/>
            </a:ext>
          </a:extLst>
        </p:cNvPr>
        <p:cNvGrpSpPr/>
        <p:nvPr/>
      </p:nvGrpSpPr>
      <p:grpSpPr>
        <a:xfrm>
          <a:off x="0" y="0"/>
          <a:ext cx="0" cy="0"/>
          <a:chOff x="0" y="0"/>
          <a:chExt cx="0" cy="0"/>
        </a:xfrm>
      </p:grpSpPr>
      <p:sp>
        <p:nvSpPr>
          <p:cNvPr id="11" name="Tekstvak 10">
            <a:extLst>
              <a:ext uri="{FF2B5EF4-FFF2-40B4-BE49-F238E27FC236}">
                <a16:creationId xmlns:a16="http://schemas.microsoft.com/office/drawing/2014/main" id="{EA3FEEB2-2A67-8B8A-BEEE-CB0C4A3FA810}"/>
              </a:ext>
            </a:extLst>
          </p:cNvPr>
          <p:cNvSpPr txBox="1"/>
          <p:nvPr/>
        </p:nvSpPr>
        <p:spPr>
          <a:xfrm>
            <a:off x="372644" y="1252437"/>
            <a:ext cx="5723356" cy="5654753"/>
          </a:xfrm>
          <a:prstGeom prst="rect">
            <a:avLst/>
          </a:prstGeom>
          <a:noFill/>
        </p:spPr>
        <p:txBody>
          <a:bodyPr wrap="square" lIns="91440" tIns="45720" rIns="91440" bIns="45720" rtlCol="0" anchor="t">
            <a:spAutoFit/>
          </a:bodyPr>
          <a:lstStyle/>
          <a:p>
            <a:pPr algn="just">
              <a:lnSpc>
                <a:spcPct val="107000"/>
              </a:lnSpc>
              <a:spcAft>
                <a:spcPts val="800"/>
              </a:spcAft>
            </a:pPr>
            <a:r>
              <a:rPr lang="nl-NL" dirty="0">
                <a:solidFill>
                  <a:srgbClr val="EF790C"/>
                </a:solidFill>
                <a:latin typeface="Interstate LightCondensed" panose="02000506050000020004" pitchFamily="50" charset="0"/>
              </a:rPr>
              <a:t>MATERIAAL EN VELDEN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We zorgen ervoor dat de teams de juiste materialen hebben, dit is een randvoorwaarde voor plezier en ontwikkeling.  </a:t>
            </a: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Materiaal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Hieronder verstaan we: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Een standaard training set per team bestaat uit;    </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Ballen: min. 30 (gewenst: 60 ballen)  </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Hesjes: de helft van het aantal spelers + 1 </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Pylonen: min. 30  stuks in 2 of 3 kleuren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Waar mogelijk investeren we in diverse extra materialen, om de trainingen veelzijdig en stimuleren te maken, en kan dit bijdragen aan de breed motorische ontwikkeling van spelers.   </a:t>
            </a: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Velden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Binnen onze vereniging streven we naar gelijke kansen voor alle jeugdspelers, van O8 t/m O18. We beschikken over velden met verschillende ondergronden en zorgen voor een eerlijke en uitlegbare verdeling van de trainingstijd.</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Bij de O12 (en jonger) stimuleren we een brede ervaring op verschillende velden. Voor de oudere jeugd houden we bij de veldverdeling ook rekening met het speelniveau en de ondergrond waarop de meeste wedstrijden worden gespeeld. Ons streven is dat ieder team in een seizoen de kans krijgt om op een waterveld te trainen.</a:t>
            </a:r>
            <a:endParaRPr lang="nl-NL" sz="1200" kern="100" dirty="0">
              <a:latin typeface="Interstate Light" pitchFamily="50" charset="0"/>
              <a:ea typeface="Aptos" panose="020B0004020202020204" pitchFamily="34" charset="0"/>
              <a:cs typeface="Times New Roman" panose="02020603050405020304" pitchFamily="18" charset="0"/>
            </a:endParaRPr>
          </a:p>
        </p:txBody>
      </p:sp>
      <p:sp>
        <p:nvSpPr>
          <p:cNvPr id="2" name="Tekstvak 1">
            <a:extLst>
              <a:ext uri="{FF2B5EF4-FFF2-40B4-BE49-F238E27FC236}">
                <a16:creationId xmlns:a16="http://schemas.microsoft.com/office/drawing/2014/main" id="{94A83D50-2806-B0E9-6897-9371D7351EC1}"/>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pic>
        <p:nvPicPr>
          <p:cNvPr id="8" name="Afbeelding 7" descr="Afbeelding met clipart, ontwerp&#10;&#10;Automatisch gegenereerde beschrijving">
            <a:extLst>
              <a:ext uri="{FF2B5EF4-FFF2-40B4-BE49-F238E27FC236}">
                <a16:creationId xmlns:a16="http://schemas.microsoft.com/office/drawing/2014/main" id="{DFF9065C-4342-9151-08BA-5E6E2DE6B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3" action="ppaction://hlinksldjump"/>
            <a:extLst>
              <a:ext uri="{FF2B5EF4-FFF2-40B4-BE49-F238E27FC236}">
                <a16:creationId xmlns:a16="http://schemas.microsoft.com/office/drawing/2014/main" id="{57D34173-D21C-EA0D-4714-9B2B1349D02F}"/>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A90EC17B-A4DD-8A7C-36F3-C3FA0C07D048}"/>
              </a:ext>
            </a:extLst>
          </p:cNvPr>
          <p:cNvSpPr txBox="1"/>
          <p:nvPr/>
        </p:nvSpPr>
        <p:spPr>
          <a:xfrm>
            <a:off x="10449608" y="6219520"/>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4" name="Tekstvak 13">
            <a:extLst>
              <a:ext uri="{FF2B5EF4-FFF2-40B4-BE49-F238E27FC236}">
                <a16:creationId xmlns:a16="http://schemas.microsoft.com/office/drawing/2014/main" id="{291D7CBF-7344-D338-B15C-07D807481E2B}"/>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4" name="Rechthoek: afgeronde hoeken 3">
            <a:hlinkClick r:id="rId4" action="ppaction://hlinksldjump"/>
            <a:extLst>
              <a:ext uri="{FF2B5EF4-FFF2-40B4-BE49-F238E27FC236}">
                <a16:creationId xmlns:a16="http://schemas.microsoft.com/office/drawing/2014/main" id="{855B1BB7-EA28-6D41-C6CC-5F2BD3F77BC6}"/>
              </a:ext>
            </a:extLst>
          </p:cNvPr>
          <p:cNvSpPr/>
          <p:nvPr/>
        </p:nvSpPr>
        <p:spPr>
          <a:xfrm>
            <a:off x="10486459" y="6233203"/>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hlinkClick r:id="rId5" action="ppaction://hlinksldjump"/>
            <a:extLst>
              <a:ext uri="{FF2B5EF4-FFF2-40B4-BE49-F238E27FC236}">
                <a16:creationId xmlns:a16="http://schemas.microsoft.com/office/drawing/2014/main" id="{3EC76743-48D5-8784-8C89-5487FE829E57}"/>
              </a:ext>
            </a:extLst>
          </p:cNvPr>
          <p:cNvSpPr/>
          <p:nvPr/>
        </p:nvSpPr>
        <p:spPr>
          <a:xfrm>
            <a:off x="10957597" y="6190671"/>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2DA5F4C1-EBC8-067A-49ED-EAECCE44D868}"/>
              </a:ext>
            </a:extLst>
          </p:cNvPr>
          <p:cNvSpPr txBox="1"/>
          <p:nvPr/>
        </p:nvSpPr>
        <p:spPr>
          <a:xfrm>
            <a:off x="6617109" y="1252437"/>
            <a:ext cx="5330485" cy="4754122"/>
          </a:xfrm>
          <a:prstGeom prst="rect">
            <a:avLst/>
          </a:prstGeom>
          <a:noFill/>
        </p:spPr>
        <p:txBody>
          <a:bodyPr wrap="square" lIns="91440" tIns="45720" rIns="91440" bIns="45720" rtlCol="0" anchor="t">
            <a:spAutoFit/>
          </a:bodyPr>
          <a:lstStyle/>
          <a:p>
            <a:pPr algn="just">
              <a:lnSpc>
                <a:spcPct val="107000"/>
              </a:lnSpc>
              <a:spcAft>
                <a:spcPts val="800"/>
              </a:spcAft>
            </a:pPr>
            <a:r>
              <a:rPr lang="nl-NL" dirty="0">
                <a:solidFill>
                  <a:srgbClr val="EF790C"/>
                </a:solidFill>
                <a:latin typeface="Interstate LightCondensed" panose="02000506050000020004" pitchFamily="50" charset="0"/>
              </a:rPr>
              <a:t>BEGELEIDING TEAMS</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Binnen onze vereniging streven we naar goede, passende begeleiding voor al onze teams, met aandacht voor veiligheid, ontwikkeling en sportplezier. We hanteren de volgende uitgangspunten:</a:t>
            </a:r>
          </a:p>
          <a:p>
            <a:pPr marL="171450" indent="-171450" algn="just">
              <a:lnSpc>
                <a:spcPct val="107000"/>
              </a:lnSpc>
              <a:spcAft>
                <a:spcPts val="800"/>
              </a:spcAft>
              <a:buFont typeface="Arial" panose="020B0604020202020204" pitchFamily="34" charset="0"/>
              <a:buChar char="•"/>
            </a:pPr>
            <a:r>
              <a:rPr lang="nl-NL" sz="1200" b="1" kern="100" dirty="0">
                <a:effectLst/>
                <a:latin typeface="Interstate Light" pitchFamily="50" charset="0"/>
                <a:ea typeface="Aptos" panose="020B0004020202020204" pitchFamily="34" charset="0"/>
                <a:cs typeface="Times New Roman" panose="02020603050405020304" pitchFamily="18" charset="0"/>
              </a:rPr>
              <a:t>Jeugdteams</a:t>
            </a:r>
            <a:r>
              <a:rPr lang="nl-NL" sz="1200" kern="100" dirty="0">
                <a:effectLst/>
                <a:latin typeface="Interstate Light" pitchFamily="50" charset="0"/>
                <a:ea typeface="Aptos" panose="020B0004020202020204" pitchFamily="34" charset="0"/>
                <a:cs typeface="Times New Roman" panose="02020603050405020304" pitchFamily="18" charset="0"/>
              </a:rPr>
              <a:t>: Elk jeugdteam (jongste jeugd t/m O18) heeft een trainer en minimaal één trainer/-coach of teambegeleider. Zo zorgen we voor sportieve ontwikkeling en een veilige, leerzame omgeving.</a:t>
            </a:r>
          </a:p>
          <a:p>
            <a:pPr marL="171450" indent="-171450" algn="just">
              <a:lnSpc>
                <a:spcPct val="107000"/>
              </a:lnSpc>
              <a:spcAft>
                <a:spcPts val="800"/>
              </a:spcAft>
              <a:buFont typeface="Arial" panose="020B0604020202020204" pitchFamily="34" charset="0"/>
              <a:buChar char="•"/>
            </a:pPr>
            <a:r>
              <a:rPr lang="nl-NL" sz="1200" b="1" kern="100" dirty="0">
                <a:effectLst/>
                <a:latin typeface="Interstate Light" pitchFamily="50" charset="0"/>
                <a:ea typeface="Aptos" panose="020B0004020202020204" pitchFamily="34" charset="0"/>
                <a:cs typeface="Times New Roman" panose="02020603050405020304" pitchFamily="18" charset="0"/>
              </a:rPr>
              <a:t>Seniorenteams</a:t>
            </a:r>
            <a:r>
              <a:rPr lang="nl-NL" sz="1200" kern="100" dirty="0">
                <a:effectLst/>
                <a:latin typeface="Interstate Light" pitchFamily="50" charset="0"/>
                <a:ea typeface="Aptos" panose="020B0004020202020204" pitchFamily="34" charset="0"/>
                <a:cs typeface="Times New Roman" panose="02020603050405020304" pitchFamily="18" charset="0"/>
              </a:rPr>
              <a:t>: Seniorenteams krijgen een trainer als zij dat willen. Zij bepalen zelf of zij daarnaast ook een coach aanstellen. De coach of aanvoerder fungeert als aanspreekpunt richting de vereniging.</a:t>
            </a:r>
          </a:p>
          <a:p>
            <a:pPr marL="171450" indent="-171450" algn="just">
              <a:lnSpc>
                <a:spcPct val="107000"/>
              </a:lnSpc>
              <a:spcAft>
                <a:spcPts val="800"/>
              </a:spcAft>
              <a:buFont typeface="Arial" panose="020B0604020202020204" pitchFamily="34" charset="0"/>
              <a:buChar char="•"/>
            </a:pPr>
            <a:r>
              <a:rPr lang="nl-NL" sz="1200" b="1" kern="100" dirty="0">
                <a:effectLst/>
                <a:latin typeface="Interstate Light" pitchFamily="50" charset="0"/>
                <a:ea typeface="Aptos" panose="020B0004020202020204" pitchFamily="34" charset="0"/>
                <a:cs typeface="Times New Roman" panose="02020603050405020304" pitchFamily="18" charset="0"/>
              </a:rPr>
              <a:t>Teambegeleiding tijdens wedstrijden: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Ieder O25- en jeugdteam wordt tijdens wedstrijden begeleid door minimaal één teambegeleider van 18 jaar of ouder, conform de het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Bondsreglement</a:t>
            </a:r>
            <a:r>
              <a:rPr lang="nl-NL" sz="1200" kern="100" dirty="0">
                <a:effectLst/>
                <a:latin typeface="Interstate Light" pitchFamily="50" charset="0"/>
                <a:ea typeface="Aptos" panose="020B0004020202020204" pitchFamily="34" charset="0"/>
                <a:cs typeface="Times New Roman" panose="02020603050405020304" pitchFamily="18" charset="0"/>
              </a:rPr>
              <a:t>’ van de KNHB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Deze begeleider is géén spelende deelnemer aan de wedstrijd en draagt namens de vereniging verantwoordelijkheid voor het gedrag van het team.</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Per wedstrijd mogen maximaal vier begeleiders op het wedstrijdformulier worden vermeld.</a:t>
            </a: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3" name="Rechthoek: afgeronde hoeken 2">
            <a:extLst>
              <a:ext uri="{FF2B5EF4-FFF2-40B4-BE49-F238E27FC236}">
                <a16:creationId xmlns:a16="http://schemas.microsoft.com/office/drawing/2014/main" id="{F3E91B37-69E3-2C74-134C-D151C970AE2C}"/>
              </a:ext>
            </a:extLst>
          </p:cNvPr>
          <p:cNvSpPr/>
          <p:nvPr/>
        </p:nvSpPr>
        <p:spPr>
          <a:xfrm>
            <a:off x="6115664" y="3373142"/>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Gelijkbenige driehoek 6">
            <a:extLst>
              <a:ext uri="{FF2B5EF4-FFF2-40B4-BE49-F238E27FC236}">
                <a16:creationId xmlns:a16="http://schemas.microsoft.com/office/drawing/2014/main" id="{A25824B8-EA64-EF94-BE4A-CF3A5E4FAA48}"/>
              </a:ext>
            </a:extLst>
          </p:cNvPr>
          <p:cNvSpPr/>
          <p:nvPr/>
        </p:nvSpPr>
        <p:spPr>
          <a:xfrm rot="12296474" flipH="1">
            <a:off x="6166112" y="3482164"/>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52EBA613-E4F2-3F6D-3891-275B75CB5A2B}"/>
              </a:ext>
            </a:extLst>
          </p:cNvPr>
          <p:cNvSpPr txBox="1"/>
          <p:nvPr/>
        </p:nvSpPr>
        <p:spPr>
          <a:xfrm>
            <a:off x="6096000" y="3244334"/>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2" name="Rechthoek: afgeronde hoeken 11">
            <a:hlinkClick r:id="rId7" action="ppaction://hlinksldjump"/>
            <a:extLst>
              <a:ext uri="{FF2B5EF4-FFF2-40B4-BE49-F238E27FC236}">
                <a16:creationId xmlns:a16="http://schemas.microsoft.com/office/drawing/2014/main" id="{057ADEFF-8A31-8FE6-0D2A-E57F6A97F7BE}"/>
              </a:ext>
            </a:extLst>
          </p:cNvPr>
          <p:cNvSpPr/>
          <p:nvPr/>
        </p:nvSpPr>
        <p:spPr>
          <a:xfrm>
            <a:off x="6034439" y="3261291"/>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afgeronde hoeken 14">
            <a:extLst>
              <a:ext uri="{FF2B5EF4-FFF2-40B4-BE49-F238E27FC236}">
                <a16:creationId xmlns:a16="http://schemas.microsoft.com/office/drawing/2014/main" id="{E90C3EF4-B74F-3FB0-8403-43DB523ECB16}"/>
              </a:ext>
            </a:extLst>
          </p:cNvPr>
          <p:cNvSpPr/>
          <p:nvPr/>
        </p:nvSpPr>
        <p:spPr>
          <a:xfrm>
            <a:off x="6115664" y="3996017"/>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Gelijkbenige driehoek 15">
            <a:extLst>
              <a:ext uri="{FF2B5EF4-FFF2-40B4-BE49-F238E27FC236}">
                <a16:creationId xmlns:a16="http://schemas.microsoft.com/office/drawing/2014/main" id="{E0D5F65B-FFBE-15F7-C10E-EF321048EA46}"/>
              </a:ext>
            </a:extLst>
          </p:cNvPr>
          <p:cNvSpPr/>
          <p:nvPr/>
        </p:nvSpPr>
        <p:spPr>
          <a:xfrm rot="12296474" flipH="1">
            <a:off x="6166112" y="4105039"/>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C243837A-C98B-1859-4787-58B531F60E66}"/>
              </a:ext>
            </a:extLst>
          </p:cNvPr>
          <p:cNvSpPr txBox="1"/>
          <p:nvPr/>
        </p:nvSpPr>
        <p:spPr>
          <a:xfrm>
            <a:off x="6096000" y="3867209"/>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8" name="Rechthoek: afgeronde hoeken 17">
            <a:hlinkClick r:id="rId7" action="ppaction://hlinksldjump"/>
            <a:extLst>
              <a:ext uri="{FF2B5EF4-FFF2-40B4-BE49-F238E27FC236}">
                <a16:creationId xmlns:a16="http://schemas.microsoft.com/office/drawing/2014/main" id="{9A801438-408D-A00F-6AE9-E815DA9794A6}"/>
              </a:ext>
            </a:extLst>
          </p:cNvPr>
          <p:cNvSpPr/>
          <p:nvPr/>
        </p:nvSpPr>
        <p:spPr>
          <a:xfrm>
            <a:off x="6034439" y="3884166"/>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44800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4DCA222-DB80-A0B7-C465-A051A0C9321F}"/>
            </a:ext>
          </a:extLst>
        </p:cNvPr>
        <p:cNvGrpSpPr/>
        <p:nvPr/>
      </p:nvGrpSpPr>
      <p:grpSpPr>
        <a:xfrm>
          <a:off x="0" y="0"/>
          <a:ext cx="0" cy="0"/>
          <a:chOff x="0" y="0"/>
          <a:chExt cx="0" cy="0"/>
        </a:xfrm>
      </p:grpSpPr>
      <p:sp>
        <p:nvSpPr>
          <p:cNvPr id="11" name="Tekstvak 10">
            <a:extLst>
              <a:ext uri="{FF2B5EF4-FFF2-40B4-BE49-F238E27FC236}">
                <a16:creationId xmlns:a16="http://schemas.microsoft.com/office/drawing/2014/main" id="{A7BB46BB-D219-2A90-DA8D-01F7055B8DF7}"/>
              </a:ext>
            </a:extLst>
          </p:cNvPr>
          <p:cNvSpPr txBox="1"/>
          <p:nvPr/>
        </p:nvSpPr>
        <p:spPr>
          <a:xfrm>
            <a:off x="372644" y="1252437"/>
            <a:ext cx="5723356" cy="6057556"/>
          </a:xfrm>
          <a:prstGeom prst="rect">
            <a:avLst/>
          </a:prstGeom>
          <a:noFill/>
        </p:spPr>
        <p:txBody>
          <a:bodyPr wrap="square" lIns="91440" tIns="45720" rIns="91440" bIns="45720" rtlCol="0" anchor="t">
            <a:spAutoFit/>
          </a:bodyPr>
          <a:lstStyle/>
          <a:p>
            <a:pPr algn="just">
              <a:lnSpc>
                <a:spcPct val="107000"/>
              </a:lnSpc>
              <a:spcAft>
                <a:spcPts val="800"/>
              </a:spcAft>
            </a:pPr>
            <a:r>
              <a:rPr lang="nl-NL" dirty="0">
                <a:solidFill>
                  <a:srgbClr val="EF790C"/>
                </a:solidFill>
                <a:latin typeface="Interstate LightCondensed" panose="02000506050000020004" pitchFamily="50" charset="0"/>
              </a:rPr>
              <a:t>MATERIAAL EN VELDEN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We zorgen ervoor dat de teams de juiste materialen hebben, dit is een randvoorwaarde voor plezier en ontwikkeling.  </a:t>
            </a: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Materiaal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Hieronder verstaan we:    </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Een standaard training set per team bestaat uit;    </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Ballen: min. 30 (gewenst: 60 ballen)  </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Hesjes: de helft van het aantal spelers + 1 </a:t>
            </a:r>
          </a:p>
          <a:p>
            <a:pPr marL="171450" indent="-171450" algn="just">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Pylonen: min. 30  stuks in 2 of 3 kleuren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Waar mogelijk investeren we in diverse extra materialen, om de trainingen veelzijdig en stimuleren te maken, en kan dit bijdragen aan de breed motorische ontwikkeling van spelers.   </a:t>
            </a: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Velden</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Binnen onze vereniging streven we naar gelijke kansen voor alle jeugdspelers, van O8 tot en met O18. We beschikken over velden met verschillende ondergronden en zorgen voor een eerlijke en uitlegbare verdeling van de trainingstijd.</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Bij de O12 (en jonger) stimuleren we een brede ervaring op verschillende velden. Voor de oudere jeugd houden we bij de veldverdeling ook rekening met het speelniveau en de ondergrond waarop de meeste wedstrijden worden gespeeld. Ons streven is dat ieder team in een seizoen de kans </a:t>
            </a: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2" name="Tekstvak 1">
            <a:extLst>
              <a:ext uri="{FF2B5EF4-FFF2-40B4-BE49-F238E27FC236}">
                <a16:creationId xmlns:a16="http://schemas.microsoft.com/office/drawing/2014/main" id="{60D239A1-A0BD-E695-B4EF-17EC7B487EDE}"/>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pic>
        <p:nvPicPr>
          <p:cNvPr id="8" name="Afbeelding 7" descr="Afbeelding met clipart, ontwerp&#10;&#10;Automatisch gegenereerde beschrijving">
            <a:extLst>
              <a:ext uri="{FF2B5EF4-FFF2-40B4-BE49-F238E27FC236}">
                <a16:creationId xmlns:a16="http://schemas.microsoft.com/office/drawing/2014/main" id="{D3F97C8C-BC23-555D-CC5F-56110D742D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3" action="ppaction://hlinksldjump"/>
            <a:extLst>
              <a:ext uri="{FF2B5EF4-FFF2-40B4-BE49-F238E27FC236}">
                <a16:creationId xmlns:a16="http://schemas.microsoft.com/office/drawing/2014/main" id="{436A3CEC-190D-951C-B387-9DE684CF5C9D}"/>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0C6D254B-B38D-340E-C089-5FA03FAA359F}"/>
              </a:ext>
            </a:extLst>
          </p:cNvPr>
          <p:cNvSpPr txBox="1"/>
          <p:nvPr/>
        </p:nvSpPr>
        <p:spPr>
          <a:xfrm>
            <a:off x="10449608" y="6219520"/>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4" name="Tekstvak 13">
            <a:extLst>
              <a:ext uri="{FF2B5EF4-FFF2-40B4-BE49-F238E27FC236}">
                <a16:creationId xmlns:a16="http://schemas.microsoft.com/office/drawing/2014/main" id="{D7ACD85D-A661-3E7D-3A83-FB24444A5C8A}"/>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4" name="Rechthoek: afgeronde hoeken 3">
            <a:hlinkClick r:id="rId4" action="ppaction://hlinksldjump"/>
            <a:extLst>
              <a:ext uri="{FF2B5EF4-FFF2-40B4-BE49-F238E27FC236}">
                <a16:creationId xmlns:a16="http://schemas.microsoft.com/office/drawing/2014/main" id="{6057DB58-E087-F02C-1EC9-78649CFD99A5}"/>
              </a:ext>
            </a:extLst>
          </p:cNvPr>
          <p:cNvSpPr/>
          <p:nvPr/>
        </p:nvSpPr>
        <p:spPr>
          <a:xfrm>
            <a:off x="10486459" y="6233203"/>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hlinkClick r:id="rId5" action="ppaction://hlinksldjump"/>
            <a:extLst>
              <a:ext uri="{FF2B5EF4-FFF2-40B4-BE49-F238E27FC236}">
                <a16:creationId xmlns:a16="http://schemas.microsoft.com/office/drawing/2014/main" id="{B4C8774F-195C-B6B0-DC35-6F179521231C}"/>
              </a:ext>
            </a:extLst>
          </p:cNvPr>
          <p:cNvSpPr/>
          <p:nvPr/>
        </p:nvSpPr>
        <p:spPr>
          <a:xfrm>
            <a:off x="10957597" y="6190671"/>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Gelijkbenige driehoek 18">
            <a:extLst>
              <a:ext uri="{FF2B5EF4-FFF2-40B4-BE49-F238E27FC236}">
                <a16:creationId xmlns:a16="http://schemas.microsoft.com/office/drawing/2014/main" id="{CBDC782A-0A66-20B8-70AC-32469593F3DB}"/>
              </a:ext>
            </a:extLst>
          </p:cNvPr>
          <p:cNvSpPr/>
          <p:nvPr/>
        </p:nvSpPr>
        <p:spPr>
          <a:xfrm rot="14970476" flipH="1">
            <a:off x="6290203" y="2718992"/>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afgeronde hoeken 19">
            <a:extLst>
              <a:ext uri="{FF2B5EF4-FFF2-40B4-BE49-F238E27FC236}">
                <a16:creationId xmlns:a16="http://schemas.microsoft.com/office/drawing/2014/main" id="{99ECC7C9-A905-C61B-02FB-F16F2B21B1F8}"/>
              </a:ext>
            </a:extLst>
          </p:cNvPr>
          <p:cNvSpPr/>
          <p:nvPr/>
        </p:nvSpPr>
        <p:spPr>
          <a:xfrm>
            <a:off x="6492280" y="2590980"/>
            <a:ext cx="5269359" cy="833778"/>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vak 20">
            <a:extLst>
              <a:ext uri="{FF2B5EF4-FFF2-40B4-BE49-F238E27FC236}">
                <a16:creationId xmlns:a16="http://schemas.microsoft.com/office/drawing/2014/main" id="{E7B4BC7E-B848-5254-A4B9-DCA2CB3E4D10}"/>
              </a:ext>
            </a:extLst>
          </p:cNvPr>
          <p:cNvSpPr txBox="1"/>
          <p:nvPr/>
        </p:nvSpPr>
        <p:spPr>
          <a:xfrm>
            <a:off x="6641504" y="2737693"/>
            <a:ext cx="4710751" cy="504177"/>
          </a:xfrm>
          <a:prstGeom prst="rect">
            <a:avLst/>
          </a:prstGeom>
          <a:noFill/>
        </p:spPr>
        <p:txBody>
          <a:bodyPr wrap="square" lIns="91440" tIns="45720" rIns="91440" bIns="45720" rtlCol="0" anchor="t">
            <a:spAutoFit/>
          </a:bodyPr>
          <a:lstStyle/>
          <a:p>
            <a:pPr>
              <a:lnSpc>
                <a:spcPct val="116000"/>
              </a:lnSpc>
              <a:spcAft>
                <a:spcPts val="800"/>
              </a:spcAft>
            </a:pPr>
            <a:r>
              <a:rPr lang="nl-NL" sz="1200" dirty="0">
                <a:solidFill>
                  <a:schemeClr val="bg1"/>
                </a:solidFill>
                <a:effectLst/>
                <a:latin typeface="Interstate Light" pitchFamily="50" charset="0"/>
              </a:rPr>
              <a:t>Tip: Kies voor omkeerbare hesjes. Zo heb je direct meerdere teamkleuren bij de hand. </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22" name="Vermenigvuldigingsteken 21">
            <a:extLst>
              <a:ext uri="{FF2B5EF4-FFF2-40B4-BE49-F238E27FC236}">
                <a16:creationId xmlns:a16="http://schemas.microsoft.com/office/drawing/2014/main" id="{11FC3F8C-5D80-D30C-0B65-3BFFD6FB103D}"/>
              </a:ext>
            </a:extLst>
          </p:cNvPr>
          <p:cNvSpPr/>
          <p:nvPr/>
        </p:nvSpPr>
        <p:spPr>
          <a:xfrm>
            <a:off x="11374804" y="2703322"/>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23" name="Rechthoek: afgeronde hoeken 22">
            <a:hlinkClick r:id="rId4" action="ppaction://hlinksldjump"/>
            <a:extLst>
              <a:ext uri="{FF2B5EF4-FFF2-40B4-BE49-F238E27FC236}">
                <a16:creationId xmlns:a16="http://schemas.microsoft.com/office/drawing/2014/main" id="{0811E0F3-E73E-A8C3-D344-08AD893823A1}"/>
              </a:ext>
            </a:extLst>
          </p:cNvPr>
          <p:cNvSpPr/>
          <p:nvPr/>
        </p:nvSpPr>
        <p:spPr>
          <a:xfrm>
            <a:off x="11242576" y="2627741"/>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Gelijkbenige driehoek 23">
            <a:extLst>
              <a:ext uri="{FF2B5EF4-FFF2-40B4-BE49-F238E27FC236}">
                <a16:creationId xmlns:a16="http://schemas.microsoft.com/office/drawing/2014/main" id="{557D3B98-7760-4961-A3E2-ECD85D49749B}"/>
              </a:ext>
            </a:extLst>
          </p:cNvPr>
          <p:cNvSpPr/>
          <p:nvPr/>
        </p:nvSpPr>
        <p:spPr>
          <a:xfrm rot="6629524" flipH="1" flipV="1">
            <a:off x="6290204" y="3788650"/>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afgeronde hoeken 24">
            <a:extLst>
              <a:ext uri="{FF2B5EF4-FFF2-40B4-BE49-F238E27FC236}">
                <a16:creationId xmlns:a16="http://schemas.microsoft.com/office/drawing/2014/main" id="{FF38399B-AE5F-0644-34CA-4A5F5D28AB15}"/>
              </a:ext>
            </a:extLst>
          </p:cNvPr>
          <p:cNvSpPr/>
          <p:nvPr/>
        </p:nvSpPr>
        <p:spPr>
          <a:xfrm>
            <a:off x="6492280" y="3637655"/>
            <a:ext cx="5269359" cy="1034859"/>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ekstvak 25">
            <a:extLst>
              <a:ext uri="{FF2B5EF4-FFF2-40B4-BE49-F238E27FC236}">
                <a16:creationId xmlns:a16="http://schemas.microsoft.com/office/drawing/2014/main" id="{68D3A1FE-DAE2-A7AE-0A7F-A016D4C1AB82}"/>
              </a:ext>
            </a:extLst>
          </p:cNvPr>
          <p:cNvSpPr txBox="1"/>
          <p:nvPr/>
        </p:nvSpPr>
        <p:spPr>
          <a:xfrm>
            <a:off x="6641505" y="3784369"/>
            <a:ext cx="4553674" cy="718402"/>
          </a:xfrm>
          <a:prstGeom prst="rect">
            <a:avLst/>
          </a:prstGeom>
          <a:noFill/>
        </p:spPr>
        <p:txBody>
          <a:bodyPr wrap="square" lIns="91440" tIns="45720" rIns="91440" bIns="45720" rtlCol="0" anchor="t">
            <a:spAutoFit/>
          </a:bodyPr>
          <a:lstStyle/>
          <a:p>
            <a:pPr>
              <a:lnSpc>
                <a:spcPct val="116000"/>
              </a:lnSpc>
              <a:spcAft>
                <a:spcPts val="800"/>
              </a:spcAft>
            </a:pPr>
            <a:r>
              <a:rPr lang="nl-NL" sz="1200" dirty="0">
                <a:solidFill>
                  <a:schemeClr val="bg1"/>
                </a:solidFill>
                <a:effectLst/>
                <a:latin typeface="Interstate Light" pitchFamily="50" charset="0"/>
              </a:rPr>
              <a:t>Zorg voor afwisselend trainingsmateriaal. Denk aan reboundborden, speedladders, pylonen in verschillende kleuren en formaten, en variatie in ballen. </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27" name="Vermenigvuldigingsteken 26">
            <a:extLst>
              <a:ext uri="{FF2B5EF4-FFF2-40B4-BE49-F238E27FC236}">
                <a16:creationId xmlns:a16="http://schemas.microsoft.com/office/drawing/2014/main" id="{8E4ADEF3-C6B6-89C8-A734-499B9654BC9F}"/>
              </a:ext>
            </a:extLst>
          </p:cNvPr>
          <p:cNvSpPr/>
          <p:nvPr/>
        </p:nvSpPr>
        <p:spPr>
          <a:xfrm>
            <a:off x="11374804" y="3749998"/>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28" name="Rechthoek: afgeronde hoeken 27">
            <a:hlinkClick r:id="rId4" action="ppaction://hlinksldjump"/>
            <a:extLst>
              <a:ext uri="{FF2B5EF4-FFF2-40B4-BE49-F238E27FC236}">
                <a16:creationId xmlns:a16="http://schemas.microsoft.com/office/drawing/2014/main" id="{4B17E453-D20C-ACBC-6C54-28DE2429BE1E}"/>
              </a:ext>
            </a:extLst>
          </p:cNvPr>
          <p:cNvSpPr/>
          <p:nvPr/>
        </p:nvSpPr>
        <p:spPr>
          <a:xfrm>
            <a:off x="11242576" y="3674417"/>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25958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D4FE3-213D-6345-2775-217703F97C60}"/>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20B6AD56-8E56-FBFC-A0C5-1FCE9181073D}"/>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TECHNISCH BELEID</a:t>
            </a:r>
          </a:p>
        </p:txBody>
      </p:sp>
      <p:pic>
        <p:nvPicPr>
          <p:cNvPr id="8" name="Afbeelding 7" descr="Afbeelding met clipart, ontwerp&#10;&#10;Automatisch gegenereerde beschrijving">
            <a:extLst>
              <a:ext uri="{FF2B5EF4-FFF2-40B4-BE49-F238E27FC236}">
                <a16:creationId xmlns:a16="http://schemas.microsoft.com/office/drawing/2014/main" id="{4D2FA710-3C93-49A4-3CC8-50FB0F248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3" action="ppaction://hlinksldjump"/>
            <a:extLst>
              <a:ext uri="{FF2B5EF4-FFF2-40B4-BE49-F238E27FC236}">
                <a16:creationId xmlns:a16="http://schemas.microsoft.com/office/drawing/2014/main" id="{5A2F7AF8-9007-576F-BDD1-056B5C98F45B}"/>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15D685D0-A68C-428E-FC80-0823629F16CD}"/>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4" name="Tekstvak 13">
            <a:extLst>
              <a:ext uri="{FF2B5EF4-FFF2-40B4-BE49-F238E27FC236}">
                <a16:creationId xmlns:a16="http://schemas.microsoft.com/office/drawing/2014/main" id="{1FAE3FC0-30F8-B9EE-DFFA-D283076972AF}"/>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4" name="Rechthoek: afgeronde hoeken 3">
            <a:hlinkClick r:id="rId4" action="ppaction://hlinksldjump"/>
            <a:extLst>
              <a:ext uri="{FF2B5EF4-FFF2-40B4-BE49-F238E27FC236}">
                <a16:creationId xmlns:a16="http://schemas.microsoft.com/office/drawing/2014/main" id="{50A51900-3895-1B97-2856-E4AA767454DA}"/>
              </a:ext>
            </a:extLst>
          </p:cNvPr>
          <p:cNvSpPr/>
          <p:nvPr/>
        </p:nvSpPr>
        <p:spPr>
          <a:xfrm>
            <a:off x="10486459" y="623370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hlinkClick r:id="rId5" action="ppaction://hlinksldjump"/>
            <a:extLst>
              <a:ext uri="{FF2B5EF4-FFF2-40B4-BE49-F238E27FC236}">
                <a16:creationId xmlns:a16="http://schemas.microsoft.com/office/drawing/2014/main" id="{E55903CA-315B-87EE-0EB2-4242C556E787}"/>
              </a:ext>
            </a:extLst>
          </p:cNvPr>
          <p:cNvSpPr/>
          <p:nvPr/>
        </p:nvSpPr>
        <p:spPr>
          <a:xfrm>
            <a:off x="10957597" y="6190671"/>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CACAD338-0BC7-BB51-D9B3-98F23285D3A5}"/>
              </a:ext>
            </a:extLst>
          </p:cNvPr>
          <p:cNvSpPr txBox="1"/>
          <p:nvPr/>
        </p:nvSpPr>
        <p:spPr>
          <a:xfrm>
            <a:off x="372644" y="1252437"/>
            <a:ext cx="5457885" cy="4453912"/>
          </a:xfrm>
          <a:prstGeom prst="rect">
            <a:avLst/>
          </a:prstGeom>
          <a:noFill/>
        </p:spPr>
        <p:txBody>
          <a:bodyPr wrap="square" lIns="91440" tIns="45720" rIns="91440" bIns="45720" rtlCol="0" anchor="t">
            <a:spAutoFit/>
          </a:bodyPr>
          <a:lstStyle/>
          <a:p>
            <a:pPr algn="just">
              <a:lnSpc>
                <a:spcPct val="107000"/>
              </a:lnSpc>
              <a:spcAft>
                <a:spcPts val="800"/>
              </a:spcAft>
            </a:pPr>
            <a:r>
              <a:rPr lang="nl-NL" dirty="0">
                <a:solidFill>
                  <a:srgbClr val="EF790C"/>
                </a:solidFill>
                <a:latin typeface="Interstate LightCondensed" panose="02000506050000020004" pitchFamily="50" charset="0"/>
              </a:rPr>
              <a:t>BEGELEIDING TEAMS</a:t>
            </a:r>
          </a:p>
          <a:p>
            <a:pPr marL="171450" indent="-171450" algn="just">
              <a:lnSpc>
                <a:spcPct val="107000"/>
              </a:lnSpc>
              <a:spcAft>
                <a:spcPts val="800"/>
              </a:spcAft>
              <a:buFont typeface="Arial" panose="020B0604020202020204" pitchFamily="34" charset="0"/>
              <a:buChar char="•"/>
            </a:pPr>
            <a:r>
              <a:rPr lang="nl-NL" sz="1200" b="1" kern="100" dirty="0">
                <a:effectLst/>
                <a:latin typeface="Interstate Light" pitchFamily="50" charset="0"/>
                <a:ea typeface="Aptos" panose="020B0004020202020204" pitchFamily="34" charset="0"/>
                <a:cs typeface="Times New Roman" panose="02020603050405020304" pitchFamily="18" charset="0"/>
              </a:rPr>
              <a:t>Lidmaatschap verplicht:</a:t>
            </a:r>
            <a:r>
              <a:rPr lang="nl-NL" sz="1200" kern="100" dirty="0">
                <a:effectLst/>
                <a:latin typeface="Interstate Light" pitchFamily="50" charset="0"/>
                <a:ea typeface="Aptos" panose="020B0004020202020204" pitchFamily="34" charset="0"/>
                <a:cs typeface="Times New Roman" panose="02020603050405020304" pitchFamily="18" charset="0"/>
              </a:rPr>
              <a:t> Alle teambegeleiders zijn lid van de vereniging en daarmee ook van de KNHB. Dit is verplicht en stelt de KNHB in staat toezicht te houden op het naleven van de reglementen, en helpt de vereniging bij het waarborgen van de kwaliteit en integriteit van de begeleiding.</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Met deze afspraken waarborgen we kwaliteit en verantwoordelijkheid in de begeleiding van al onze teams.</a:t>
            </a: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latin typeface="Interstate Light" pitchFamily="50" charset="0"/>
                <a:ea typeface="Aptos" panose="020B0004020202020204" pitchFamily="34" charset="0"/>
                <a:cs typeface="Times New Roman" panose="02020603050405020304" pitchFamily="18" charset="0"/>
              </a:rPr>
              <a:t>Ouders als begeleider</a:t>
            </a:r>
          </a:p>
          <a:p>
            <a:pPr algn="just">
              <a:lnSpc>
                <a:spcPct val="107000"/>
              </a:lnSpc>
              <a:spcAft>
                <a:spcPts val="800"/>
              </a:spcAft>
            </a:pPr>
            <a:r>
              <a:rPr lang="nl-NL" sz="1200" kern="100" dirty="0">
                <a:latin typeface="Interstate Light" pitchFamily="50" charset="0"/>
                <a:ea typeface="Aptos" panose="020B0004020202020204" pitchFamily="34" charset="0"/>
                <a:cs typeface="Times New Roman" panose="02020603050405020304" pitchFamily="18" charset="0"/>
              </a:rPr>
              <a:t>We waarderen de inzet van ouders enorm. Tegelijk zorgen we voor een veilige en stimulerende leeromgeving voor spelers. Ouders die een begeleidende rol vervullen, krijgen passende ondersteuning en uitleg over hun rol. We zorgen ervoor dat hun betrokkenheid past bij de leeftijd en het ontwikkelniveau van het team. Fanatisme of gedrag dat niet aansluit bij onze waarden (zoals veiligheid, plezier en ontwikkeling) past daar niet bij.</a:t>
            </a: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017358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30D6CF9D-CA9C-426A-6061-44D214EFB4B1}"/>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9D5385A8-8AB8-8CE2-C208-E1B4E5DEE27B}"/>
              </a:ext>
            </a:extLst>
          </p:cNvPr>
          <p:cNvSpPr txBox="1"/>
          <p:nvPr/>
        </p:nvSpPr>
        <p:spPr>
          <a:xfrm>
            <a:off x="314488" y="478894"/>
            <a:ext cx="8072428" cy="1041119"/>
          </a:xfrm>
          <a:prstGeom prst="rect">
            <a:avLst/>
          </a:prstGeom>
          <a:noFill/>
        </p:spPr>
        <p:txBody>
          <a:bodyPr wrap="square" rtlCol="0">
            <a:spAutoFit/>
          </a:bodyPr>
          <a:lstStyle/>
          <a:p>
            <a:pPr>
              <a:lnSpc>
                <a:spcPct val="70000"/>
              </a:lnSpc>
            </a:pPr>
            <a:r>
              <a:rPr lang="nl-NL" sz="8800" b="1" dirty="0">
                <a:solidFill>
                  <a:schemeClr val="bg1"/>
                </a:solidFill>
                <a:latin typeface="Interstate Black Cond" pitchFamily="50" charset="0"/>
              </a:rPr>
              <a:t>VRIJWILLIGERS</a:t>
            </a:r>
          </a:p>
        </p:txBody>
      </p:sp>
      <p:pic>
        <p:nvPicPr>
          <p:cNvPr id="8" name="Afbeelding 7">
            <a:extLst>
              <a:ext uri="{FF2B5EF4-FFF2-40B4-BE49-F238E27FC236}">
                <a16:creationId xmlns:a16="http://schemas.microsoft.com/office/drawing/2014/main" id="{37D6EA37-6461-6A1A-CDBF-40237425C1EE}"/>
              </a:ext>
            </a:extLst>
          </p:cNvPr>
          <p:cNvPicPr>
            <a:picLocks noChangeAspect="1"/>
          </p:cNvPicPr>
          <p:nvPr/>
        </p:nvPicPr>
        <p:blipFill>
          <a:blip r:embed="rId2">
            <a:extLst>
              <a:ext uri="{28A0092B-C50C-407E-A947-70E740481C1C}">
                <a14:useLocalDpi xmlns:a14="http://schemas.microsoft.com/office/drawing/2010/main" val="0"/>
              </a:ext>
            </a:extLst>
          </a:blip>
          <a:srcRect l="29036" r="29036"/>
          <a:stretch/>
        </p:blipFill>
        <p:spPr>
          <a:xfrm>
            <a:off x="8023122" y="389263"/>
            <a:ext cx="3796233" cy="6079473"/>
          </a:xfrm>
          <a:prstGeom prst="roundRect">
            <a:avLst>
              <a:gd name="adj" fmla="val 2024"/>
            </a:avLst>
          </a:prstGeom>
        </p:spPr>
      </p:pic>
      <p:pic>
        <p:nvPicPr>
          <p:cNvPr id="12" name="Afbeelding 11" descr="Afbeelding met Lettertype, Graphics, logo, symbool&#10;&#10;Automatisch gegenereerde beschrijving">
            <a:extLst>
              <a:ext uri="{FF2B5EF4-FFF2-40B4-BE49-F238E27FC236}">
                <a16:creationId xmlns:a16="http://schemas.microsoft.com/office/drawing/2014/main" id="{9C4ECC6B-97A9-80EA-9EEB-6A52D5CCE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311" y="5943038"/>
            <a:ext cx="2106686" cy="525698"/>
          </a:xfrm>
          <a:prstGeom prst="rect">
            <a:avLst/>
          </a:prstGeom>
        </p:spPr>
      </p:pic>
      <p:sp>
        <p:nvSpPr>
          <p:cNvPr id="3" name="Rechthoek: afgeronde hoeken 2">
            <a:hlinkClick r:id="rId4" action="ppaction://hlinksldjump"/>
            <a:extLst>
              <a:ext uri="{FF2B5EF4-FFF2-40B4-BE49-F238E27FC236}">
                <a16:creationId xmlns:a16="http://schemas.microsoft.com/office/drawing/2014/main" id="{56A6B221-9031-DECB-8CE8-1E2A12226EC8}"/>
              </a:ext>
            </a:extLst>
          </p:cNvPr>
          <p:cNvSpPr/>
          <p:nvPr/>
        </p:nvSpPr>
        <p:spPr>
          <a:xfrm>
            <a:off x="372643" y="4861772"/>
            <a:ext cx="239001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0395B44A-2280-53CF-0523-A2679504A3BA}"/>
              </a:ext>
            </a:extLst>
          </p:cNvPr>
          <p:cNvSpPr/>
          <p:nvPr/>
        </p:nvSpPr>
        <p:spPr>
          <a:xfrm>
            <a:off x="455797" y="4959938"/>
            <a:ext cx="2050667" cy="47665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4C84DB54-D082-784F-EF02-06B7CB11C0A0}"/>
              </a:ext>
            </a:extLst>
          </p:cNvPr>
          <p:cNvSpPr txBox="1"/>
          <p:nvPr/>
        </p:nvSpPr>
        <p:spPr>
          <a:xfrm>
            <a:off x="564204" y="5003871"/>
            <a:ext cx="2050666" cy="369332"/>
          </a:xfrm>
          <a:prstGeom prst="rect">
            <a:avLst/>
          </a:prstGeom>
          <a:noFill/>
        </p:spPr>
        <p:txBody>
          <a:bodyPr wrap="square" lIns="91440" tIns="45720" rIns="91440" bIns="45720" rtlCol="0" anchor="t">
            <a:spAutoFit/>
          </a:bodyPr>
          <a:lstStyle/>
          <a:p>
            <a:pPr algn="just"/>
            <a:r>
              <a:rPr lang="nl-NL" b="1" dirty="0">
                <a:solidFill>
                  <a:srgbClr val="EF790C"/>
                </a:solidFill>
                <a:latin typeface="Interstate Light" pitchFamily="50" charset="0"/>
                <a:sym typeface="Wingdings" panose="05000000000000000000" pitchFamily="2" charset="2"/>
              </a:rPr>
              <a:t> </a:t>
            </a:r>
            <a:r>
              <a:rPr lang="nl-NL" b="1" dirty="0">
                <a:solidFill>
                  <a:srgbClr val="EF790C"/>
                </a:solidFill>
                <a:latin typeface="Interstate Light" pitchFamily="50" charset="0"/>
              </a:rPr>
              <a:t>Aan de slag</a:t>
            </a:r>
          </a:p>
        </p:txBody>
      </p:sp>
      <p:sp>
        <p:nvSpPr>
          <p:cNvPr id="13" name="Tekstvak 12">
            <a:extLst>
              <a:ext uri="{FF2B5EF4-FFF2-40B4-BE49-F238E27FC236}">
                <a16:creationId xmlns:a16="http://schemas.microsoft.com/office/drawing/2014/main" id="{0A934E18-9D5F-77B0-9E0D-6B5B90F93E41}"/>
              </a:ext>
            </a:extLst>
          </p:cNvPr>
          <p:cNvSpPr txBox="1"/>
          <p:nvPr/>
        </p:nvSpPr>
        <p:spPr>
          <a:xfrm>
            <a:off x="372644" y="1438151"/>
            <a:ext cx="7297353" cy="1200329"/>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Vrijwilligers zijn van onschatbare waarde voor onze vereniging. Van trainers en coaches tot commissieleden en bestuurders, al onze vrijwilligers dragen bij aan de unieke clubcultuur waar we trots op zijn. Als vereniging zetten wij ons in om hen te werven, begeleiden, behouden en waarderen. Door deze aanpak zorgen wij ervoor dat onze vereniging kan blijven groeien en bloeien, nu en in de toekomst. Met dit beleidsplan leggen we een stevige basis om onze vrijwilligerscultuur verder te versterken en hen blijvend te motiveren om zich voor onze vereniging in te zetten.</a:t>
            </a:r>
          </a:p>
        </p:txBody>
      </p:sp>
      <p:sp>
        <p:nvSpPr>
          <p:cNvPr id="2" name="Tekstvak 1">
            <a:extLst>
              <a:ext uri="{FF2B5EF4-FFF2-40B4-BE49-F238E27FC236}">
                <a16:creationId xmlns:a16="http://schemas.microsoft.com/office/drawing/2014/main" id="{BBE646B2-EDD0-F64C-EA41-AE6102E3ED3E}"/>
              </a:ext>
            </a:extLst>
          </p:cNvPr>
          <p:cNvSpPr txBox="1"/>
          <p:nvPr/>
        </p:nvSpPr>
        <p:spPr>
          <a:xfrm>
            <a:off x="352768" y="3171349"/>
            <a:ext cx="7297353" cy="1463221"/>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Binnen onze vereniging is een vrijwilligerscoördinator/-commissie actief. De coördinator/commissie is het eerste aanspreekpunt voor vrijwilligers en zorgt voor een goede coördinatie en communicatie tussen vrijwilligers, commissies en de rest van de vereniging. De coördinator/commissie is verantwoordelijk voor het opstellen van ons vrijwilligersbeleid, het formuleren van functieomschrijvingen en het creëren van een goede match tussen verantwoordelijkheden en vrijwilligers. De coördinator/commissie behoudt het overzicht, weet wat vrijwilligers nodig hebben om hun werk goed te doen en speelt daarop in. </a:t>
            </a:r>
          </a:p>
        </p:txBody>
      </p:sp>
      <p:sp>
        <p:nvSpPr>
          <p:cNvPr id="9" name="Tekstvak 8">
            <a:extLst>
              <a:ext uri="{FF2B5EF4-FFF2-40B4-BE49-F238E27FC236}">
                <a16:creationId xmlns:a16="http://schemas.microsoft.com/office/drawing/2014/main" id="{85B26095-C371-A4A8-2ED4-81004B5716C3}"/>
              </a:ext>
            </a:extLst>
          </p:cNvPr>
          <p:cNvSpPr txBox="1"/>
          <p:nvPr/>
        </p:nvSpPr>
        <p:spPr>
          <a:xfrm>
            <a:off x="352768" y="2818678"/>
            <a:ext cx="6952281" cy="400110"/>
          </a:xfrm>
          <a:prstGeom prst="rect">
            <a:avLst/>
          </a:prstGeom>
          <a:noFill/>
        </p:spPr>
        <p:txBody>
          <a:bodyPr wrap="square" rtlCol="0">
            <a:spAutoFit/>
          </a:bodyPr>
          <a:lstStyle/>
          <a:p>
            <a:r>
              <a:rPr lang="nl-NL" sz="2000" dirty="0">
                <a:solidFill>
                  <a:schemeClr val="bg1"/>
                </a:solidFill>
                <a:latin typeface="Interstate LightCondensed" panose="02000506050000020004" pitchFamily="50" charset="0"/>
              </a:rPr>
              <a:t>VRIJWILLIGERSCOÖRDINATOR/-COMMISSIE</a:t>
            </a:r>
          </a:p>
        </p:txBody>
      </p:sp>
      <p:pic>
        <p:nvPicPr>
          <p:cNvPr id="11" name="Afbeelding 10" descr="Afbeelding met Lettertype, Graphics, typografie, ontwerp&#10;&#10;Automatisch gegenereerde beschrijving">
            <a:extLst>
              <a:ext uri="{FF2B5EF4-FFF2-40B4-BE49-F238E27FC236}">
                <a16:creationId xmlns:a16="http://schemas.microsoft.com/office/drawing/2014/main" id="{E54208BC-4277-3444-0290-E200C4BBE1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2161" y="4876799"/>
            <a:ext cx="2169175" cy="2169175"/>
          </a:xfrm>
          <a:prstGeom prst="rect">
            <a:avLst/>
          </a:prstGeom>
          <a:noFill/>
        </p:spPr>
      </p:pic>
      <p:pic>
        <p:nvPicPr>
          <p:cNvPr id="6" name="Afbeelding 5" descr="Afbeelding met clipart, symbool, wit, ontwerp&#10;&#10;Automatisch gegenereerde beschrijving">
            <a:extLst>
              <a:ext uri="{FF2B5EF4-FFF2-40B4-BE49-F238E27FC236}">
                <a16:creationId xmlns:a16="http://schemas.microsoft.com/office/drawing/2014/main" id="{9EFD7005-30EA-9A35-487E-0D6A07064A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797" y="5995698"/>
            <a:ext cx="470708" cy="470708"/>
          </a:xfrm>
          <a:prstGeom prst="rect">
            <a:avLst/>
          </a:prstGeom>
        </p:spPr>
      </p:pic>
      <p:sp>
        <p:nvSpPr>
          <p:cNvPr id="10" name="Rechthoek: afgeronde hoeken 9">
            <a:hlinkClick r:id="rId7" action="ppaction://hlinksldjump"/>
            <a:extLst>
              <a:ext uri="{FF2B5EF4-FFF2-40B4-BE49-F238E27FC236}">
                <a16:creationId xmlns:a16="http://schemas.microsoft.com/office/drawing/2014/main" id="{7D778226-EBB8-1EFF-B991-826316CB4710}"/>
              </a:ext>
            </a:extLst>
          </p:cNvPr>
          <p:cNvSpPr/>
          <p:nvPr/>
        </p:nvSpPr>
        <p:spPr>
          <a:xfrm>
            <a:off x="217896" y="5856878"/>
            <a:ext cx="84813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65344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7EB0E-76CF-1936-8274-5E7FEAF34FD8}"/>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87B08566-0A49-223A-1994-94E423591E25}"/>
              </a:ext>
            </a:extLst>
          </p:cNvPr>
          <p:cNvSpPr txBox="1"/>
          <p:nvPr/>
        </p:nvSpPr>
        <p:spPr>
          <a:xfrm>
            <a:off x="6096000" y="1793211"/>
            <a:ext cx="5116498" cy="4671343"/>
          </a:xfrm>
          <a:prstGeom prst="rect">
            <a:avLst/>
          </a:prstGeom>
          <a:noFill/>
        </p:spPr>
        <p:txBody>
          <a:bodyPr wrap="square" lIns="91440" tIns="45720" rIns="91440" bIns="45720" rtlCol="0" anchor="t">
            <a:spAutoFit/>
          </a:bodyPr>
          <a:lstStyle/>
          <a:p>
            <a:pPr marL="34290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Duidelijke functieomschrijvingen</a:t>
            </a:r>
            <a:r>
              <a:rPr lang="nl-NL" sz="1200" dirty="0">
                <a:effectLst/>
                <a:latin typeface="Interstate Light" pitchFamily="50" charset="0"/>
                <a:ea typeface="Times New Roman" panose="02020603050405020304" pitchFamily="18" charset="0"/>
                <a:cs typeface="Times New Roman" panose="02020603050405020304" pitchFamily="18" charset="0"/>
              </a:rPr>
              <a:t>: Door helder te communiceren over de taken, verantwoordelijkheden en tijdsbesteding van vrijwilligersfuncties, verlagen we de drempel om zich aan te melden. Zo weet iedereen vooraf wat er wordt verwacht.</a:t>
            </a:r>
            <a:endParaRPr lang="nl-NL" sz="20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Proactieve en persoonlijke communicatie</a:t>
            </a:r>
            <a:r>
              <a:rPr lang="nl-NL" sz="1200" dirty="0">
                <a:effectLst/>
                <a:latin typeface="Interstate Light" pitchFamily="50" charset="0"/>
                <a:ea typeface="Times New Roman" panose="02020603050405020304" pitchFamily="18" charset="0"/>
                <a:cs typeface="Times New Roman" panose="02020603050405020304" pitchFamily="18" charset="0"/>
              </a:rPr>
              <a:t>: We informeren onze leden en ouders regelmatig over de mogelijkheden om als vrijwilliger actief te worden. Dit doen wij door middel van een persoonlijke benadering waarin (ouders van) nieuwe leden door de vrijwilligerscoördinator/-commissie worden uitgenodigd voor een informatie- en kennismakingsavonden. Daarnaast maakt de coördinator/ commissie regelmatig praatjes langs de lijn met ouders van jeugdleden</a:t>
            </a:r>
            <a:r>
              <a:rPr lang="nl-NL" sz="1200" dirty="0">
                <a:effectLst/>
                <a:latin typeface="Interstate Light" pitchFamily="50" charset="0"/>
                <a:ea typeface="Aptos" panose="020B0004020202020204" pitchFamily="34" charset="0"/>
                <a:cs typeface="Times New Roman" panose="02020603050405020304" pitchFamily="18" charset="0"/>
              </a:rPr>
              <a:t> </a:t>
            </a:r>
            <a:r>
              <a:rPr lang="nl-NL" sz="1200" dirty="0">
                <a:effectLst/>
                <a:latin typeface="Interstate Light" pitchFamily="50" charset="0"/>
                <a:ea typeface="Times New Roman" panose="02020603050405020304" pitchFamily="18" charset="0"/>
                <a:cs typeface="Times New Roman" panose="02020603050405020304" pitchFamily="18" charset="0"/>
              </a:rPr>
              <a:t>. </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Drijfveren</a:t>
            </a:r>
            <a:r>
              <a:rPr lang="nl-NL" sz="1200" dirty="0">
                <a:effectLst/>
                <a:latin typeface="Interstate Light" pitchFamily="50" charset="0"/>
                <a:ea typeface="Times New Roman" panose="02020603050405020304" pitchFamily="18" charset="0"/>
                <a:cs typeface="Times New Roman" panose="02020603050405020304" pitchFamily="18" charset="0"/>
              </a:rPr>
              <a:t>: We zijn ons bewust van het feit dat iedere vrijwilliger eigen drijfveren heeft om zich in te zetten voor onze vereniging en we houden hier rekening mee bij het benaderen van potentiële vrijwilligers. </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Teamtaken</a:t>
            </a:r>
            <a:r>
              <a:rPr lang="nl-NL" sz="1200" dirty="0">
                <a:effectLst/>
                <a:latin typeface="Interstate Light" pitchFamily="50" charset="0"/>
                <a:ea typeface="Times New Roman" panose="02020603050405020304" pitchFamily="18" charset="0"/>
                <a:cs typeface="Times New Roman" panose="02020603050405020304" pitchFamily="18" charset="0"/>
              </a:rPr>
              <a:t>: We denken samen met de vrijwilligerscoördinator/-commissie na over teamtaken waarbij een heel team verantwoordelijk is voor een expliciete taak. Dit kan zowel binnen een commissie zijn als binnen een project</a:t>
            </a:r>
            <a:r>
              <a:rPr lang="nl-NL" sz="1200" dirty="0">
                <a:effectLst/>
                <a:latin typeface="Verdana" panose="020B0604030504040204" pitchFamily="34" charset="0"/>
                <a:ea typeface="Times New Roman" panose="02020603050405020304" pitchFamily="18" charset="0"/>
                <a:cs typeface="Times New Roman" panose="02020603050405020304" pitchFamily="18" charset="0"/>
              </a:rPr>
              <a:t>. </a:t>
            </a:r>
            <a:endParaRPr lang="nl-NL" sz="20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Tekstvak 1">
            <a:extLst>
              <a:ext uri="{FF2B5EF4-FFF2-40B4-BE49-F238E27FC236}">
                <a16:creationId xmlns:a16="http://schemas.microsoft.com/office/drawing/2014/main" id="{31D0A015-6A79-F971-E332-209719453874}"/>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VRIJWILLIGERS</a:t>
            </a:r>
          </a:p>
        </p:txBody>
      </p:sp>
      <p:sp>
        <p:nvSpPr>
          <p:cNvPr id="3" name="Tekstvak 2">
            <a:extLst>
              <a:ext uri="{FF2B5EF4-FFF2-40B4-BE49-F238E27FC236}">
                <a16:creationId xmlns:a16="http://schemas.microsoft.com/office/drawing/2014/main" id="{9415F02F-5B60-7715-09BD-28A947FFEBAB}"/>
              </a:ext>
            </a:extLst>
          </p:cNvPr>
          <p:cNvSpPr txBox="1"/>
          <p:nvPr/>
        </p:nvSpPr>
        <p:spPr>
          <a:xfrm>
            <a:off x="372644" y="1123364"/>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1. WERVING VAN VRIJWILLIGERS</a:t>
            </a:r>
          </a:p>
        </p:txBody>
      </p:sp>
      <p:sp>
        <p:nvSpPr>
          <p:cNvPr id="7" name="Tekstvak 6">
            <a:extLst>
              <a:ext uri="{FF2B5EF4-FFF2-40B4-BE49-F238E27FC236}">
                <a16:creationId xmlns:a16="http://schemas.microsoft.com/office/drawing/2014/main" id="{061C3624-B5F7-26F5-D107-ACD9B741B1CA}"/>
              </a:ext>
            </a:extLst>
          </p:cNvPr>
          <p:cNvSpPr txBox="1"/>
          <p:nvPr/>
        </p:nvSpPr>
        <p:spPr>
          <a:xfrm>
            <a:off x="372644" y="1793211"/>
            <a:ext cx="5366676" cy="4239559"/>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Als vereniging besteden wij structureel aandacht aan de werving van nieuwe vrijwilligers. Om de vereniging te blijven ontwikkelen en onze ambities te behalen, is er continu vraag naar nieuwe vrijwilligers die hieraan willen bijdragen. Wij zorgen voor:</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Unieke kwaliteiten</a:t>
            </a:r>
            <a:r>
              <a:rPr lang="nl-NL" sz="1200" dirty="0">
                <a:effectLst/>
                <a:latin typeface="Interstate Light" pitchFamily="50" charset="0"/>
                <a:ea typeface="Times New Roman" panose="02020603050405020304" pitchFamily="18" charset="0"/>
                <a:cs typeface="Times New Roman" panose="02020603050405020304" pitchFamily="18" charset="0"/>
              </a:rPr>
              <a:t>: Iedereen beschikt over unieke kwaliteiten die kunnen worden ingezet bij het vrijwilligerswerk voor onze vereniging. Potentiële vrijwilligers zoeken samen met de vrijwilligerscoördinator/-vrijwilliger naar een match tussen de kwaliteiten en behoeften van de vrijwilliger én de behoeften van de vereniging. </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Branding</a:t>
            </a:r>
            <a:r>
              <a:rPr lang="nl-NL" sz="1200" dirty="0">
                <a:effectLst/>
                <a:latin typeface="Interstate Light" pitchFamily="50" charset="0"/>
                <a:ea typeface="Times New Roman" panose="02020603050405020304" pitchFamily="18" charset="0"/>
                <a:cs typeface="Times New Roman" panose="02020603050405020304" pitchFamily="18" charset="0"/>
              </a:rPr>
              <a:t>: We stralen uit dat we als vereniging trots zijn op onze vrijwilligers en positioneren de groep van vrijwilligers als ‘het leukste team van onze vereniging’.</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Behapbare functies</a:t>
            </a:r>
            <a:r>
              <a:rPr lang="nl-NL" sz="1200" dirty="0">
                <a:effectLst/>
                <a:latin typeface="Interstate Light" pitchFamily="50" charset="0"/>
                <a:ea typeface="Times New Roman" panose="02020603050405020304" pitchFamily="18" charset="0"/>
                <a:cs typeface="Times New Roman" panose="02020603050405020304" pitchFamily="18" charset="0"/>
              </a:rPr>
              <a:t>: Het takenpakket van vrijwilligers houden wij zo compact mogelijk door grote functies op te knippen. We kiezen hierbij waar mogelijk voor projectgroepen in plaats van commissies zodat vrijwilligers een betere inschatting kunnen maken hoe lang een vrijwilligersfunctie tijd vraagt en wanneer een bepaald project afgerond is.</a:t>
            </a:r>
            <a:endParaRPr lang="nl-NL" sz="1200" dirty="0">
              <a:effectLst/>
              <a:latin typeface="Interstate Light" pitchFamily="50" charset="0"/>
              <a:ea typeface="Aptos" panose="020B0004020202020204" pitchFamily="34" charset="0"/>
              <a:cs typeface="Times New Roman" panose="02020603050405020304" pitchFamily="18" charset="0"/>
            </a:endParaRPr>
          </a:p>
        </p:txBody>
      </p:sp>
      <p:pic>
        <p:nvPicPr>
          <p:cNvPr id="9" name="Afbeelding 8" descr="Afbeelding met clipart, ontwerp&#10;&#10;Automatisch gegenereerde beschrijving">
            <a:extLst>
              <a:ext uri="{FF2B5EF4-FFF2-40B4-BE49-F238E27FC236}">
                <a16:creationId xmlns:a16="http://schemas.microsoft.com/office/drawing/2014/main" id="{200BEDAD-78CB-EFD3-C5DD-4B6ABCB88A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3" action="ppaction://hlinksldjump"/>
            <a:extLst>
              <a:ext uri="{FF2B5EF4-FFF2-40B4-BE49-F238E27FC236}">
                <a16:creationId xmlns:a16="http://schemas.microsoft.com/office/drawing/2014/main" id="{59622733-7933-6912-510C-2893F3D627DC}"/>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5D48A61A-9D08-4E2B-CE96-822BE5000098}"/>
              </a:ext>
            </a:extLst>
          </p:cNvPr>
          <p:cNvSpPr txBox="1"/>
          <p:nvPr/>
        </p:nvSpPr>
        <p:spPr>
          <a:xfrm>
            <a:off x="10449608" y="6219520"/>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9" name="Tekstvak 18">
            <a:extLst>
              <a:ext uri="{FF2B5EF4-FFF2-40B4-BE49-F238E27FC236}">
                <a16:creationId xmlns:a16="http://schemas.microsoft.com/office/drawing/2014/main" id="{9E1DFB43-418A-65A4-7CBE-B8A10A8B285F}"/>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5" name="Rechthoek: afgeronde hoeken 4">
            <a:hlinkClick r:id="rId4" action="ppaction://hlinksldjump"/>
            <a:extLst>
              <a:ext uri="{FF2B5EF4-FFF2-40B4-BE49-F238E27FC236}">
                <a16:creationId xmlns:a16="http://schemas.microsoft.com/office/drawing/2014/main" id="{7D33462D-9426-7996-F5F9-9E55766E890D}"/>
              </a:ext>
            </a:extLst>
          </p:cNvPr>
          <p:cNvSpPr/>
          <p:nvPr/>
        </p:nvSpPr>
        <p:spPr>
          <a:xfrm>
            <a:off x="10971300" y="620275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hlinkClick r:id="rId5" action="ppaction://hlinksldjump"/>
            <a:extLst>
              <a:ext uri="{FF2B5EF4-FFF2-40B4-BE49-F238E27FC236}">
                <a16:creationId xmlns:a16="http://schemas.microsoft.com/office/drawing/2014/main" id="{DC2732AE-2031-0C03-54D5-533FE34B0EF7}"/>
              </a:ext>
            </a:extLst>
          </p:cNvPr>
          <p:cNvSpPr/>
          <p:nvPr/>
        </p:nvSpPr>
        <p:spPr>
          <a:xfrm>
            <a:off x="10486459" y="6233203"/>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afgeronde hoeken 13">
            <a:extLst>
              <a:ext uri="{FF2B5EF4-FFF2-40B4-BE49-F238E27FC236}">
                <a16:creationId xmlns:a16="http://schemas.microsoft.com/office/drawing/2014/main" id="{B5A3925A-3EC1-F748-E52A-4EA0AFCD5C29}"/>
              </a:ext>
            </a:extLst>
          </p:cNvPr>
          <p:cNvSpPr/>
          <p:nvPr/>
        </p:nvSpPr>
        <p:spPr>
          <a:xfrm>
            <a:off x="11410077" y="2818142"/>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Gelijkbenige driehoek 14">
            <a:extLst>
              <a:ext uri="{FF2B5EF4-FFF2-40B4-BE49-F238E27FC236}">
                <a16:creationId xmlns:a16="http://schemas.microsoft.com/office/drawing/2014/main" id="{CAEE6D06-74F4-013F-E48B-3FE920ACB05C}"/>
              </a:ext>
            </a:extLst>
          </p:cNvPr>
          <p:cNvSpPr/>
          <p:nvPr/>
        </p:nvSpPr>
        <p:spPr>
          <a:xfrm rot="12296474" flipH="1">
            <a:off x="11460525" y="2927164"/>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95D458E3-E967-7C45-B335-5459830FCD84}"/>
              </a:ext>
            </a:extLst>
          </p:cNvPr>
          <p:cNvSpPr txBox="1"/>
          <p:nvPr/>
        </p:nvSpPr>
        <p:spPr>
          <a:xfrm>
            <a:off x="11390413" y="2689334"/>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7" name="Rechthoek: afgeronde hoeken 16">
            <a:hlinkClick r:id="rId6" action="ppaction://hlinksldjump"/>
            <a:extLst>
              <a:ext uri="{FF2B5EF4-FFF2-40B4-BE49-F238E27FC236}">
                <a16:creationId xmlns:a16="http://schemas.microsoft.com/office/drawing/2014/main" id="{27333C8D-F8D8-9398-9C7B-220C1744CF9F}"/>
              </a:ext>
            </a:extLst>
          </p:cNvPr>
          <p:cNvSpPr/>
          <p:nvPr/>
        </p:nvSpPr>
        <p:spPr>
          <a:xfrm>
            <a:off x="11328852" y="2706291"/>
            <a:ext cx="497858" cy="17162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afgeronde hoeken 32">
            <a:extLst>
              <a:ext uri="{FF2B5EF4-FFF2-40B4-BE49-F238E27FC236}">
                <a16:creationId xmlns:a16="http://schemas.microsoft.com/office/drawing/2014/main" id="{75B7DF9D-DE82-3040-2F83-25A4E48B2260}"/>
              </a:ext>
            </a:extLst>
          </p:cNvPr>
          <p:cNvSpPr/>
          <p:nvPr/>
        </p:nvSpPr>
        <p:spPr>
          <a:xfrm>
            <a:off x="11410077" y="5555352"/>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Gelijkbenige driehoek 33">
            <a:extLst>
              <a:ext uri="{FF2B5EF4-FFF2-40B4-BE49-F238E27FC236}">
                <a16:creationId xmlns:a16="http://schemas.microsoft.com/office/drawing/2014/main" id="{275F5540-FC7F-CB5A-D079-C0A92487B31E}"/>
              </a:ext>
            </a:extLst>
          </p:cNvPr>
          <p:cNvSpPr/>
          <p:nvPr/>
        </p:nvSpPr>
        <p:spPr>
          <a:xfrm rot="12296474" flipH="1">
            <a:off x="11460525" y="5664374"/>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ekstvak 34">
            <a:extLst>
              <a:ext uri="{FF2B5EF4-FFF2-40B4-BE49-F238E27FC236}">
                <a16:creationId xmlns:a16="http://schemas.microsoft.com/office/drawing/2014/main" id="{2345E204-C176-C715-0173-93485531152B}"/>
              </a:ext>
            </a:extLst>
          </p:cNvPr>
          <p:cNvSpPr txBox="1"/>
          <p:nvPr/>
        </p:nvSpPr>
        <p:spPr>
          <a:xfrm>
            <a:off x="11390413" y="5426544"/>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36" name="Rechthoek: afgeronde hoeken 35">
            <a:hlinkClick r:id="rId7" action="ppaction://hlinksldjump"/>
            <a:extLst>
              <a:ext uri="{FF2B5EF4-FFF2-40B4-BE49-F238E27FC236}">
                <a16:creationId xmlns:a16="http://schemas.microsoft.com/office/drawing/2014/main" id="{0C2FD9D0-0564-D2BC-02F6-3BF934EEFCCD}"/>
              </a:ext>
            </a:extLst>
          </p:cNvPr>
          <p:cNvSpPr/>
          <p:nvPr/>
        </p:nvSpPr>
        <p:spPr>
          <a:xfrm>
            <a:off x="11297886" y="5432528"/>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240644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E1F0B70-69D0-5CC1-B57A-6ADB7BC988B0}"/>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86A71611-E19B-ADB7-AF32-E64020F671AF}"/>
              </a:ext>
            </a:extLst>
          </p:cNvPr>
          <p:cNvSpPr txBox="1"/>
          <p:nvPr/>
        </p:nvSpPr>
        <p:spPr>
          <a:xfrm>
            <a:off x="372644" y="1793211"/>
            <a:ext cx="5116498" cy="4671343"/>
          </a:xfrm>
          <a:prstGeom prst="rect">
            <a:avLst/>
          </a:prstGeom>
          <a:noFill/>
        </p:spPr>
        <p:txBody>
          <a:bodyPr wrap="square" lIns="91440" tIns="45720" rIns="91440" bIns="45720" rtlCol="0" anchor="t">
            <a:spAutoFit/>
          </a:bodyPr>
          <a:lstStyle/>
          <a:p>
            <a:pPr marL="34290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Duidelijke functieomschrijvingen</a:t>
            </a:r>
            <a:r>
              <a:rPr lang="nl-NL" sz="1200" dirty="0">
                <a:effectLst/>
                <a:latin typeface="Interstate Light" pitchFamily="50" charset="0"/>
                <a:ea typeface="Times New Roman" panose="02020603050405020304" pitchFamily="18" charset="0"/>
                <a:cs typeface="Times New Roman" panose="02020603050405020304" pitchFamily="18" charset="0"/>
              </a:rPr>
              <a:t>: Door helder te communiceren over de taken, verantwoordelijkheden en tijdsbesteding van vrijwilligersfuncties, verlagen we de drempel om zich aan te melden. Zo weet iedereen vooraf wat er wordt verwacht.</a:t>
            </a:r>
            <a:endParaRPr lang="nl-NL" sz="20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Proactieve en persoonlijke </a:t>
            </a:r>
            <a:r>
              <a:rPr lang="nl-NL" sz="1200" b="1" dirty="0">
                <a:solidFill>
                  <a:srgbClr val="EF790C"/>
                </a:solidFill>
                <a:effectLst/>
                <a:latin typeface="Interstate Light" pitchFamily="50" charset="0"/>
                <a:ea typeface="Times New Roman" panose="02020603050405020304" pitchFamily="18" charset="0"/>
                <a:cs typeface="Times New Roman" panose="02020603050405020304" pitchFamily="18" charset="0"/>
              </a:rPr>
              <a:t>communicatie</a:t>
            </a:r>
            <a:r>
              <a:rPr lang="nl-NL" sz="1200" dirty="0">
                <a:effectLst/>
                <a:latin typeface="Interstate Light" pitchFamily="50" charset="0"/>
                <a:ea typeface="Times New Roman" panose="02020603050405020304" pitchFamily="18" charset="0"/>
                <a:cs typeface="Times New Roman" panose="02020603050405020304" pitchFamily="18" charset="0"/>
              </a:rPr>
              <a:t>: We informeren onze leden en ouders regelmatig over de mogelijkheden om als vrijwilliger actief te worden. Dit doen wij door middel van een persoonlijke benadering waarin (ouders van) nieuwe leden door de vrijwilligerscoördinator/-commissie worden uitgenodigd voor een </a:t>
            </a:r>
            <a:r>
              <a:rPr lang="nl-NL" sz="1200" dirty="0">
                <a:solidFill>
                  <a:srgbClr val="EF790C"/>
                </a:solidFill>
                <a:effectLst/>
                <a:latin typeface="Interstate Light" pitchFamily="50" charset="0"/>
                <a:ea typeface="Times New Roman" panose="02020603050405020304" pitchFamily="18" charset="0"/>
                <a:cs typeface="Times New Roman" panose="02020603050405020304" pitchFamily="18" charset="0"/>
              </a:rPr>
              <a:t>informatie- en kennismakingsavonden</a:t>
            </a:r>
            <a:r>
              <a:rPr lang="nl-NL" sz="1200" dirty="0">
                <a:effectLst/>
                <a:latin typeface="Interstate Light" pitchFamily="50" charset="0"/>
                <a:ea typeface="Times New Roman" panose="02020603050405020304" pitchFamily="18" charset="0"/>
                <a:cs typeface="Times New Roman" panose="02020603050405020304" pitchFamily="18" charset="0"/>
              </a:rPr>
              <a:t>. Daarnaast maakt de coördinator/ commissie regelmatig praatjes langs de lijn met ouders van </a:t>
            </a:r>
            <a:r>
              <a:rPr lang="nl-NL" sz="1200" dirty="0">
                <a:solidFill>
                  <a:srgbClr val="EF790C"/>
                </a:solidFill>
                <a:effectLst/>
                <a:latin typeface="Interstate Light" pitchFamily="50" charset="0"/>
                <a:ea typeface="Times New Roman" panose="02020603050405020304" pitchFamily="18" charset="0"/>
                <a:cs typeface="Times New Roman" panose="02020603050405020304" pitchFamily="18" charset="0"/>
              </a:rPr>
              <a:t>jeugdleden</a:t>
            </a:r>
            <a:r>
              <a:rPr lang="nl-NL" sz="1200" dirty="0">
                <a:effectLst/>
                <a:latin typeface="Interstate Light" pitchFamily="50" charset="0"/>
                <a:ea typeface="Aptos" panose="020B0004020202020204" pitchFamily="34" charset="0"/>
                <a:cs typeface="Times New Roman" panose="02020603050405020304" pitchFamily="18" charset="0"/>
              </a:rPr>
              <a:t> </a:t>
            </a:r>
            <a:r>
              <a:rPr lang="nl-NL" sz="1200" dirty="0">
                <a:effectLst/>
                <a:latin typeface="Interstate Light" pitchFamily="50" charset="0"/>
                <a:ea typeface="Times New Roman" panose="02020603050405020304" pitchFamily="18" charset="0"/>
                <a:cs typeface="Times New Roman" panose="02020603050405020304" pitchFamily="18" charset="0"/>
              </a:rPr>
              <a:t>. </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Drijfveren</a:t>
            </a:r>
            <a:r>
              <a:rPr lang="nl-NL" sz="1200" dirty="0">
                <a:effectLst/>
                <a:latin typeface="Interstate Light" pitchFamily="50" charset="0"/>
                <a:ea typeface="Times New Roman" panose="02020603050405020304" pitchFamily="18" charset="0"/>
                <a:cs typeface="Times New Roman" panose="02020603050405020304" pitchFamily="18" charset="0"/>
              </a:rPr>
              <a:t>: We zijn ons bewust van het feit dat iedere vrijwilliger eigen drijfveren heeft om zich in te zetten voor onze vereniging en we houden hier rekening mee bij het benaderen van potentiële vrijwilligers. </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Teamtaken</a:t>
            </a:r>
            <a:r>
              <a:rPr lang="nl-NL" sz="1200" dirty="0">
                <a:effectLst/>
                <a:latin typeface="Interstate Light" pitchFamily="50" charset="0"/>
                <a:ea typeface="Times New Roman" panose="02020603050405020304" pitchFamily="18" charset="0"/>
                <a:cs typeface="Times New Roman" panose="02020603050405020304" pitchFamily="18" charset="0"/>
              </a:rPr>
              <a:t>: We denken samen met de vrijwilligerscoördinator/-commissie na over teamtaken waarbij een heel team verantwoordelijk is voor een expliciete taak. Dit kan zowel binnen een commissie zijn als binnen een project</a:t>
            </a:r>
            <a:r>
              <a:rPr lang="nl-NL" sz="1200" dirty="0">
                <a:effectLst/>
                <a:latin typeface="Verdana" panose="020B0604030504040204" pitchFamily="34" charset="0"/>
                <a:ea typeface="Times New Roman" panose="02020603050405020304" pitchFamily="18" charset="0"/>
                <a:cs typeface="Times New Roman" panose="02020603050405020304" pitchFamily="18" charset="0"/>
              </a:rPr>
              <a:t>. </a:t>
            </a:r>
            <a:endParaRPr lang="nl-NL" sz="20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Tekstvak 1">
            <a:extLst>
              <a:ext uri="{FF2B5EF4-FFF2-40B4-BE49-F238E27FC236}">
                <a16:creationId xmlns:a16="http://schemas.microsoft.com/office/drawing/2014/main" id="{154C3CC8-B1EC-DBFA-63C5-1FACD3CEA929}"/>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VRIJWILLIGERS</a:t>
            </a:r>
          </a:p>
        </p:txBody>
      </p:sp>
      <p:sp>
        <p:nvSpPr>
          <p:cNvPr id="3" name="Tekstvak 2">
            <a:extLst>
              <a:ext uri="{FF2B5EF4-FFF2-40B4-BE49-F238E27FC236}">
                <a16:creationId xmlns:a16="http://schemas.microsoft.com/office/drawing/2014/main" id="{02692A94-4C6D-3106-050C-927D1223A7BE}"/>
              </a:ext>
            </a:extLst>
          </p:cNvPr>
          <p:cNvSpPr txBox="1"/>
          <p:nvPr/>
        </p:nvSpPr>
        <p:spPr>
          <a:xfrm>
            <a:off x="372644" y="1123364"/>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1. WERVING VAN VRIJWILLIGERS</a:t>
            </a:r>
          </a:p>
        </p:txBody>
      </p:sp>
      <p:pic>
        <p:nvPicPr>
          <p:cNvPr id="9" name="Afbeelding 8" descr="Afbeelding met clipart, ontwerp&#10;&#10;Automatisch gegenereerde beschrijving">
            <a:extLst>
              <a:ext uri="{FF2B5EF4-FFF2-40B4-BE49-F238E27FC236}">
                <a16:creationId xmlns:a16="http://schemas.microsoft.com/office/drawing/2014/main" id="{B587BD6F-A6AE-CED5-8F42-2F8D09940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3" action="ppaction://hlinksldjump"/>
            <a:extLst>
              <a:ext uri="{FF2B5EF4-FFF2-40B4-BE49-F238E27FC236}">
                <a16:creationId xmlns:a16="http://schemas.microsoft.com/office/drawing/2014/main" id="{9A493D94-40ED-F79A-2AE8-472508DCF89D}"/>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3CE25D65-C5B6-D496-71F9-FEB3E85E159C}"/>
              </a:ext>
            </a:extLst>
          </p:cNvPr>
          <p:cNvSpPr txBox="1"/>
          <p:nvPr/>
        </p:nvSpPr>
        <p:spPr>
          <a:xfrm>
            <a:off x="10449608" y="6219520"/>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9" name="Tekstvak 18">
            <a:extLst>
              <a:ext uri="{FF2B5EF4-FFF2-40B4-BE49-F238E27FC236}">
                <a16:creationId xmlns:a16="http://schemas.microsoft.com/office/drawing/2014/main" id="{C3912DE8-C0CA-6767-D37E-9B5041A83057}"/>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5" name="Rechthoek: afgeronde hoeken 4">
            <a:hlinkClick r:id="rId4" action="ppaction://hlinksldjump"/>
            <a:extLst>
              <a:ext uri="{FF2B5EF4-FFF2-40B4-BE49-F238E27FC236}">
                <a16:creationId xmlns:a16="http://schemas.microsoft.com/office/drawing/2014/main" id="{70AC47B9-8E67-23B6-C26A-19CB017D9BBC}"/>
              </a:ext>
            </a:extLst>
          </p:cNvPr>
          <p:cNvSpPr/>
          <p:nvPr/>
        </p:nvSpPr>
        <p:spPr>
          <a:xfrm>
            <a:off x="10971300" y="620275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hlinkClick r:id="rId5" action="ppaction://hlinksldjump"/>
            <a:extLst>
              <a:ext uri="{FF2B5EF4-FFF2-40B4-BE49-F238E27FC236}">
                <a16:creationId xmlns:a16="http://schemas.microsoft.com/office/drawing/2014/main" id="{31A4E460-9A4F-7687-3CD0-636DD4999092}"/>
              </a:ext>
            </a:extLst>
          </p:cNvPr>
          <p:cNvSpPr/>
          <p:nvPr/>
        </p:nvSpPr>
        <p:spPr>
          <a:xfrm>
            <a:off x="10486459" y="6233203"/>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Gelijkbenige driehoek 5">
            <a:extLst>
              <a:ext uri="{FF2B5EF4-FFF2-40B4-BE49-F238E27FC236}">
                <a16:creationId xmlns:a16="http://schemas.microsoft.com/office/drawing/2014/main" id="{F4C5D747-55C4-3F71-7FF5-EE5762D92997}"/>
              </a:ext>
            </a:extLst>
          </p:cNvPr>
          <p:cNvSpPr/>
          <p:nvPr/>
        </p:nvSpPr>
        <p:spPr>
          <a:xfrm rot="13189530" flipH="1">
            <a:off x="5763327" y="2201759"/>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96FC2090-1689-6854-9E05-43AA8D355851}"/>
              </a:ext>
            </a:extLst>
          </p:cNvPr>
          <p:cNvSpPr/>
          <p:nvPr/>
        </p:nvSpPr>
        <p:spPr>
          <a:xfrm>
            <a:off x="5982177" y="1437652"/>
            <a:ext cx="5081759" cy="1411244"/>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BE03499C-7461-DB0C-0A95-563AE140BD03}"/>
              </a:ext>
            </a:extLst>
          </p:cNvPr>
          <p:cNvSpPr txBox="1"/>
          <p:nvPr/>
        </p:nvSpPr>
        <p:spPr>
          <a:xfrm>
            <a:off x="6062578" y="1584366"/>
            <a:ext cx="4579584" cy="1146852"/>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solidFill>
                  <a:schemeClr val="bg1"/>
                </a:solidFill>
                <a:effectLst/>
                <a:latin typeface="Interstate Light" pitchFamily="50" charset="0"/>
                <a:ea typeface="Times New Roman" panose="02020603050405020304" pitchFamily="18" charset="0"/>
                <a:cs typeface="Times New Roman" panose="02020603050405020304" pitchFamily="18" charset="0"/>
              </a:rPr>
              <a:t>We communiceren via nieuwsbrieven, de </a:t>
            </a:r>
            <a:r>
              <a:rPr lang="nl-NL" sz="1200" dirty="0" err="1">
                <a:solidFill>
                  <a:schemeClr val="bg1"/>
                </a:solidFill>
                <a:effectLst/>
                <a:latin typeface="Interstate Light" pitchFamily="50" charset="0"/>
                <a:ea typeface="Times New Roman" panose="02020603050405020304" pitchFamily="18" charset="0"/>
                <a:cs typeface="Times New Roman" panose="02020603050405020304" pitchFamily="18" charset="0"/>
              </a:rPr>
              <a:t>narrow</a:t>
            </a:r>
            <a:r>
              <a:rPr lang="nl-NL" sz="1200" dirty="0">
                <a:solidFill>
                  <a:schemeClr val="bg1"/>
                </a:solidFill>
                <a:effectLst/>
                <a:latin typeface="Interstate Light" pitchFamily="50" charset="0"/>
                <a:ea typeface="Times New Roman" panose="02020603050405020304" pitchFamily="18" charset="0"/>
                <a:cs typeface="Times New Roman" panose="02020603050405020304" pitchFamily="18" charset="0"/>
              </a:rPr>
              <a:t> casting in het clubhuis, onze website, de </a:t>
            </a:r>
            <a:r>
              <a:rPr lang="nl-NL" sz="1200" dirty="0" err="1">
                <a:solidFill>
                  <a:schemeClr val="bg1"/>
                </a:solidFill>
                <a:effectLst/>
                <a:latin typeface="Interstate Light" pitchFamily="50" charset="0"/>
                <a:ea typeface="Times New Roman" panose="02020603050405020304" pitchFamily="18" charset="0"/>
                <a:cs typeface="Times New Roman" panose="02020603050405020304" pitchFamily="18" charset="0"/>
              </a:rPr>
              <a:t>clubapp</a:t>
            </a:r>
            <a:r>
              <a:rPr lang="nl-NL" sz="1200" dirty="0">
                <a:solidFill>
                  <a:schemeClr val="bg1"/>
                </a:solidFill>
                <a:effectLst/>
                <a:latin typeface="Interstate Light" pitchFamily="50" charset="0"/>
                <a:ea typeface="Times New Roman" panose="02020603050405020304" pitchFamily="18" charset="0"/>
                <a:cs typeface="Times New Roman" panose="02020603050405020304" pitchFamily="18" charset="0"/>
              </a:rPr>
              <a:t> en sociale media over de verschillende functies en openstaande vacatures. Bij elke oproep benadrukken we de voordelen van  vrijwilligerswerk, zoals sociale betrokkenheid en persoonlijke ontwikkeling.</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13" name="Vermenigvuldigingsteken 12">
            <a:extLst>
              <a:ext uri="{FF2B5EF4-FFF2-40B4-BE49-F238E27FC236}">
                <a16:creationId xmlns:a16="http://schemas.microsoft.com/office/drawing/2014/main" id="{BAE90C62-6B62-996B-3015-21DA0C1B5F88}"/>
              </a:ext>
            </a:extLst>
          </p:cNvPr>
          <p:cNvSpPr/>
          <p:nvPr/>
        </p:nvSpPr>
        <p:spPr>
          <a:xfrm>
            <a:off x="10727050" y="1549995"/>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28" name="Rechthoek: afgeronde hoeken 27">
            <a:hlinkClick r:id="rId5" action="ppaction://hlinksldjump"/>
            <a:extLst>
              <a:ext uri="{FF2B5EF4-FFF2-40B4-BE49-F238E27FC236}">
                <a16:creationId xmlns:a16="http://schemas.microsoft.com/office/drawing/2014/main" id="{62A1AEDA-F2EA-8E8E-5189-1BDAE7EB33C3}"/>
              </a:ext>
            </a:extLst>
          </p:cNvPr>
          <p:cNvSpPr/>
          <p:nvPr/>
        </p:nvSpPr>
        <p:spPr>
          <a:xfrm>
            <a:off x="10594822" y="1474414"/>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Gelijkbenige driehoek 28">
            <a:extLst>
              <a:ext uri="{FF2B5EF4-FFF2-40B4-BE49-F238E27FC236}">
                <a16:creationId xmlns:a16="http://schemas.microsoft.com/office/drawing/2014/main" id="{2B1A8FBD-A24F-8BF3-7857-CB837333A430}"/>
              </a:ext>
            </a:extLst>
          </p:cNvPr>
          <p:cNvSpPr/>
          <p:nvPr/>
        </p:nvSpPr>
        <p:spPr>
          <a:xfrm rot="17884431" flipH="1">
            <a:off x="5706430" y="3042203"/>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afgeronde hoeken 29">
            <a:extLst>
              <a:ext uri="{FF2B5EF4-FFF2-40B4-BE49-F238E27FC236}">
                <a16:creationId xmlns:a16="http://schemas.microsoft.com/office/drawing/2014/main" id="{5BDF4939-3C85-5F83-1CAB-AB49AF2A36C7}"/>
              </a:ext>
            </a:extLst>
          </p:cNvPr>
          <p:cNvSpPr/>
          <p:nvPr/>
        </p:nvSpPr>
        <p:spPr>
          <a:xfrm>
            <a:off x="5974165" y="2957034"/>
            <a:ext cx="5081759" cy="2575584"/>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a:extLst>
              <a:ext uri="{FF2B5EF4-FFF2-40B4-BE49-F238E27FC236}">
                <a16:creationId xmlns:a16="http://schemas.microsoft.com/office/drawing/2014/main" id="{4E799447-22E3-F3FF-5381-0E705CE912A8}"/>
              </a:ext>
            </a:extLst>
          </p:cNvPr>
          <p:cNvSpPr txBox="1"/>
          <p:nvPr/>
        </p:nvSpPr>
        <p:spPr>
          <a:xfrm>
            <a:off x="6074230" y="3044757"/>
            <a:ext cx="4579584" cy="1575303"/>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solidFill>
                  <a:schemeClr val="bg1"/>
                </a:solidFill>
                <a:effectLst/>
                <a:latin typeface="Interstate Light" pitchFamily="50" charset="0"/>
                <a:ea typeface="Times New Roman" panose="02020603050405020304" pitchFamily="18" charset="0"/>
                <a:cs typeface="Times New Roman" panose="02020603050405020304" pitchFamily="18" charset="0"/>
              </a:rPr>
              <a:t>Jaarlijks organiseren we informatieavonden voor nieuwe leden en ouders, zoals een ouderavond aan het begin van het seizoen. Dit biedt ouders inzicht in het reilen en zeilen van de vereniging. Tijdens deze avond leggen we uit wat de cultuur van de vereniging is en benadrukken we dat het succes van de club samen tot stand komt. Hierbij maken we gebruik van de </a:t>
            </a:r>
            <a:r>
              <a:rPr lang="nl-NL" sz="1200" dirty="0" err="1">
                <a:solidFill>
                  <a:schemeClr val="bg1"/>
                </a:solidFill>
                <a:effectLst/>
                <a:latin typeface="Interstate Light" pitchFamily="50" charset="0"/>
                <a:ea typeface="Times New Roman" panose="02020603050405020304" pitchFamily="18" charset="0"/>
                <a:cs typeface="Times New Roman" panose="02020603050405020304" pitchFamily="18" charset="0"/>
              </a:rPr>
              <a:t>toolkit</a:t>
            </a:r>
            <a:r>
              <a:rPr lang="nl-NL" sz="1200" dirty="0">
                <a:solidFill>
                  <a:schemeClr val="bg1"/>
                </a:solidFill>
                <a:effectLst/>
                <a:latin typeface="Interstate Light" pitchFamily="50" charset="0"/>
                <a:ea typeface="Times New Roman" panose="02020603050405020304" pitchFamily="18" charset="0"/>
                <a:cs typeface="Times New Roman" panose="02020603050405020304" pitchFamily="18" charset="0"/>
              </a:rPr>
              <a:t> ‘Welkom op het hockeyveld’ van de KNHB.</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36" name="Tekstvak 35">
            <a:extLst>
              <a:ext uri="{FF2B5EF4-FFF2-40B4-BE49-F238E27FC236}">
                <a16:creationId xmlns:a16="http://schemas.microsoft.com/office/drawing/2014/main" id="{3A3CB051-B670-4E47-224F-AE49925ACCF9}"/>
              </a:ext>
            </a:extLst>
          </p:cNvPr>
          <p:cNvSpPr txBox="1"/>
          <p:nvPr/>
        </p:nvSpPr>
        <p:spPr>
          <a:xfrm>
            <a:off x="6096000" y="4778159"/>
            <a:ext cx="4579584" cy="504177"/>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solidFill>
                  <a:schemeClr val="bg1"/>
                </a:solidFill>
                <a:effectLst/>
                <a:latin typeface="Interstate Light" pitchFamily="50" charset="0"/>
                <a:ea typeface="Times New Roman" panose="02020603050405020304" pitchFamily="18" charset="0"/>
                <a:cs typeface="Times New Roman" panose="02020603050405020304" pitchFamily="18" charset="0"/>
              </a:rPr>
              <a:t>De kennismaking vindt jaarlijks in de winterstop plaats, zodat men eerst de vereniging beter kan leren kennen.</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88667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D138488-400E-7556-7BD5-C29B470AF5D5}"/>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220BD340-44BB-0345-A86D-A0433FDCD665}"/>
              </a:ext>
            </a:extLst>
          </p:cNvPr>
          <p:cNvSpPr txBox="1"/>
          <p:nvPr/>
        </p:nvSpPr>
        <p:spPr>
          <a:xfrm>
            <a:off x="372644" y="1793211"/>
            <a:ext cx="5116498" cy="4671343"/>
          </a:xfrm>
          <a:prstGeom prst="rect">
            <a:avLst/>
          </a:prstGeom>
          <a:noFill/>
        </p:spPr>
        <p:txBody>
          <a:bodyPr wrap="square" lIns="91440" tIns="45720" rIns="91440" bIns="45720" rtlCol="0" anchor="t">
            <a:spAutoFit/>
          </a:bodyPr>
          <a:lstStyle/>
          <a:p>
            <a:pPr marL="34290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Duidelijke functieomschrijvingen</a:t>
            </a:r>
            <a:r>
              <a:rPr lang="nl-NL" sz="1200" dirty="0">
                <a:effectLst/>
                <a:latin typeface="Interstate Light" pitchFamily="50" charset="0"/>
                <a:ea typeface="Times New Roman" panose="02020603050405020304" pitchFamily="18" charset="0"/>
                <a:cs typeface="Times New Roman" panose="02020603050405020304" pitchFamily="18" charset="0"/>
              </a:rPr>
              <a:t>: Door helder te communiceren over de taken, verantwoordelijkheden en tijdsbesteding van vrijwilligersfuncties, verlagen we de drempel om zich aan te melden. Zo weet iedereen vooraf wat er wordt verwacht.</a:t>
            </a:r>
            <a:endParaRPr lang="nl-NL" sz="20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Proactieve en persoonlijke communicatie</a:t>
            </a:r>
            <a:r>
              <a:rPr lang="nl-NL" sz="1200" dirty="0">
                <a:effectLst/>
                <a:latin typeface="Interstate Light" pitchFamily="50" charset="0"/>
                <a:ea typeface="Times New Roman" panose="02020603050405020304" pitchFamily="18" charset="0"/>
                <a:cs typeface="Times New Roman" panose="02020603050405020304" pitchFamily="18" charset="0"/>
              </a:rPr>
              <a:t>: We informeren onze leden en ouders regelmatig over de mogelijkheden om als vrijwilliger actief te worden. Dit doen wij door middel van een persoonlijke benadering waarin (ouders van) nieuwe leden door de vrijwilligerscoördinator/-commissie worden uitgenodigd voor een informatie- en kennismakingsavonden</a:t>
            </a:r>
            <a:r>
              <a:rPr lang="nl-NL" sz="1200" dirty="0">
                <a:effectLst/>
                <a:latin typeface="Interstate Light" pitchFamily="50" charset="0"/>
                <a:ea typeface="Aptos" panose="020B0004020202020204" pitchFamily="34" charset="0"/>
                <a:cs typeface="Times New Roman" panose="02020603050405020304" pitchFamily="18" charset="0"/>
              </a:rPr>
              <a:t> </a:t>
            </a:r>
            <a:r>
              <a:rPr lang="nl-NL" sz="1200" dirty="0">
                <a:effectLst/>
                <a:latin typeface="Interstate Light" pitchFamily="50" charset="0"/>
                <a:ea typeface="Times New Roman" panose="02020603050405020304" pitchFamily="18" charset="0"/>
                <a:cs typeface="Times New Roman" panose="02020603050405020304" pitchFamily="18" charset="0"/>
              </a:rPr>
              <a:t>. Daarnaast maakt de coördinator/ commissie regelmatig praatjes langs de lijn met ouders van jeugdleden</a:t>
            </a:r>
            <a:r>
              <a:rPr lang="nl-NL" sz="1200" dirty="0">
                <a:effectLst/>
                <a:latin typeface="Interstate Light" pitchFamily="50" charset="0"/>
                <a:ea typeface="Aptos" panose="020B0004020202020204" pitchFamily="34" charset="0"/>
                <a:cs typeface="Times New Roman" panose="02020603050405020304" pitchFamily="18" charset="0"/>
              </a:rPr>
              <a:t> </a:t>
            </a:r>
            <a:r>
              <a:rPr lang="nl-NL" sz="1200" dirty="0">
                <a:effectLst/>
                <a:latin typeface="Interstate Light" pitchFamily="50" charset="0"/>
                <a:ea typeface="Times New Roman" panose="02020603050405020304" pitchFamily="18" charset="0"/>
                <a:cs typeface="Times New Roman" panose="02020603050405020304" pitchFamily="18" charset="0"/>
              </a:rPr>
              <a:t>. </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Drijfveren</a:t>
            </a:r>
            <a:r>
              <a:rPr lang="nl-NL" sz="1200" dirty="0">
                <a:effectLst/>
                <a:latin typeface="Interstate Light" pitchFamily="50" charset="0"/>
                <a:ea typeface="Times New Roman" panose="02020603050405020304" pitchFamily="18" charset="0"/>
                <a:cs typeface="Times New Roman" panose="02020603050405020304" pitchFamily="18" charset="0"/>
              </a:rPr>
              <a:t>: We zijn ons bewust van het feit dat iedere vrijwilliger eigen drijfveren heeft om zich in te zetten voor onze vereniging en we houden hier rekening mee bij het benaderen van potentiële vrijwilligers. </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Teamtaken</a:t>
            </a:r>
            <a:r>
              <a:rPr lang="nl-NL" sz="1200" dirty="0">
                <a:effectLst/>
                <a:latin typeface="Interstate Light" pitchFamily="50" charset="0"/>
                <a:ea typeface="Times New Roman" panose="02020603050405020304" pitchFamily="18" charset="0"/>
                <a:cs typeface="Times New Roman" panose="02020603050405020304" pitchFamily="18" charset="0"/>
              </a:rPr>
              <a:t>: We denken samen met de vrijwilligerscoördinator/-commissie na over teamtaken waarbij een heel team verantwoordelijk is voor een expliciete </a:t>
            </a:r>
            <a:r>
              <a:rPr lang="nl-NL" sz="1200" dirty="0">
                <a:solidFill>
                  <a:srgbClr val="EF790C"/>
                </a:solidFill>
                <a:effectLst/>
                <a:latin typeface="Interstate Light" pitchFamily="50" charset="0"/>
                <a:ea typeface="Times New Roman" panose="02020603050405020304" pitchFamily="18" charset="0"/>
                <a:cs typeface="Times New Roman" panose="02020603050405020304" pitchFamily="18" charset="0"/>
              </a:rPr>
              <a:t>taak</a:t>
            </a:r>
            <a:r>
              <a:rPr lang="nl-NL" sz="1200" dirty="0">
                <a:effectLst/>
                <a:latin typeface="Interstate Light" pitchFamily="50" charset="0"/>
                <a:ea typeface="Times New Roman" panose="02020603050405020304" pitchFamily="18" charset="0"/>
                <a:cs typeface="Times New Roman" panose="02020603050405020304" pitchFamily="18" charset="0"/>
              </a:rPr>
              <a:t>. Dit kan zowel binnen een commissie zijn als binnen een project</a:t>
            </a:r>
            <a:r>
              <a:rPr lang="nl-NL" sz="1200" dirty="0">
                <a:effectLst/>
                <a:latin typeface="Verdana" panose="020B0604030504040204" pitchFamily="34" charset="0"/>
                <a:ea typeface="Times New Roman" panose="02020603050405020304" pitchFamily="18" charset="0"/>
                <a:cs typeface="Times New Roman" panose="02020603050405020304" pitchFamily="18" charset="0"/>
              </a:rPr>
              <a:t>. </a:t>
            </a:r>
            <a:endParaRPr lang="nl-NL" sz="20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Tekstvak 1">
            <a:extLst>
              <a:ext uri="{FF2B5EF4-FFF2-40B4-BE49-F238E27FC236}">
                <a16:creationId xmlns:a16="http://schemas.microsoft.com/office/drawing/2014/main" id="{B710280C-3193-5BD4-A6A0-3647BA0DD0A6}"/>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VRIJWILLIGERS</a:t>
            </a:r>
          </a:p>
        </p:txBody>
      </p:sp>
      <p:sp>
        <p:nvSpPr>
          <p:cNvPr id="3" name="Tekstvak 2">
            <a:extLst>
              <a:ext uri="{FF2B5EF4-FFF2-40B4-BE49-F238E27FC236}">
                <a16:creationId xmlns:a16="http://schemas.microsoft.com/office/drawing/2014/main" id="{0B5394AF-13C9-E954-ED92-227F1B627D75}"/>
              </a:ext>
            </a:extLst>
          </p:cNvPr>
          <p:cNvSpPr txBox="1"/>
          <p:nvPr/>
        </p:nvSpPr>
        <p:spPr>
          <a:xfrm>
            <a:off x="372644" y="1123364"/>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1. WERVING VAN VRIJWILLIGERS</a:t>
            </a:r>
          </a:p>
        </p:txBody>
      </p:sp>
      <p:pic>
        <p:nvPicPr>
          <p:cNvPr id="9" name="Afbeelding 8" descr="Afbeelding met clipart, ontwerp&#10;&#10;Automatisch gegenereerde beschrijving">
            <a:extLst>
              <a:ext uri="{FF2B5EF4-FFF2-40B4-BE49-F238E27FC236}">
                <a16:creationId xmlns:a16="http://schemas.microsoft.com/office/drawing/2014/main" id="{BA6FD9DB-401F-36B3-9672-973EFD37F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3" action="ppaction://hlinksldjump"/>
            <a:extLst>
              <a:ext uri="{FF2B5EF4-FFF2-40B4-BE49-F238E27FC236}">
                <a16:creationId xmlns:a16="http://schemas.microsoft.com/office/drawing/2014/main" id="{0EB75761-6E08-4968-E557-FF9B7ED97EAF}"/>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76143C3F-7D18-EC05-162D-E17EA9D118C1}"/>
              </a:ext>
            </a:extLst>
          </p:cNvPr>
          <p:cNvSpPr txBox="1"/>
          <p:nvPr/>
        </p:nvSpPr>
        <p:spPr>
          <a:xfrm>
            <a:off x="10449608" y="6219520"/>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9" name="Tekstvak 18">
            <a:extLst>
              <a:ext uri="{FF2B5EF4-FFF2-40B4-BE49-F238E27FC236}">
                <a16:creationId xmlns:a16="http://schemas.microsoft.com/office/drawing/2014/main" id="{039D898C-F306-B237-B1A5-54D0A8D9F801}"/>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5" name="Rechthoek: afgeronde hoeken 4">
            <a:hlinkClick r:id="rId4" action="ppaction://hlinksldjump"/>
            <a:extLst>
              <a:ext uri="{FF2B5EF4-FFF2-40B4-BE49-F238E27FC236}">
                <a16:creationId xmlns:a16="http://schemas.microsoft.com/office/drawing/2014/main" id="{343584A5-34F2-EA5C-B713-0A98E9712AC8}"/>
              </a:ext>
            </a:extLst>
          </p:cNvPr>
          <p:cNvSpPr/>
          <p:nvPr/>
        </p:nvSpPr>
        <p:spPr>
          <a:xfrm>
            <a:off x="10971300" y="620275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hlinkClick r:id="rId5" action="ppaction://hlinksldjump"/>
            <a:extLst>
              <a:ext uri="{FF2B5EF4-FFF2-40B4-BE49-F238E27FC236}">
                <a16:creationId xmlns:a16="http://schemas.microsoft.com/office/drawing/2014/main" id="{D6ED95BC-9527-39C4-412A-AF6748908DEF}"/>
              </a:ext>
            </a:extLst>
          </p:cNvPr>
          <p:cNvSpPr/>
          <p:nvPr/>
        </p:nvSpPr>
        <p:spPr>
          <a:xfrm>
            <a:off x="10486459" y="6233203"/>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afgeronde hoeken 22">
            <a:hlinkClick r:id="rId6" action="ppaction://hlinksldjump"/>
            <a:extLst>
              <a:ext uri="{FF2B5EF4-FFF2-40B4-BE49-F238E27FC236}">
                <a16:creationId xmlns:a16="http://schemas.microsoft.com/office/drawing/2014/main" id="{F37AD414-5E2D-D008-1657-D4CD4980362B}"/>
              </a:ext>
            </a:extLst>
          </p:cNvPr>
          <p:cNvSpPr/>
          <p:nvPr/>
        </p:nvSpPr>
        <p:spPr>
          <a:xfrm>
            <a:off x="5605496" y="586330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Gelijkbenige driehoek 5">
            <a:extLst>
              <a:ext uri="{FF2B5EF4-FFF2-40B4-BE49-F238E27FC236}">
                <a16:creationId xmlns:a16="http://schemas.microsoft.com/office/drawing/2014/main" id="{94544A6E-F8D1-F26D-0B0C-8222636477AF}"/>
              </a:ext>
            </a:extLst>
          </p:cNvPr>
          <p:cNvSpPr/>
          <p:nvPr/>
        </p:nvSpPr>
        <p:spPr>
          <a:xfrm rot="13394087" flipH="1">
            <a:off x="5793386" y="5217535"/>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55E5CDD1-4997-69BB-AE65-35AD888F510B}"/>
              </a:ext>
            </a:extLst>
          </p:cNvPr>
          <p:cNvSpPr/>
          <p:nvPr/>
        </p:nvSpPr>
        <p:spPr>
          <a:xfrm>
            <a:off x="6001841" y="4726188"/>
            <a:ext cx="5081759" cy="1221995"/>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AA8E75D7-589C-FEB2-14CD-FD6F910F45A6}"/>
              </a:ext>
            </a:extLst>
          </p:cNvPr>
          <p:cNvSpPr txBox="1"/>
          <p:nvPr/>
        </p:nvSpPr>
        <p:spPr>
          <a:xfrm>
            <a:off x="6082242" y="4872903"/>
            <a:ext cx="4019545" cy="932628"/>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solidFill>
                  <a:schemeClr val="bg1"/>
                </a:solidFill>
                <a:effectLst/>
                <a:latin typeface="Interstate Light" pitchFamily="50" charset="0"/>
                <a:ea typeface="Times New Roman" panose="02020603050405020304" pitchFamily="18" charset="0"/>
                <a:cs typeface="Times New Roman" panose="02020603050405020304" pitchFamily="18" charset="0"/>
              </a:rPr>
              <a:t>Een teamtaak kan bijvoorbeeld zijn dat Dames 2 verantwoordelijk is voor een feest voor de senioren en dat JO14-2 (met hun ouders) verantwoordelijk is voor een paastoernooi voor de jongste jeugd.</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13" name="Vermenigvuldigingsteken 12">
            <a:extLst>
              <a:ext uri="{FF2B5EF4-FFF2-40B4-BE49-F238E27FC236}">
                <a16:creationId xmlns:a16="http://schemas.microsoft.com/office/drawing/2014/main" id="{BD4308B1-E71A-6AAC-8AE0-2700F9E35541}"/>
              </a:ext>
            </a:extLst>
          </p:cNvPr>
          <p:cNvSpPr/>
          <p:nvPr/>
        </p:nvSpPr>
        <p:spPr>
          <a:xfrm>
            <a:off x="10746714" y="4838532"/>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28" name="Rechthoek: afgeronde hoeken 27">
            <a:hlinkClick r:id="rId5" action="ppaction://hlinksldjump"/>
            <a:extLst>
              <a:ext uri="{FF2B5EF4-FFF2-40B4-BE49-F238E27FC236}">
                <a16:creationId xmlns:a16="http://schemas.microsoft.com/office/drawing/2014/main" id="{02675542-CB3F-D89E-8598-2EAC626853F4}"/>
              </a:ext>
            </a:extLst>
          </p:cNvPr>
          <p:cNvSpPr/>
          <p:nvPr/>
        </p:nvSpPr>
        <p:spPr>
          <a:xfrm>
            <a:off x="10614486" y="4762951"/>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06679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48BC6-18A1-EE13-DD4A-BFA5899B89C1}"/>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FED39B02-1A10-64E9-90DC-2697502022C5}"/>
              </a:ext>
            </a:extLst>
          </p:cNvPr>
          <p:cNvSpPr txBox="1"/>
          <p:nvPr/>
        </p:nvSpPr>
        <p:spPr>
          <a:xfrm>
            <a:off x="6096000" y="1786805"/>
            <a:ext cx="5839960" cy="4556376"/>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Wij geloven dat het behouden van vrijwilligers net zo belangrijk is als het werven ervan. Daarom werken wij als vereniging aan:</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Relatiemanagement</a:t>
            </a:r>
            <a:r>
              <a:rPr lang="nl-NL" sz="1200" dirty="0">
                <a:effectLst/>
                <a:latin typeface="Interstate Light" pitchFamily="50" charset="0"/>
                <a:ea typeface="Times New Roman" panose="02020603050405020304" pitchFamily="18" charset="0"/>
                <a:cs typeface="Times New Roman" panose="02020603050405020304" pitchFamily="18" charset="0"/>
              </a:rPr>
              <a:t>: De vrijwilligerscoördinator/-commissie onderhoudt warme contacten met de vrijwilligers van onze vereniging. Zo zijn zij op de hoogte van veranderingen in wensen en behoeften van onze vrijwilligers en spelen daar waar nodig hierop in. </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Flexibiliteit</a:t>
            </a:r>
            <a:r>
              <a:rPr lang="nl-NL" sz="1200" dirty="0">
                <a:effectLst/>
                <a:latin typeface="Interstate Light" pitchFamily="50" charset="0"/>
                <a:ea typeface="Times New Roman" panose="02020603050405020304" pitchFamily="18" charset="0"/>
                <a:cs typeface="Times New Roman" panose="02020603050405020304" pitchFamily="18" charset="0"/>
              </a:rPr>
              <a:t>: Wij begrijpen dat vrijwilligerswerk soms moeilijk te combineren is met werk en privéleven. Daarom proberen we – naast het creëren van behapbare functies - zoveel mogelijk flexibiliteit te bieden in taken en tijdsinzet. Vrijwilligers kunnen zelf aangeven wanneer en hoe vaak ze beschikbaar zijn.</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Positieve verenigingscultuur</a:t>
            </a:r>
            <a:r>
              <a:rPr lang="nl-NL" sz="1200" dirty="0">
                <a:effectLst/>
                <a:latin typeface="Interstate Light" pitchFamily="50" charset="0"/>
                <a:ea typeface="Times New Roman" panose="02020603050405020304" pitchFamily="18" charset="0"/>
                <a:cs typeface="Times New Roman" panose="02020603050405020304" pitchFamily="18" charset="0"/>
              </a:rPr>
              <a:t>: Vrijwilligers voeren hun taak met plezier uit en/of halen voldoening hieruit. We creëren voor hen een veilige omgeving. Vrijwilligers weten bij wie zij terecht kunnen wanneer hun veiligheid of plezier in het gedrang komt. Door middel van anonieme evaluaties houden we zicht op de ontwikkelingen binnen de vereniging.</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Doorstroom</a:t>
            </a:r>
            <a:r>
              <a:rPr lang="nl-NL" sz="1200" dirty="0">
                <a:effectLst/>
                <a:latin typeface="Interstate Light" pitchFamily="50" charset="0"/>
                <a:ea typeface="Times New Roman" panose="02020603050405020304" pitchFamily="18" charset="0"/>
                <a:cs typeface="Times New Roman" panose="02020603050405020304" pitchFamily="18" charset="0"/>
              </a:rPr>
              <a:t>: We zorgen voor een gestructureerd verloop in onze commissies en projecten. Net zoals bij bestuurders houden we een maximale termijn aan van drie jaar met een maximum van twee herbenoemingen. </a:t>
            </a:r>
            <a:endParaRPr lang="nl-NL" sz="1200" dirty="0">
              <a:effectLst/>
              <a:latin typeface="Interstate Light" pitchFamily="50" charset="0"/>
              <a:ea typeface="Aptos" panose="020B0004020202020204" pitchFamily="34" charset="0"/>
              <a:cs typeface="Times New Roman" panose="02020603050405020304" pitchFamily="18" charset="0"/>
            </a:endParaRPr>
          </a:p>
        </p:txBody>
      </p:sp>
      <p:sp>
        <p:nvSpPr>
          <p:cNvPr id="2" name="Tekstvak 1">
            <a:extLst>
              <a:ext uri="{FF2B5EF4-FFF2-40B4-BE49-F238E27FC236}">
                <a16:creationId xmlns:a16="http://schemas.microsoft.com/office/drawing/2014/main" id="{79CCA47F-790C-991C-569A-164CC06A978E}"/>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VRIJWILLIGERS</a:t>
            </a:r>
          </a:p>
        </p:txBody>
      </p:sp>
      <p:sp>
        <p:nvSpPr>
          <p:cNvPr id="3" name="Tekstvak 2">
            <a:extLst>
              <a:ext uri="{FF2B5EF4-FFF2-40B4-BE49-F238E27FC236}">
                <a16:creationId xmlns:a16="http://schemas.microsoft.com/office/drawing/2014/main" id="{9E4E2D56-2517-34DB-6E5B-5124F8ACE71A}"/>
              </a:ext>
            </a:extLst>
          </p:cNvPr>
          <p:cNvSpPr txBox="1"/>
          <p:nvPr/>
        </p:nvSpPr>
        <p:spPr>
          <a:xfrm>
            <a:off x="372644" y="1123364"/>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2. BEGELEIDING EN OPLEIDING</a:t>
            </a:r>
          </a:p>
        </p:txBody>
      </p:sp>
      <p:sp>
        <p:nvSpPr>
          <p:cNvPr id="7" name="Tekstvak 6">
            <a:extLst>
              <a:ext uri="{FF2B5EF4-FFF2-40B4-BE49-F238E27FC236}">
                <a16:creationId xmlns:a16="http://schemas.microsoft.com/office/drawing/2014/main" id="{B9EEECBC-8C7E-4E66-42E5-710B21EC7502}"/>
              </a:ext>
            </a:extLst>
          </p:cNvPr>
          <p:cNvSpPr txBox="1"/>
          <p:nvPr/>
        </p:nvSpPr>
        <p:spPr>
          <a:xfrm>
            <a:off x="372644" y="1793211"/>
            <a:ext cx="5366676" cy="4453783"/>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Vrijwilligers verdienen het om goed begeleid en ondersteund te worden in hun taken. Wij als vereniging bieden daarom:</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Een warm welkom</a:t>
            </a:r>
            <a:r>
              <a:rPr lang="nl-NL" sz="1200" dirty="0">
                <a:effectLst/>
                <a:latin typeface="Interstate Light" pitchFamily="50" charset="0"/>
                <a:ea typeface="Times New Roman" panose="02020603050405020304" pitchFamily="18" charset="0"/>
                <a:cs typeface="Times New Roman" panose="02020603050405020304" pitchFamily="18" charset="0"/>
              </a:rPr>
              <a:t>: We dragen als vereniging actief zorg voor een warm welkom voor vrijwilligers en de vrijwilligerscoördinator/-commissie besteedt hierbij aandacht aan de </a:t>
            </a:r>
            <a:r>
              <a:rPr lang="nl-NL" sz="1200" dirty="0" err="1">
                <a:effectLst/>
                <a:latin typeface="Interstate Light" pitchFamily="50" charset="0"/>
                <a:ea typeface="Times New Roman" panose="02020603050405020304" pitchFamily="18" charset="0"/>
                <a:cs typeface="Times New Roman" panose="02020603050405020304" pitchFamily="18" charset="0"/>
              </a:rPr>
              <a:t>onboarding</a:t>
            </a:r>
            <a:r>
              <a:rPr lang="nl-NL" sz="1200" dirty="0">
                <a:effectLst/>
                <a:latin typeface="Interstate Light" pitchFamily="50" charset="0"/>
                <a:ea typeface="Times New Roman" panose="02020603050405020304" pitchFamily="18" charset="0"/>
                <a:cs typeface="Times New Roman" panose="02020603050405020304" pitchFamily="18" charset="0"/>
              </a:rPr>
              <a:t> van nieuwe vrijwilligers. Waar mogelijk vindt een warme overdracht plaats. </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Doorgroeien</a:t>
            </a:r>
            <a:r>
              <a:rPr lang="nl-NL" sz="1200" dirty="0">
                <a:effectLst/>
                <a:latin typeface="Interstate Light" pitchFamily="50" charset="0"/>
                <a:ea typeface="Times New Roman" panose="02020603050405020304" pitchFamily="18" charset="0"/>
                <a:cs typeface="Times New Roman" panose="02020603050405020304" pitchFamily="18" charset="0"/>
              </a:rPr>
              <a:t>: Elke vrijwilliger wordt aan het begin van een seizoen door de vrijwilligerscoördinator/-commissie gevraagd naar zijn of haar ambities. Afhankelijk van die ambitie en de functie van de vrijwilliger organiseren wij gerichte trainingen, zoals cursussen voor trainers en scheidsrechters of EHBO-trainingen. Hiermee vergroten we de deskundigheid van onze vrijwilligers en helpen we hen met het uitvoeren van hun taken.</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Tussentijdse evaluaties</a:t>
            </a:r>
            <a:r>
              <a:rPr lang="nl-NL" sz="1200" dirty="0">
                <a:effectLst/>
                <a:latin typeface="Interstate Light" pitchFamily="50" charset="0"/>
                <a:ea typeface="Times New Roman" panose="02020603050405020304" pitchFamily="18" charset="0"/>
                <a:cs typeface="Times New Roman" panose="02020603050405020304" pitchFamily="18" charset="0"/>
              </a:rPr>
              <a:t>: Vrijwilligers krijgen bij ons regelmatig de kans om feedback te geven en vragen te stellen. De vrijwilligerscoördinator/-commissie organiseert halfjaarlijks evaluatiegesprekken/-momenten waarin samen wordt gekeken naar de ervaringen van vrijwilligers en mogelijke verbeter-/ontwikkelpunten voor de vereniging. </a:t>
            </a:r>
            <a:endParaRPr lang="nl-NL" sz="1200" dirty="0">
              <a:effectLst/>
              <a:latin typeface="Interstate Light" pitchFamily="50" charset="0"/>
              <a:ea typeface="Aptos" panose="020B0004020202020204" pitchFamily="34" charset="0"/>
              <a:cs typeface="Times New Roman" panose="02020603050405020304" pitchFamily="18" charset="0"/>
            </a:endParaRPr>
          </a:p>
        </p:txBody>
      </p:sp>
      <p:sp>
        <p:nvSpPr>
          <p:cNvPr id="5" name="Tekstvak 4">
            <a:extLst>
              <a:ext uri="{FF2B5EF4-FFF2-40B4-BE49-F238E27FC236}">
                <a16:creationId xmlns:a16="http://schemas.microsoft.com/office/drawing/2014/main" id="{F33C7452-8E4E-187C-9855-1C8A4411B673}"/>
              </a:ext>
            </a:extLst>
          </p:cNvPr>
          <p:cNvSpPr txBox="1"/>
          <p:nvPr/>
        </p:nvSpPr>
        <p:spPr>
          <a:xfrm>
            <a:off x="6096000" y="1123364"/>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3. BEHOUD VAN VRIJWILLIGERS</a:t>
            </a:r>
          </a:p>
        </p:txBody>
      </p:sp>
      <p:pic>
        <p:nvPicPr>
          <p:cNvPr id="10" name="Afbeelding 9" descr="Afbeelding met clipart, ontwerp&#10;&#10;Automatisch gegenereerde beschrijving">
            <a:extLst>
              <a:ext uri="{FF2B5EF4-FFF2-40B4-BE49-F238E27FC236}">
                <a16:creationId xmlns:a16="http://schemas.microsoft.com/office/drawing/2014/main" id="{BA3F3508-D1EC-C808-6186-E4F47FDE9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1" name="Rechthoek: afgeronde hoeken 10">
            <a:hlinkClick r:id="rId3" action="ppaction://hlinksldjump"/>
            <a:extLst>
              <a:ext uri="{FF2B5EF4-FFF2-40B4-BE49-F238E27FC236}">
                <a16:creationId xmlns:a16="http://schemas.microsoft.com/office/drawing/2014/main" id="{ADCBCEBB-7066-9639-CA4A-20D7E76ADE4A}"/>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A5FEAA20-EA26-A623-BB92-8B7E657ECCBA}"/>
              </a:ext>
            </a:extLst>
          </p:cNvPr>
          <p:cNvSpPr txBox="1"/>
          <p:nvPr/>
        </p:nvSpPr>
        <p:spPr>
          <a:xfrm>
            <a:off x="10449608" y="6219520"/>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5" name="Tekstvak 14">
            <a:extLst>
              <a:ext uri="{FF2B5EF4-FFF2-40B4-BE49-F238E27FC236}">
                <a16:creationId xmlns:a16="http://schemas.microsoft.com/office/drawing/2014/main" id="{B62DC0B0-0D08-9D2D-AF2F-65A39511B68D}"/>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6" name="Rechthoek: afgeronde hoeken 5">
            <a:hlinkClick r:id="rId4" action="ppaction://hlinksldjump"/>
            <a:extLst>
              <a:ext uri="{FF2B5EF4-FFF2-40B4-BE49-F238E27FC236}">
                <a16:creationId xmlns:a16="http://schemas.microsoft.com/office/drawing/2014/main" id="{E51D8A21-21DD-CD0D-DBBF-227D1DE04FAD}"/>
              </a:ext>
            </a:extLst>
          </p:cNvPr>
          <p:cNvSpPr/>
          <p:nvPr/>
        </p:nvSpPr>
        <p:spPr>
          <a:xfrm>
            <a:off x="10486459" y="6233203"/>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hlinkClick r:id="rId5" action="ppaction://hlinksldjump"/>
            <a:extLst>
              <a:ext uri="{FF2B5EF4-FFF2-40B4-BE49-F238E27FC236}">
                <a16:creationId xmlns:a16="http://schemas.microsoft.com/office/drawing/2014/main" id="{200393ED-64EB-8376-58AA-9E1F5344C87D}"/>
              </a:ext>
            </a:extLst>
          </p:cNvPr>
          <p:cNvSpPr/>
          <p:nvPr/>
        </p:nvSpPr>
        <p:spPr>
          <a:xfrm>
            <a:off x="10919327" y="6210188"/>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479133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28E45-4EB2-A197-3EEE-6F5E682B3F94}"/>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9882F2C6-0B9E-1497-F322-827D059E1267}"/>
              </a:ext>
            </a:extLst>
          </p:cNvPr>
          <p:cNvSpPr txBox="1"/>
          <p:nvPr/>
        </p:nvSpPr>
        <p:spPr>
          <a:xfrm>
            <a:off x="6096000" y="1786805"/>
            <a:ext cx="5518826" cy="718402"/>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Het werven, begeleiden, behouden en waarderen van vrijwilligers is een continu proces. Daarom evalueren wij ons vrijwilligersbeleid jaarlijks met de vrijwilligerscoördinator/-commissie en sturen we bij waar nodig.</a:t>
            </a:r>
            <a:endParaRPr lang="nl-NL" sz="1200" dirty="0">
              <a:effectLst/>
              <a:latin typeface="Interstate Light" pitchFamily="50" charset="0"/>
              <a:ea typeface="Aptos" panose="020B0004020202020204" pitchFamily="34" charset="0"/>
              <a:cs typeface="Times New Roman" panose="02020603050405020304" pitchFamily="18" charset="0"/>
            </a:endParaRPr>
          </a:p>
        </p:txBody>
      </p:sp>
      <p:sp>
        <p:nvSpPr>
          <p:cNvPr id="2" name="Tekstvak 1">
            <a:extLst>
              <a:ext uri="{FF2B5EF4-FFF2-40B4-BE49-F238E27FC236}">
                <a16:creationId xmlns:a16="http://schemas.microsoft.com/office/drawing/2014/main" id="{1254B777-ACA4-BA48-8542-2049CD9E8E6F}"/>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VRIJWILLIGERS</a:t>
            </a:r>
          </a:p>
        </p:txBody>
      </p:sp>
      <p:sp>
        <p:nvSpPr>
          <p:cNvPr id="3" name="Tekstvak 2">
            <a:extLst>
              <a:ext uri="{FF2B5EF4-FFF2-40B4-BE49-F238E27FC236}">
                <a16:creationId xmlns:a16="http://schemas.microsoft.com/office/drawing/2014/main" id="{D38848F6-06B7-9CA2-A6B7-B5D302F2AFE3}"/>
              </a:ext>
            </a:extLst>
          </p:cNvPr>
          <p:cNvSpPr txBox="1"/>
          <p:nvPr/>
        </p:nvSpPr>
        <p:spPr>
          <a:xfrm>
            <a:off x="372644" y="1123364"/>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4. WAARDERING EN HERKENNING</a:t>
            </a:r>
          </a:p>
        </p:txBody>
      </p:sp>
      <p:sp>
        <p:nvSpPr>
          <p:cNvPr id="7" name="Tekstvak 6">
            <a:extLst>
              <a:ext uri="{FF2B5EF4-FFF2-40B4-BE49-F238E27FC236}">
                <a16:creationId xmlns:a16="http://schemas.microsoft.com/office/drawing/2014/main" id="{FF36A07E-12CC-310D-A5BD-69F56EC72FAE}"/>
              </a:ext>
            </a:extLst>
          </p:cNvPr>
          <p:cNvSpPr txBox="1"/>
          <p:nvPr/>
        </p:nvSpPr>
        <p:spPr>
          <a:xfrm>
            <a:off x="372644" y="1793211"/>
            <a:ext cx="5055390" cy="5292603"/>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Het waarderen van de inzet van vrijwilligers is essentieel om hen te motiveren en te behouden. Deze waardering wordt op verschillende manieren en momenten getoond en wordt afgestemd</a:t>
            </a:r>
            <a:r>
              <a:rPr lang="nl-NL" sz="1200" dirty="0">
                <a:effectLst/>
                <a:latin typeface="Interstate Light" pitchFamily="50" charset="0"/>
                <a:ea typeface="Aptos" panose="020B0004020202020204" pitchFamily="34" charset="0"/>
                <a:cs typeface="Times New Roman" panose="02020603050405020304" pitchFamily="18" charset="0"/>
              </a:rPr>
              <a:t> </a:t>
            </a:r>
            <a:r>
              <a:rPr lang="nl-NL" sz="1200" dirty="0">
                <a:effectLst/>
                <a:latin typeface="Interstate Light" pitchFamily="50" charset="0"/>
                <a:ea typeface="Times New Roman" panose="02020603050405020304" pitchFamily="18" charset="0"/>
                <a:cs typeface="Times New Roman" panose="02020603050405020304" pitchFamily="18" charset="0"/>
              </a:rPr>
              <a:t>op de behoefte van de vrijwilliger. Wij als vereniging erkennen dit door:</a:t>
            </a: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Elke kruimel wordt gewaardeerd</a:t>
            </a:r>
            <a:r>
              <a:rPr lang="nl-NL" sz="1200" dirty="0">
                <a:effectLst/>
                <a:latin typeface="Interstate Light" pitchFamily="50" charset="0"/>
                <a:ea typeface="Times New Roman" panose="02020603050405020304" pitchFamily="18" charset="0"/>
                <a:cs typeface="Times New Roman" panose="02020603050405020304" pitchFamily="18" charset="0"/>
              </a:rPr>
              <a:t>: Iedereen die zich vrijwillig inzet voor onze vereniging moet het gevoel hebben hiervoor te worden gewaardeerd. </a:t>
            </a: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De vrijwilliger van de maand</a:t>
            </a:r>
            <a:r>
              <a:rPr lang="nl-NL" sz="1200" dirty="0">
                <a:effectLst/>
                <a:latin typeface="Interstate Light" pitchFamily="50" charset="0"/>
                <a:ea typeface="Times New Roman" panose="02020603050405020304" pitchFamily="18" charset="0"/>
                <a:cs typeface="Times New Roman" panose="02020603050405020304" pitchFamily="18" charset="0"/>
              </a:rPr>
              <a:t>: Elke maand zetten we een vrijwilliger extra in het zonnetje door een persoonlijke vermelding met daarbij een kleine attentie als blijk van waardering.</a:t>
            </a:r>
          </a:p>
          <a:p>
            <a:pPr marL="34290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Een jaarlijkse </a:t>
            </a:r>
            <a:r>
              <a:rPr lang="nl-NL" sz="1200" b="1" dirty="0" err="1">
                <a:effectLst/>
                <a:latin typeface="Interstate Light" pitchFamily="50" charset="0"/>
                <a:ea typeface="Times New Roman" panose="02020603050405020304" pitchFamily="18" charset="0"/>
                <a:cs typeface="Times New Roman" panose="02020603050405020304" pitchFamily="18" charset="0"/>
              </a:rPr>
              <a:t>vrijwilligersdag</a:t>
            </a:r>
            <a:r>
              <a:rPr lang="nl-NL" sz="1200" dirty="0">
                <a:effectLst/>
                <a:latin typeface="Interstate Light" pitchFamily="50" charset="0"/>
                <a:ea typeface="Times New Roman" panose="02020603050405020304" pitchFamily="18" charset="0"/>
                <a:cs typeface="Times New Roman" panose="02020603050405020304" pitchFamily="18" charset="0"/>
              </a:rPr>
              <a:t>: Ieder jaar organiseren we een speciale </a:t>
            </a:r>
            <a:r>
              <a:rPr lang="nl-NL" sz="1200" dirty="0" err="1">
                <a:effectLst/>
                <a:latin typeface="Interstate Light" pitchFamily="50" charset="0"/>
                <a:ea typeface="Times New Roman" panose="02020603050405020304" pitchFamily="18" charset="0"/>
                <a:cs typeface="Times New Roman" panose="02020603050405020304" pitchFamily="18" charset="0"/>
              </a:rPr>
              <a:t>vrijwilligersdag</a:t>
            </a:r>
            <a:r>
              <a:rPr lang="nl-NL" sz="1200" dirty="0">
                <a:effectLst/>
                <a:latin typeface="Interstate Light" pitchFamily="50" charset="0"/>
                <a:ea typeface="Times New Roman" panose="02020603050405020304" pitchFamily="18" charset="0"/>
                <a:cs typeface="Times New Roman" panose="02020603050405020304" pitchFamily="18" charset="0"/>
              </a:rPr>
              <a:t> waarop alle vrijwilligers worden uitgenodigd voor een sportieve of gezellige activiteit.</a:t>
            </a:r>
          </a:p>
          <a:p>
            <a:pPr marL="34290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Erkenning tijdens evenementen</a:t>
            </a:r>
            <a:r>
              <a:rPr lang="nl-NL" sz="1200" dirty="0">
                <a:effectLst/>
                <a:latin typeface="Interstate Light" pitchFamily="50" charset="0"/>
                <a:ea typeface="Times New Roman" panose="02020603050405020304" pitchFamily="18" charset="0"/>
                <a:cs typeface="Times New Roman" panose="02020603050405020304" pitchFamily="18" charset="0"/>
              </a:rPr>
              <a:t>: Tijdens grote evenementen nemen we altijd even de tijd om onze vrijwilligers publiekelijk te bedanken en hun belangrijke rol te benadrukken.</a:t>
            </a:r>
          </a:p>
          <a:p>
            <a:pPr marL="34290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Vrijwilligersvergoeding</a:t>
            </a:r>
            <a:r>
              <a:rPr lang="nl-NL" sz="1200" dirty="0">
                <a:effectLst/>
                <a:latin typeface="Interstate Light" pitchFamily="50" charset="0"/>
                <a:ea typeface="Times New Roman" panose="02020603050405020304" pitchFamily="18" charset="0"/>
                <a:cs typeface="Times New Roman" panose="02020603050405020304" pitchFamily="18" charset="0"/>
              </a:rPr>
              <a:t>: voor een aantal vooraf vastgestelde vrijwilligersfuncties/-taken maken we gebruik van een vrijwilligersvergoeding.</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indent="-342900" algn="just">
              <a:lnSpc>
                <a:spcPct val="116000"/>
              </a:lnSpc>
              <a:spcAft>
                <a:spcPts val="800"/>
              </a:spcAft>
              <a:buSzPts val="1000"/>
              <a:buFont typeface="Symbol" panose="05050102010706020507" pitchFamily="18" charset="2"/>
              <a:buChar char=""/>
              <a:tabLst>
                <a:tab pos="457200" algn="l"/>
              </a:tabLst>
            </a:pPr>
            <a:endParaRPr lang="nl-NL" sz="1200" dirty="0">
              <a:effectLst/>
              <a:latin typeface="Interstate Light" pitchFamily="50" charset="0"/>
              <a:ea typeface="Aptos" panose="020B0004020202020204" pitchFamily="34" charset="0"/>
              <a:cs typeface="Times New Roman" panose="02020603050405020304" pitchFamily="18" charset="0"/>
            </a:endParaRPr>
          </a:p>
          <a:p>
            <a:pPr lvl="0" algn="just">
              <a:lnSpc>
                <a:spcPct val="116000"/>
              </a:lnSpc>
              <a:spcAft>
                <a:spcPts val="800"/>
              </a:spcAft>
              <a:buSzPts val="1000"/>
              <a:tabLst>
                <a:tab pos="457200" algn="l"/>
              </a:tabLst>
            </a:pPr>
            <a:endParaRPr lang="nl-NL" sz="1200" dirty="0">
              <a:effectLst/>
              <a:latin typeface="Interstate Light" pitchFamily="50" charset="0"/>
              <a:ea typeface="Aptos" panose="020B0004020202020204" pitchFamily="34" charset="0"/>
              <a:cs typeface="Times New Roman" panose="02020603050405020304" pitchFamily="18" charset="0"/>
            </a:endParaRPr>
          </a:p>
        </p:txBody>
      </p:sp>
      <p:sp>
        <p:nvSpPr>
          <p:cNvPr id="5" name="Tekstvak 4">
            <a:extLst>
              <a:ext uri="{FF2B5EF4-FFF2-40B4-BE49-F238E27FC236}">
                <a16:creationId xmlns:a16="http://schemas.microsoft.com/office/drawing/2014/main" id="{8BE9956C-E7BC-442A-E175-FDF3AE265F3A}"/>
              </a:ext>
            </a:extLst>
          </p:cNvPr>
          <p:cNvSpPr txBox="1"/>
          <p:nvPr/>
        </p:nvSpPr>
        <p:spPr>
          <a:xfrm>
            <a:off x="6096000" y="1123364"/>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5. DOORLOPEND PROCES</a:t>
            </a:r>
          </a:p>
        </p:txBody>
      </p:sp>
      <p:pic>
        <p:nvPicPr>
          <p:cNvPr id="11" name="Afbeelding 10" descr="Afbeelding met clipart, ontwerp&#10;&#10;Automatisch gegenereerde beschrijving">
            <a:extLst>
              <a:ext uri="{FF2B5EF4-FFF2-40B4-BE49-F238E27FC236}">
                <a16:creationId xmlns:a16="http://schemas.microsoft.com/office/drawing/2014/main" id="{AD38FB91-FEF1-6D60-1D46-2B6AC6C7E8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6" name="Rechthoek: afgeronde hoeken 15">
            <a:hlinkClick r:id="rId3" action="ppaction://hlinksldjump"/>
            <a:extLst>
              <a:ext uri="{FF2B5EF4-FFF2-40B4-BE49-F238E27FC236}">
                <a16:creationId xmlns:a16="http://schemas.microsoft.com/office/drawing/2014/main" id="{71E37887-8EAE-EB12-EF1B-C7190CA0F10E}"/>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7DEF73FB-BF41-4DA2-8D15-6DDDCF4B9915}"/>
              </a:ext>
            </a:extLst>
          </p:cNvPr>
          <p:cNvSpPr txBox="1"/>
          <p:nvPr/>
        </p:nvSpPr>
        <p:spPr>
          <a:xfrm>
            <a:off x="10449608" y="6219520"/>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8" name="Tekstvak 17">
            <a:extLst>
              <a:ext uri="{FF2B5EF4-FFF2-40B4-BE49-F238E27FC236}">
                <a16:creationId xmlns:a16="http://schemas.microsoft.com/office/drawing/2014/main" id="{BA29ADA3-4104-1779-02CA-2F0396225104}"/>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9" name="Rechthoek: afgeronde hoeken 8">
            <a:hlinkClick r:id="rId4" action="ppaction://hlinksldjump"/>
            <a:extLst>
              <a:ext uri="{FF2B5EF4-FFF2-40B4-BE49-F238E27FC236}">
                <a16:creationId xmlns:a16="http://schemas.microsoft.com/office/drawing/2014/main" id="{AA797B55-3B5A-FAEF-68C6-DC54B33159AC}"/>
              </a:ext>
            </a:extLst>
          </p:cNvPr>
          <p:cNvSpPr/>
          <p:nvPr/>
        </p:nvSpPr>
        <p:spPr>
          <a:xfrm>
            <a:off x="10981673" y="6200118"/>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afgeronde hoeken 9">
            <a:hlinkClick r:id="rId5" action="ppaction://hlinksldjump"/>
            <a:extLst>
              <a:ext uri="{FF2B5EF4-FFF2-40B4-BE49-F238E27FC236}">
                <a16:creationId xmlns:a16="http://schemas.microsoft.com/office/drawing/2014/main" id="{D5575618-EB43-2F10-A3F3-42FE732FA7EB}"/>
              </a:ext>
            </a:extLst>
          </p:cNvPr>
          <p:cNvSpPr/>
          <p:nvPr/>
        </p:nvSpPr>
        <p:spPr>
          <a:xfrm>
            <a:off x="10486459" y="6233203"/>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afgeronde hoeken 12">
            <a:extLst>
              <a:ext uri="{FF2B5EF4-FFF2-40B4-BE49-F238E27FC236}">
                <a16:creationId xmlns:a16="http://schemas.microsoft.com/office/drawing/2014/main" id="{8C00C213-01D6-C490-F9CA-758BB9DF8290}"/>
              </a:ext>
            </a:extLst>
          </p:cNvPr>
          <p:cNvSpPr/>
          <p:nvPr/>
        </p:nvSpPr>
        <p:spPr>
          <a:xfrm>
            <a:off x="5479950" y="1922019"/>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Gelijkbenige driehoek 13">
            <a:extLst>
              <a:ext uri="{FF2B5EF4-FFF2-40B4-BE49-F238E27FC236}">
                <a16:creationId xmlns:a16="http://schemas.microsoft.com/office/drawing/2014/main" id="{FF998F88-BC48-869F-D656-A48A060FF2F4}"/>
              </a:ext>
            </a:extLst>
          </p:cNvPr>
          <p:cNvSpPr/>
          <p:nvPr/>
        </p:nvSpPr>
        <p:spPr>
          <a:xfrm rot="12296474" flipH="1">
            <a:off x="5530398" y="2031041"/>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B80E258C-195D-E7BE-FA48-728F6D3CD724}"/>
              </a:ext>
            </a:extLst>
          </p:cNvPr>
          <p:cNvSpPr txBox="1"/>
          <p:nvPr/>
        </p:nvSpPr>
        <p:spPr>
          <a:xfrm>
            <a:off x="5460286" y="1793211"/>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9" name="Rechthoek: afgeronde hoeken 18">
            <a:extLst>
              <a:ext uri="{FF2B5EF4-FFF2-40B4-BE49-F238E27FC236}">
                <a16:creationId xmlns:a16="http://schemas.microsoft.com/office/drawing/2014/main" id="{DE0752BF-DE96-AFC3-38B4-A9E1C343D415}"/>
              </a:ext>
            </a:extLst>
          </p:cNvPr>
          <p:cNvSpPr/>
          <p:nvPr/>
        </p:nvSpPr>
        <p:spPr>
          <a:xfrm>
            <a:off x="5499614" y="5787484"/>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Gelijkbenige driehoek 19">
            <a:extLst>
              <a:ext uri="{FF2B5EF4-FFF2-40B4-BE49-F238E27FC236}">
                <a16:creationId xmlns:a16="http://schemas.microsoft.com/office/drawing/2014/main" id="{09D35BA0-8794-6B7F-A452-4593C9D048F2}"/>
              </a:ext>
            </a:extLst>
          </p:cNvPr>
          <p:cNvSpPr/>
          <p:nvPr/>
        </p:nvSpPr>
        <p:spPr>
          <a:xfrm rot="12296474" flipH="1">
            <a:off x="5550062" y="5896506"/>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vak 20">
            <a:extLst>
              <a:ext uri="{FF2B5EF4-FFF2-40B4-BE49-F238E27FC236}">
                <a16:creationId xmlns:a16="http://schemas.microsoft.com/office/drawing/2014/main" id="{635D8E65-1BE1-9364-BE8B-2EFC203CC30D}"/>
              </a:ext>
            </a:extLst>
          </p:cNvPr>
          <p:cNvSpPr txBox="1"/>
          <p:nvPr/>
        </p:nvSpPr>
        <p:spPr>
          <a:xfrm>
            <a:off x="5479950" y="5658676"/>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22" name="Rechthoek: afgeronde hoeken 21">
            <a:hlinkClick r:id="rId6" action="ppaction://hlinksldjump"/>
            <a:extLst>
              <a:ext uri="{FF2B5EF4-FFF2-40B4-BE49-F238E27FC236}">
                <a16:creationId xmlns:a16="http://schemas.microsoft.com/office/drawing/2014/main" id="{8E3408A1-48C3-9D31-ECD6-749E00AFFCD3}"/>
              </a:ext>
            </a:extLst>
          </p:cNvPr>
          <p:cNvSpPr/>
          <p:nvPr/>
        </p:nvSpPr>
        <p:spPr>
          <a:xfrm>
            <a:off x="5388581" y="1793211"/>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afgeronde hoeken 22">
            <a:hlinkClick r:id="rId6" action="ppaction://hlinksldjump"/>
            <a:extLst>
              <a:ext uri="{FF2B5EF4-FFF2-40B4-BE49-F238E27FC236}">
                <a16:creationId xmlns:a16="http://schemas.microsoft.com/office/drawing/2014/main" id="{E1EE71E4-1D6D-95E5-287F-344F32298AA0}"/>
              </a:ext>
            </a:extLst>
          </p:cNvPr>
          <p:cNvSpPr/>
          <p:nvPr/>
        </p:nvSpPr>
        <p:spPr>
          <a:xfrm>
            <a:off x="5428034" y="5700865"/>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086785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3B33268-1BAF-3C5E-DA29-92670226BF5B}"/>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9C0894FF-A7BE-8209-7581-04F70CD2BC26}"/>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VRIJWILLIGERS</a:t>
            </a:r>
          </a:p>
        </p:txBody>
      </p:sp>
      <p:sp>
        <p:nvSpPr>
          <p:cNvPr id="3" name="Tekstvak 2">
            <a:extLst>
              <a:ext uri="{FF2B5EF4-FFF2-40B4-BE49-F238E27FC236}">
                <a16:creationId xmlns:a16="http://schemas.microsoft.com/office/drawing/2014/main" id="{2E009B41-0F9B-3822-C8F1-E3F29B0EDA8F}"/>
              </a:ext>
            </a:extLst>
          </p:cNvPr>
          <p:cNvSpPr txBox="1"/>
          <p:nvPr/>
        </p:nvSpPr>
        <p:spPr>
          <a:xfrm>
            <a:off x="372644" y="1123364"/>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4. WAARDERING EN HERKENNING</a:t>
            </a:r>
          </a:p>
        </p:txBody>
      </p:sp>
      <p:sp>
        <p:nvSpPr>
          <p:cNvPr id="7" name="Tekstvak 6">
            <a:extLst>
              <a:ext uri="{FF2B5EF4-FFF2-40B4-BE49-F238E27FC236}">
                <a16:creationId xmlns:a16="http://schemas.microsoft.com/office/drawing/2014/main" id="{A30F211D-7EF4-BEE3-52A6-48C2525154FE}"/>
              </a:ext>
            </a:extLst>
          </p:cNvPr>
          <p:cNvSpPr txBox="1"/>
          <p:nvPr/>
        </p:nvSpPr>
        <p:spPr>
          <a:xfrm>
            <a:off x="372644" y="1793211"/>
            <a:ext cx="5055390" cy="5292603"/>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Het waarderen van de inzet van vrijwilligers is essentieel om hen te motiveren en te behouden. Deze waardering wordt op verschillende manieren en momenten getoond en wordt </a:t>
            </a:r>
            <a:r>
              <a:rPr lang="nl-NL" sz="1200" dirty="0">
                <a:solidFill>
                  <a:srgbClr val="EF790C"/>
                </a:solidFill>
                <a:effectLst/>
                <a:latin typeface="Interstate Light" pitchFamily="50" charset="0"/>
                <a:ea typeface="Times New Roman" panose="02020603050405020304" pitchFamily="18" charset="0"/>
                <a:cs typeface="Times New Roman" panose="02020603050405020304" pitchFamily="18" charset="0"/>
              </a:rPr>
              <a:t>afgestemd</a:t>
            </a:r>
            <a:r>
              <a:rPr lang="nl-NL" sz="1200" dirty="0">
                <a:effectLst/>
                <a:latin typeface="Interstate Light" pitchFamily="50" charset="0"/>
                <a:ea typeface="Aptos" panose="020B0004020202020204" pitchFamily="34" charset="0"/>
                <a:cs typeface="Times New Roman" panose="02020603050405020304" pitchFamily="18" charset="0"/>
              </a:rPr>
              <a:t> </a:t>
            </a:r>
            <a:r>
              <a:rPr lang="nl-NL" sz="1200" dirty="0">
                <a:effectLst/>
                <a:latin typeface="Interstate Light" pitchFamily="50" charset="0"/>
                <a:ea typeface="Times New Roman" panose="02020603050405020304" pitchFamily="18" charset="0"/>
                <a:cs typeface="Times New Roman" panose="02020603050405020304" pitchFamily="18" charset="0"/>
              </a:rPr>
              <a:t>op de behoefte van de vrijwilliger. Wij als vereniging erkennen dit door:</a:t>
            </a: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Elke kruimel wordt gewaardeerd</a:t>
            </a:r>
            <a:r>
              <a:rPr lang="nl-NL" sz="1200" dirty="0">
                <a:effectLst/>
                <a:latin typeface="Interstate Light" pitchFamily="50" charset="0"/>
                <a:ea typeface="Times New Roman" panose="02020603050405020304" pitchFamily="18" charset="0"/>
                <a:cs typeface="Times New Roman" panose="02020603050405020304" pitchFamily="18" charset="0"/>
              </a:rPr>
              <a:t>: Iedereen die zich vrijwillig inzet voor onze vereniging moet het gevoel hebben hiervoor te worden gewaardeerd. </a:t>
            </a:r>
          </a:p>
          <a:p>
            <a:pPr marL="342900" lvl="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De vrijwilliger van de maand</a:t>
            </a:r>
            <a:r>
              <a:rPr lang="nl-NL" sz="1200" dirty="0">
                <a:effectLst/>
                <a:latin typeface="Interstate Light" pitchFamily="50" charset="0"/>
                <a:ea typeface="Times New Roman" panose="02020603050405020304" pitchFamily="18" charset="0"/>
                <a:cs typeface="Times New Roman" panose="02020603050405020304" pitchFamily="18" charset="0"/>
              </a:rPr>
              <a:t>: Elke maand zetten we een vrijwilliger extra in het zonnetje door een persoonlijke vermelding met daarbij een kleine attentie als blijk van waardering.</a:t>
            </a:r>
          </a:p>
          <a:p>
            <a:pPr marL="34290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Een jaarlijkse </a:t>
            </a:r>
            <a:r>
              <a:rPr lang="nl-NL" sz="1200" b="1" dirty="0" err="1">
                <a:effectLst/>
                <a:latin typeface="Interstate Light" pitchFamily="50" charset="0"/>
                <a:ea typeface="Times New Roman" panose="02020603050405020304" pitchFamily="18" charset="0"/>
                <a:cs typeface="Times New Roman" panose="02020603050405020304" pitchFamily="18" charset="0"/>
              </a:rPr>
              <a:t>vrijwilligersdag</a:t>
            </a:r>
            <a:r>
              <a:rPr lang="nl-NL" sz="1200" dirty="0">
                <a:effectLst/>
                <a:latin typeface="Interstate Light" pitchFamily="50" charset="0"/>
                <a:ea typeface="Times New Roman" panose="02020603050405020304" pitchFamily="18" charset="0"/>
                <a:cs typeface="Times New Roman" panose="02020603050405020304" pitchFamily="18" charset="0"/>
              </a:rPr>
              <a:t>: Ieder jaar organiseren we een speciale </a:t>
            </a:r>
            <a:r>
              <a:rPr lang="nl-NL" sz="1200" dirty="0" err="1">
                <a:effectLst/>
                <a:latin typeface="Interstate Light" pitchFamily="50" charset="0"/>
                <a:ea typeface="Times New Roman" panose="02020603050405020304" pitchFamily="18" charset="0"/>
                <a:cs typeface="Times New Roman" panose="02020603050405020304" pitchFamily="18" charset="0"/>
              </a:rPr>
              <a:t>vrijwilligersdag</a:t>
            </a:r>
            <a:r>
              <a:rPr lang="nl-NL" sz="1200" dirty="0">
                <a:effectLst/>
                <a:latin typeface="Interstate Light" pitchFamily="50" charset="0"/>
                <a:ea typeface="Times New Roman" panose="02020603050405020304" pitchFamily="18" charset="0"/>
                <a:cs typeface="Times New Roman" panose="02020603050405020304" pitchFamily="18" charset="0"/>
              </a:rPr>
              <a:t> waarop alle vrijwilligers worden uitgenodigd voor een sportieve of gezellige activiteit.</a:t>
            </a:r>
          </a:p>
          <a:p>
            <a:pPr marL="34290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Erkenning tijdens evenementen</a:t>
            </a:r>
            <a:r>
              <a:rPr lang="nl-NL" sz="1200" dirty="0">
                <a:effectLst/>
                <a:latin typeface="Interstate Light" pitchFamily="50" charset="0"/>
                <a:ea typeface="Times New Roman" panose="02020603050405020304" pitchFamily="18" charset="0"/>
                <a:cs typeface="Times New Roman" panose="02020603050405020304" pitchFamily="18" charset="0"/>
              </a:rPr>
              <a:t>: Tijdens grote evenementen nemen we altijd even de tijd om onze vrijwilligers publiekelijk te bedanken en hun belangrijke rol te benadrukken.</a:t>
            </a:r>
          </a:p>
          <a:p>
            <a:pPr marL="342900" indent="-342900" algn="just">
              <a:lnSpc>
                <a:spcPct val="116000"/>
              </a:lnSpc>
              <a:spcAft>
                <a:spcPts val="800"/>
              </a:spcAft>
              <a:buSzPts val="1000"/>
              <a:buFont typeface="Symbol" panose="05050102010706020507" pitchFamily="18" charset="2"/>
              <a:buChar char=""/>
              <a:tabLst>
                <a:tab pos="457200" algn="l"/>
              </a:tabLst>
            </a:pPr>
            <a:r>
              <a:rPr lang="nl-NL" sz="1200" b="1" dirty="0">
                <a:effectLst/>
                <a:latin typeface="Interstate Light" pitchFamily="50" charset="0"/>
                <a:ea typeface="Times New Roman" panose="02020603050405020304" pitchFamily="18" charset="0"/>
                <a:cs typeface="Times New Roman" panose="02020603050405020304" pitchFamily="18" charset="0"/>
              </a:rPr>
              <a:t>Vrijwilligersvergoeding</a:t>
            </a:r>
            <a:r>
              <a:rPr lang="nl-NL" sz="1200" dirty="0">
                <a:effectLst/>
                <a:latin typeface="Interstate Light" pitchFamily="50" charset="0"/>
                <a:ea typeface="Times New Roman" panose="02020603050405020304" pitchFamily="18" charset="0"/>
                <a:cs typeface="Times New Roman" panose="02020603050405020304" pitchFamily="18" charset="0"/>
              </a:rPr>
              <a:t>: voor een aantal vooraf vastgestelde vrijwilligersfuncties/-taken maken we gebruik van een </a:t>
            </a:r>
            <a:r>
              <a:rPr lang="nl-NL" sz="1200" dirty="0">
                <a:solidFill>
                  <a:srgbClr val="EF790C"/>
                </a:solidFill>
                <a:effectLst/>
                <a:latin typeface="Interstate Light" pitchFamily="50" charset="0"/>
                <a:ea typeface="Times New Roman" panose="02020603050405020304" pitchFamily="18" charset="0"/>
                <a:cs typeface="Times New Roman" panose="02020603050405020304" pitchFamily="18" charset="0"/>
              </a:rPr>
              <a:t>vrijwilligersvergoeding</a:t>
            </a:r>
            <a:r>
              <a:rPr lang="nl-NL" sz="1200" dirty="0">
                <a:effectLst/>
                <a:latin typeface="Interstate Light" pitchFamily="50" charset="0"/>
                <a:ea typeface="Times New Roman" panose="02020603050405020304" pitchFamily="18" charset="0"/>
                <a:cs typeface="Times New Roman" panose="02020603050405020304" pitchFamily="18" charset="0"/>
              </a:rPr>
              <a:t>.</a:t>
            </a:r>
            <a:endParaRPr lang="nl-NL" sz="1200" dirty="0">
              <a:effectLst/>
              <a:latin typeface="Interstate Light" pitchFamily="50" charset="0"/>
              <a:ea typeface="Aptos" panose="020B0004020202020204" pitchFamily="34" charset="0"/>
              <a:cs typeface="Times New Roman" panose="02020603050405020304" pitchFamily="18" charset="0"/>
            </a:endParaRPr>
          </a:p>
          <a:p>
            <a:pPr marL="342900" indent="-342900" algn="just">
              <a:lnSpc>
                <a:spcPct val="116000"/>
              </a:lnSpc>
              <a:spcAft>
                <a:spcPts val="800"/>
              </a:spcAft>
              <a:buSzPts val="1000"/>
              <a:buFont typeface="Symbol" panose="05050102010706020507" pitchFamily="18" charset="2"/>
              <a:buChar char=""/>
              <a:tabLst>
                <a:tab pos="457200" algn="l"/>
              </a:tabLst>
            </a:pPr>
            <a:endParaRPr lang="nl-NL" sz="1200" dirty="0">
              <a:effectLst/>
              <a:latin typeface="Interstate Light" pitchFamily="50" charset="0"/>
              <a:ea typeface="Aptos" panose="020B0004020202020204" pitchFamily="34" charset="0"/>
              <a:cs typeface="Times New Roman" panose="02020603050405020304" pitchFamily="18" charset="0"/>
            </a:endParaRPr>
          </a:p>
          <a:p>
            <a:pPr lvl="0" algn="just">
              <a:lnSpc>
                <a:spcPct val="116000"/>
              </a:lnSpc>
              <a:spcAft>
                <a:spcPts val="800"/>
              </a:spcAft>
              <a:buSzPts val="1000"/>
              <a:tabLst>
                <a:tab pos="457200" algn="l"/>
              </a:tabLst>
            </a:pPr>
            <a:endParaRPr lang="nl-NL" sz="1200" dirty="0">
              <a:effectLst/>
              <a:latin typeface="Interstate Light" pitchFamily="50" charset="0"/>
              <a:ea typeface="Aptos" panose="020B0004020202020204" pitchFamily="34" charset="0"/>
              <a:cs typeface="Times New Roman" panose="02020603050405020304" pitchFamily="18" charset="0"/>
            </a:endParaRPr>
          </a:p>
        </p:txBody>
      </p:sp>
      <p:pic>
        <p:nvPicPr>
          <p:cNvPr id="11" name="Afbeelding 10" descr="Afbeelding met clipart, ontwerp&#10;&#10;Automatisch gegenereerde beschrijving">
            <a:extLst>
              <a:ext uri="{FF2B5EF4-FFF2-40B4-BE49-F238E27FC236}">
                <a16:creationId xmlns:a16="http://schemas.microsoft.com/office/drawing/2014/main" id="{DBC58B1D-0B8E-E550-BF22-3C2418FCD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6" name="Rechthoek: afgeronde hoeken 15">
            <a:hlinkClick r:id="rId3" action="ppaction://hlinksldjump"/>
            <a:extLst>
              <a:ext uri="{FF2B5EF4-FFF2-40B4-BE49-F238E27FC236}">
                <a16:creationId xmlns:a16="http://schemas.microsoft.com/office/drawing/2014/main" id="{C75F94E1-157B-F8EC-638A-63E55D00C6E9}"/>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630F7A51-1B67-3DD1-0783-21A1519E0B5A}"/>
              </a:ext>
            </a:extLst>
          </p:cNvPr>
          <p:cNvSpPr txBox="1"/>
          <p:nvPr/>
        </p:nvSpPr>
        <p:spPr>
          <a:xfrm>
            <a:off x="10449608" y="6220021"/>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8" name="Tekstvak 17">
            <a:extLst>
              <a:ext uri="{FF2B5EF4-FFF2-40B4-BE49-F238E27FC236}">
                <a16:creationId xmlns:a16="http://schemas.microsoft.com/office/drawing/2014/main" id="{9289711B-4BCF-821B-2349-11DDF01FC2E6}"/>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9" name="Rechthoek: afgeronde hoeken 8">
            <a:hlinkClick r:id="rId4" action="ppaction://hlinksldjump"/>
            <a:extLst>
              <a:ext uri="{FF2B5EF4-FFF2-40B4-BE49-F238E27FC236}">
                <a16:creationId xmlns:a16="http://schemas.microsoft.com/office/drawing/2014/main" id="{0AA26275-F1DA-4B12-31C8-0214B824BD02}"/>
              </a:ext>
            </a:extLst>
          </p:cNvPr>
          <p:cNvSpPr/>
          <p:nvPr/>
        </p:nvSpPr>
        <p:spPr>
          <a:xfrm>
            <a:off x="10981673" y="6200118"/>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afgeronde hoeken 9">
            <a:hlinkClick r:id="rId5" action="ppaction://hlinksldjump"/>
            <a:extLst>
              <a:ext uri="{FF2B5EF4-FFF2-40B4-BE49-F238E27FC236}">
                <a16:creationId xmlns:a16="http://schemas.microsoft.com/office/drawing/2014/main" id="{22E2546E-4D5C-D3ED-3013-54FA5CA4A431}"/>
              </a:ext>
            </a:extLst>
          </p:cNvPr>
          <p:cNvSpPr/>
          <p:nvPr/>
        </p:nvSpPr>
        <p:spPr>
          <a:xfrm>
            <a:off x="10486459" y="623370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Gelijkbenige driehoek 5">
            <a:extLst>
              <a:ext uri="{FF2B5EF4-FFF2-40B4-BE49-F238E27FC236}">
                <a16:creationId xmlns:a16="http://schemas.microsoft.com/office/drawing/2014/main" id="{0F173D2B-8F89-59B1-BA46-4E2D59A7E4B9}"/>
              </a:ext>
            </a:extLst>
          </p:cNvPr>
          <p:cNvSpPr/>
          <p:nvPr/>
        </p:nvSpPr>
        <p:spPr>
          <a:xfrm rot="16822142" flipH="1">
            <a:off x="6024762" y="2040936"/>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DDAC6220-3784-7D0A-627E-4BDC41C0C67C}"/>
              </a:ext>
            </a:extLst>
          </p:cNvPr>
          <p:cNvSpPr/>
          <p:nvPr/>
        </p:nvSpPr>
        <p:spPr>
          <a:xfrm>
            <a:off x="6292496" y="1708139"/>
            <a:ext cx="5081759" cy="1411244"/>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3028252C-E214-9C7D-376B-E1BDC3B235A6}"/>
              </a:ext>
            </a:extLst>
          </p:cNvPr>
          <p:cNvSpPr txBox="1"/>
          <p:nvPr/>
        </p:nvSpPr>
        <p:spPr>
          <a:xfrm>
            <a:off x="6372897" y="1854853"/>
            <a:ext cx="4579584" cy="1146852"/>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solidFill>
                  <a:schemeClr val="bg1"/>
                </a:solidFill>
                <a:effectLst/>
                <a:latin typeface="Interstate Light" pitchFamily="50" charset="0"/>
                <a:ea typeface="Times New Roman" panose="02020603050405020304" pitchFamily="18" charset="0"/>
                <a:cs typeface="Times New Roman" panose="02020603050405020304" pitchFamily="18" charset="0"/>
              </a:rPr>
              <a:t>De ene vrijwilliger wordt graag publiekelijk in het zonnetje gezet en de ander blijft liever wat meer op de achtergrond. Voor die laatste groep werken we met kleine gebaren van waardering gedurende het jaar, zoals bijvoorbeeld een kaartje en chocoladeletter in december.</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22" name="Vermenigvuldigingsteken 21">
            <a:extLst>
              <a:ext uri="{FF2B5EF4-FFF2-40B4-BE49-F238E27FC236}">
                <a16:creationId xmlns:a16="http://schemas.microsoft.com/office/drawing/2014/main" id="{A6E503BF-16B2-D3D1-9D62-F6FDB741804F}"/>
              </a:ext>
            </a:extLst>
          </p:cNvPr>
          <p:cNvSpPr/>
          <p:nvPr/>
        </p:nvSpPr>
        <p:spPr>
          <a:xfrm>
            <a:off x="11037369" y="1820482"/>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23" name="Rechthoek: afgeronde hoeken 22">
            <a:hlinkClick r:id="rId5" action="ppaction://hlinksldjump"/>
            <a:extLst>
              <a:ext uri="{FF2B5EF4-FFF2-40B4-BE49-F238E27FC236}">
                <a16:creationId xmlns:a16="http://schemas.microsoft.com/office/drawing/2014/main" id="{0635E53A-894B-A493-8F2F-CAA21A4BD857}"/>
              </a:ext>
            </a:extLst>
          </p:cNvPr>
          <p:cNvSpPr/>
          <p:nvPr/>
        </p:nvSpPr>
        <p:spPr>
          <a:xfrm>
            <a:off x="10905141" y="1744901"/>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Gelijkbenige driehoek 23">
            <a:extLst>
              <a:ext uri="{FF2B5EF4-FFF2-40B4-BE49-F238E27FC236}">
                <a16:creationId xmlns:a16="http://schemas.microsoft.com/office/drawing/2014/main" id="{7DE9EA35-F96A-D903-BA76-8301F6523E56}"/>
              </a:ext>
            </a:extLst>
          </p:cNvPr>
          <p:cNvSpPr/>
          <p:nvPr/>
        </p:nvSpPr>
        <p:spPr>
          <a:xfrm rot="13891952" flipH="1">
            <a:off x="6114524" y="5305916"/>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afgeronde hoeken 24">
            <a:extLst>
              <a:ext uri="{FF2B5EF4-FFF2-40B4-BE49-F238E27FC236}">
                <a16:creationId xmlns:a16="http://schemas.microsoft.com/office/drawing/2014/main" id="{5982B744-267B-EFED-C7BA-8BB120A812A6}"/>
              </a:ext>
            </a:extLst>
          </p:cNvPr>
          <p:cNvSpPr/>
          <p:nvPr/>
        </p:nvSpPr>
        <p:spPr>
          <a:xfrm>
            <a:off x="6292496" y="5143830"/>
            <a:ext cx="5081759" cy="748295"/>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ekstvak 25">
            <a:extLst>
              <a:ext uri="{FF2B5EF4-FFF2-40B4-BE49-F238E27FC236}">
                <a16:creationId xmlns:a16="http://schemas.microsoft.com/office/drawing/2014/main" id="{31786995-B7CD-9157-E3C4-1F2B84205D3C}"/>
              </a:ext>
            </a:extLst>
          </p:cNvPr>
          <p:cNvSpPr txBox="1"/>
          <p:nvPr/>
        </p:nvSpPr>
        <p:spPr>
          <a:xfrm>
            <a:off x="6372897" y="5290544"/>
            <a:ext cx="4579584" cy="504177"/>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solidFill>
                  <a:schemeClr val="bg1"/>
                </a:solidFill>
                <a:effectLst/>
                <a:latin typeface="Interstate Light" pitchFamily="50" charset="0"/>
                <a:ea typeface="Times New Roman" panose="02020603050405020304" pitchFamily="18" charset="0"/>
                <a:cs typeface="Times New Roman" panose="02020603050405020304" pitchFamily="18" charset="0"/>
              </a:rPr>
              <a:t>Zie Vrijwilligersvergoedingen (belastingdienst.nl) voor meer informatie over de vrijwilligersvergoeding.</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91886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afgeronde hoeken 16">
            <a:hlinkClick r:id="rId2" action="ppaction://hlinksldjump"/>
            <a:extLst>
              <a:ext uri="{FF2B5EF4-FFF2-40B4-BE49-F238E27FC236}">
                <a16:creationId xmlns:a16="http://schemas.microsoft.com/office/drawing/2014/main" id="{8B26756B-3837-8C0C-02D0-757FEBDF1522}"/>
              </a:ext>
            </a:extLst>
          </p:cNvPr>
          <p:cNvSpPr/>
          <p:nvPr/>
        </p:nvSpPr>
        <p:spPr>
          <a:xfrm>
            <a:off x="4820683" y="4185341"/>
            <a:ext cx="1908408" cy="196158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afgeronde hoeken 1">
            <a:hlinkClick r:id="rId3" action="ppaction://hlinksldjump"/>
            <a:extLst>
              <a:ext uri="{FF2B5EF4-FFF2-40B4-BE49-F238E27FC236}">
                <a16:creationId xmlns:a16="http://schemas.microsoft.com/office/drawing/2014/main" id="{06306070-FF70-BC5D-6DF4-833438F9F88E}"/>
              </a:ext>
            </a:extLst>
          </p:cNvPr>
          <p:cNvSpPr/>
          <p:nvPr/>
        </p:nvSpPr>
        <p:spPr>
          <a:xfrm>
            <a:off x="7043489" y="2067274"/>
            <a:ext cx="1908408" cy="196158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afgeronde hoeken 2">
            <a:hlinkClick r:id="rId4" action="ppaction://hlinksldjump"/>
            <a:extLst>
              <a:ext uri="{FF2B5EF4-FFF2-40B4-BE49-F238E27FC236}">
                <a16:creationId xmlns:a16="http://schemas.microsoft.com/office/drawing/2014/main" id="{7FC40A37-1B73-ECCA-B0C0-34DC23F93761}"/>
              </a:ext>
            </a:extLst>
          </p:cNvPr>
          <p:cNvSpPr/>
          <p:nvPr/>
        </p:nvSpPr>
        <p:spPr>
          <a:xfrm>
            <a:off x="435995" y="2213128"/>
            <a:ext cx="1660316" cy="1643897"/>
          </a:xfrm>
          <a:prstGeom prst="roundRect">
            <a:avLst>
              <a:gd name="adj" fmla="val 4837"/>
            </a:avLst>
          </a:prstGeom>
          <a:solidFill>
            <a:srgbClr val="EF7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hlinkClick r:id="rId3" action="ppaction://hlinksldjump"/>
            <a:extLst>
              <a:ext uri="{FF2B5EF4-FFF2-40B4-BE49-F238E27FC236}">
                <a16:creationId xmlns:a16="http://schemas.microsoft.com/office/drawing/2014/main" id="{66B52BCF-F8D4-2F94-061A-B3B53930B2F0}"/>
              </a:ext>
            </a:extLst>
          </p:cNvPr>
          <p:cNvSpPr/>
          <p:nvPr/>
        </p:nvSpPr>
        <p:spPr>
          <a:xfrm>
            <a:off x="7167536" y="2213127"/>
            <a:ext cx="1660316" cy="1643897"/>
          </a:xfrm>
          <a:prstGeom prst="roundRect">
            <a:avLst>
              <a:gd name="adj" fmla="val 4837"/>
            </a:avLst>
          </a:prstGeom>
          <a:solidFill>
            <a:srgbClr val="EF7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hlinkClick r:id="rId5" action="ppaction://hlinksldjump"/>
            <a:extLst>
              <a:ext uri="{FF2B5EF4-FFF2-40B4-BE49-F238E27FC236}">
                <a16:creationId xmlns:a16="http://schemas.microsoft.com/office/drawing/2014/main" id="{79AA789B-4325-3823-86EE-F66067794CAF}"/>
              </a:ext>
            </a:extLst>
          </p:cNvPr>
          <p:cNvSpPr/>
          <p:nvPr/>
        </p:nvSpPr>
        <p:spPr>
          <a:xfrm>
            <a:off x="435995" y="4351022"/>
            <a:ext cx="1660316" cy="1643897"/>
          </a:xfrm>
          <a:prstGeom prst="roundRect">
            <a:avLst>
              <a:gd name="adj" fmla="val 4837"/>
            </a:avLst>
          </a:prstGeom>
          <a:solidFill>
            <a:srgbClr val="EF7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afgeronde hoeken 9">
            <a:hlinkClick r:id="rId6" action="ppaction://hlinksldjump"/>
            <a:extLst>
              <a:ext uri="{FF2B5EF4-FFF2-40B4-BE49-F238E27FC236}">
                <a16:creationId xmlns:a16="http://schemas.microsoft.com/office/drawing/2014/main" id="{3E554029-1CEF-D9BE-51EA-4F12D96C6B11}"/>
              </a:ext>
            </a:extLst>
          </p:cNvPr>
          <p:cNvSpPr/>
          <p:nvPr/>
        </p:nvSpPr>
        <p:spPr>
          <a:xfrm>
            <a:off x="4923689" y="4344184"/>
            <a:ext cx="1660316" cy="1643897"/>
          </a:xfrm>
          <a:prstGeom prst="roundRect">
            <a:avLst>
              <a:gd name="adj" fmla="val 4837"/>
            </a:avLst>
          </a:prstGeom>
          <a:solidFill>
            <a:srgbClr val="EF7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CE43D6A4-B604-21E8-C6F7-1A83E3DE3090}"/>
              </a:ext>
            </a:extLst>
          </p:cNvPr>
          <p:cNvSpPr txBox="1"/>
          <p:nvPr/>
        </p:nvSpPr>
        <p:spPr>
          <a:xfrm>
            <a:off x="294823" y="51824"/>
            <a:ext cx="10989261" cy="1446550"/>
          </a:xfrm>
          <a:prstGeom prst="rect">
            <a:avLst/>
          </a:prstGeom>
          <a:noFill/>
        </p:spPr>
        <p:txBody>
          <a:bodyPr wrap="square" rtlCol="0">
            <a:spAutoFit/>
          </a:bodyPr>
          <a:lstStyle/>
          <a:p>
            <a:r>
              <a:rPr lang="nl-NL" sz="8800" b="1" dirty="0">
                <a:solidFill>
                  <a:srgbClr val="EF790C"/>
                </a:solidFill>
                <a:latin typeface="Interstate Black Cond" pitchFamily="50" charset="0"/>
              </a:rPr>
              <a:t>KIES EEN THEMA</a:t>
            </a:r>
          </a:p>
        </p:txBody>
      </p:sp>
      <p:sp>
        <p:nvSpPr>
          <p:cNvPr id="20" name="Tekstvak 19">
            <a:extLst>
              <a:ext uri="{FF2B5EF4-FFF2-40B4-BE49-F238E27FC236}">
                <a16:creationId xmlns:a16="http://schemas.microsoft.com/office/drawing/2014/main" id="{3982EECF-F9F4-2841-1EAC-D8B168F0A96F}"/>
              </a:ext>
            </a:extLst>
          </p:cNvPr>
          <p:cNvSpPr txBox="1"/>
          <p:nvPr/>
        </p:nvSpPr>
        <p:spPr>
          <a:xfrm>
            <a:off x="7257149" y="3423722"/>
            <a:ext cx="1531791" cy="338554"/>
          </a:xfrm>
          <a:prstGeom prst="rect">
            <a:avLst/>
          </a:prstGeom>
          <a:solidFill>
            <a:srgbClr val="EF790C"/>
          </a:solidFill>
        </p:spPr>
        <p:txBody>
          <a:bodyPr wrap="square" rtlCol="0">
            <a:spAutoFit/>
          </a:bodyPr>
          <a:lstStyle/>
          <a:p>
            <a:pPr algn="ctr"/>
            <a:r>
              <a:rPr lang="nl-NL" sz="1600" dirty="0">
                <a:solidFill>
                  <a:schemeClr val="bg1"/>
                </a:solidFill>
                <a:latin typeface="Interstate LightCondensed" panose="02000506050000020004" pitchFamily="50" charset="0"/>
              </a:rPr>
              <a:t>LEDENBELEID</a:t>
            </a:r>
          </a:p>
        </p:txBody>
      </p:sp>
      <p:sp>
        <p:nvSpPr>
          <p:cNvPr id="24" name="Tekstvak 23">
            <a:extLst>
              <a:ext uri="{FF2B5EF4-FFF2-40B4-BE49-F238E27FC236}">
                <a16:creationId xmlns:a16="http://schemas.microsoft.com/office/drawing/2014/main" id="{0862018E-2027-3922-7B87-B41D38DAFE9E}"/>
              </a:ext>
            </a:extLst>
          </p:cNvPr>
          <p:cNvSpPr txBox="1"/>
          <p:nvPr/>
        </p:nvSpPr>
        <p:spPr>
          <a:xfrm>
            <a:off x="460558" y="3436652"/>
            <a:ext cx="1531791" cy="338554"/>
          </a:xfrm>
          <a:prstGeom prst="rect">
            <a:avLst/>
          </a:prstGeom>
          <a:noFill/>
        </p:spPr>
        <p:txBody>
          <a:bodyPr wrap="square" rtlCol="0">
            <a:spAutoFit/>
          </a:bodyPr>
          <a:lstStyle/>
          <a:p>
            <a:pPr algn="ctr"/>
            <a:r>
              <a:rPr lang="nl-NL" sz="1600" dirty="0">
                <a:solidFill>
                  <a:schemeClr val="bg1"/>
                </a:solidFill>
                <a:latin typeface="Interstate LightCondensed" panose="02000506050000020004" pitchFamily="50" charset="0"/>
              </a:rPr>
              <a:t>STRATEGIE</a:t>
            </a:r>
          </a:p>
        </p:txBody>
      </p:sp>
      <p:sp>
        <p:nvSpPr>
          <p:cNvPr id="26" name="Tekstvak 25">
            <a:extLst>
              <a:ext uri="{FF2B5EF4-FFF2-40B4-BE49-F238E27FC236}">
                <a16:creationId xmlns:a16="http://schemas.microsoft.com/office/drawing/2014/main" id="{03BD2846-5880-DF95-1B7C-5C0F8E4B8F5A}"/>
              </a:ext>
            </a:extLst>
          </p:cNvPr>
          <p:cNvSpPr txBox="1"/>
          <p:nvPr/>
        </p:nvSpPr>
        <p:spPr>
          <a:xfrm>
            <a:off x="505955" y="5555421"/>
            <a:ext cx="1531791" cy="338554"/>
          </a:xfrm>
          <a:prstGeom prst="rect">
            <a:avLst/>
          </a:prstGeom>
          <a:noFill/>
        </p:spPr>
        <p:txBody>
          <a:bodyPr wrap="square" rtlCol="0">
            <a:spAutoFit/>
          </a:bodyPr>
          <a:lstStyle/>
          <a:p>
            <a:pPr algn="ctr"/>
            <a:r>
              <a:rPr lang="nl-NL" sz="1600" dirty="0">
                <a:solidFill>
                  <a:schemeClr val="bg1"/>
                </a:solidFill>
                <a:latin typeface="Interstate LightCondensed" panose="02000506050000020004" pitchFamily="50" charset="0"/>
              </a:rPr>
              <a:t>TECHNISCH BELEID</a:t>
            </a:r>
          </a:p>
        </p:txBody>
      </p:sp>
      <p:sp>
        <p:nvSpPr>
          <p:cNvPr id="30" name="Tekstvak 29">
            <a:extLst>
              <a:ext uri="{FF2B5EF4-FFF2-40B4-BE49-F238E27FC236}">
                <a16:creationId xmlns:a16="http://schemas.microsoft.com/office/drawing/2014/main" id="{44C685C1-A3A7-370F-B53F-616EAA4AE9D8}"/>
              </a:ext>
            </a:extLst>
          </p:cNvPr>
          <p:cNvSpPr txBox="1"/>
          <p:nvPr/>
        </p:nvSpPr>
        <p:spPr>
          <a:xfrm>
            <a:off x="4888776" y="5381671"/>
            <a:ext cx="1714849" cy="584775"/>
          </a:xfrm>
          <a:prstGeom prst="rect">
            <a:avLst/>
          </a:prstGeom>
          <a:noFill/>
        </p:spPr>
        <p:txBody>
          <a:bodyPr wrap="square" rtlCol="0">
            <a:spAutoFit/>
          </a:bodyPr>
          <a:lstStyle/>
          <a:p>
            <a:pPr algn="ctr"/>
            <a:r>
              <a:rPr lang="nl-NL" sz="1600" dirty="0">
                <a:solidFill>
                  <a:schemeClr val="bg1"/>
                </a:solidFill>
                <a:latin typeface="Interstate LightCondensed" panose="02000506050000020004" pitchFamily="50" charset="0"/>
              </a:rPr>
              <a:t>VEILIGE &amp; INTEGERE</a:t>
            </a:r>
          </a:p>
          <a:p>
            <a:pPr algn="ctr"/>
            <a:r>
              <a:rPr lang="nl-NL" sz="1600" dirty="0">
                <a:solidFill>
                  <a:schemeClr val="bg1"/>
                </a:solidFill>
                <a:latin typeface="Interstate LightCondensed" panose="02000506050000020004" pitchFamily="50" charset="0"/>
              </a:rPr>
              <a:t>SPORTOMGEVING</a:t>
            </a:r>
          </a:p>
        </p:txBody>
      </p:sp>
      <p:pic>
        <p:nvPicPr>
          <p:cNvPr id="39" name="Afbeelding 38" descr="Afbeelding met Lettertype, Graphics, logo, grafische vormgeving&#10;&#10;Automatisch gegenereerde beschrijving">
            <a:extLst>
              <a:ext uri="{FF2B5EF4-FFF2-40B4-BE49-F238E27FC236}">
                <a16:creationId xmlns:a16="http://schemas.microsoft.com/office/drawing/2014/main" id="{692CFF22-9B18-CFA5-955C-A6157BBA38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1670" y="376869"/>
            <a:ext cx="1877439" cy="467628"/>
          </a:xfrm>
          <a:prstGeom prst="rect">
            <a:avLst/>
          </a:prstGeom>
        </p:spPr>
      </p:pic>
      <p:pic>
        <p:nvPicPr>
          <p:cNvPr id="34" name="Afbeelding 33" descr="Afbeelding met Graphics, symbool, cirkel, logo&#10;&#10;Automatisch gegenereerde beschrijving">
            <a:hlinkClick r:id="rId2" action="ppaction://hlinksldjump"/>
            <a:extLst>
              <a:ext uri="{FF2B5EF4-FFF2-40B4-BE49-F238E27FC236}">
                <a16:creationId xmlns:a16="http://schemas.microsoft.com/office/drawing/2014/main" id="{1BC8A39E-9828-3A8C-7DE2-0E7CA294F4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0227" y="4332886"/>
            <a:ext cx="1341172" cy="1341172"/>
          </a:xfrm>
          <a:prstGeom prst="rect">
            <a:avLst/>
          </a:prstGeom>
        </p:spPr>
      </p:pic>
      <p:sp>
        <p:nvSpPr>
          <p:cNvPr id="38" name="Tekstvak 37">
            <a:extLst>
              <a:ext uri="{FF2B5EF4-FFF2-40B4-BE49-F238E27FC236}">
                <a16:creationId xmlns:a16="http://schemas.microsoft.com/office/drawing/2014/main" id="{8E9F9903-7E6E-299E-37F7-82DD2719B299}"/>
              </a:ext>
            </a:extLst>
          </p:cNvPr>
          <p:cNvSpPr txBox="1"/>
          <p:nvPr/>
        </p:nvSpPr>
        <p:spPr>
          <a:xfrm>
            <a:off x="341353" y="1203316"/>
            <a:ext cx="5224000" cy="584775"/>
          </a:xfrm>
          <a:prstGeom prst="rect">
            <a:avLst/>
          </a:prstGeom>
          <a:noFill/>
        </p:spPr>
        <p:txBody>
          <a:bodyPr wrap="square" rtlCol="0">
            <a:spAutoFit/>
          </a:bodyPr>
          <a:lstStyle/>
          <a:p>
            <a:r>
              <a:rPr lang="nl-NL" sz="3200" dirty="0">
                <a:solidFill>
                  <a:srgbClr val="EF790C"/>
                </a:solidFill>
                <a:latin typeface="Interstate LightCondensed" panose="02000506050000020004" pitchFamily="50" charset="0"/>
              </a:rPr>
              <a:t>AAN DE SLAG</a:t>
            </a:r>
          </a:p>
        </p:txBody>
      </p:sp>
      <p:sp>
        <p:nvSpPr>
          <p:cNvPr id="21" name="Rechthoek: afgeronde hoeken 20">
            <a:hlinkClick r:id="rId9" action="ppaction://hlinksldjump"/>
            <a:extLst>
              <a:ext uri="{FF2B5EF4-FFF2-40B4-BE49-F238E27FC236}">
                <a16:creationId xmlns:a16="http://schemas.microsoft.com/office/drawing/2014/main" id="{17050108-8700-29F5-F69E-AF9A0E5A877F}"/>
              </a:ext>
            </a:extLst>
          </p:cNvPr>
          <p:cNvSpPr/>
          <p:nvPr/>
        </p:nvSpPr>
        <p:spPr>
          <a:xfrm>
            <a:off x="4786609" y="2067274"/>
            <a:ext cx="1908408" cy="196158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5" name="Afbeelding 34" descr="Afbeelding met Graphics, cirkel, Lettertype, symbool&#10;&#10;Door AI gegenereerde inhoud is mogelijk onjuist.">
            <a:hlinkClick r:id="rId3" action="ppaction://hlinksldjump"/>
            <a:extLst>
              <a:ext uri="{FF2B5EF4-FFF2-40B4-BE49-F238E27FC236}">
                <a16:creationId xmlns:a16="http://schemas.microsoft.com/office/drawing/2014/main" id="{02953A0E-C48D-AC72-9F01-B3725705F9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89565" y="2534808"/>
            <a:ext cx="1010213" cy="1010213"/>
          </a:xfrm>
          <a:prstGeom prst="rect">
            <a:avLst/>
          </a:prstGeom>
        </p:spPr>
      </p:pic>
      <p:pic>
        <p:nvPicPr>
          <p:cNvPr id="40" name="Afbeelding 39" descr="Afbeelding met Graphics, Lettertype, cirkel, symbool&#10;&#10;Door AI gegenereerde inhoud is mogelijk onjuist.">
            <a:extLst>
              <a:ext uri="{FF2B5EF4-FFF2-40B4-BE49-F238E27FC236}">
                <a16:creationId xmlns:a16="http://schemas.microsoft.com/office/drawing/2014/main" id="{46C93F14-0B52-C923-8E94-98B613551B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5032" y="4618808"/>
            <a:ext cx="822842" cy="822842"/>
          </a:xfrm>
          <a:prstGeom prst="rect">
            <a:avLst/>
          </a:prstGeom>
        </p:spPr>
      </p:pic>
      <p:pic>
        <p:nvPicPr>
          <p:cNvPr id="42" name="Afbeelding 41" descr="Afbeelding met symbool, Graphics, Lettertype, cirkel&#10;&#10;Door AI gegenereerde inhoud is mogelijk onjuist.">
            <a:extLst>
              <a:ext uri="{FF2B5EF4-FFF2-40B4-BE49-F238E27FC236}">
                <a16:creationId xmlns:a16="http://schemas.microsoft.com/office/drawing/2014/main" id="{972C1F7C-4E68-FEBC-37F2-23FFEF7817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171" y="2412755"/>
            <a:ext cx="955554" cy="955554"/>
          </a:xfrm>
          <a:prstGeom prst="rect">
            <a:avLst/>
          </a:prstGeom>
        </p:spPr>
      </p:pic>
      <p:sp>
        <p:nvSpPr>
          <p:cNvPr id="44" name="Rechthoek: afgeronde hoeken 43">
            <a:hlinkClick r:id="rId13" action="ppaction://hlinksldjump"/>
            <a:extLst>
              <a:ext uri="{FF2B5EF4-FFF2-40B4-BE49-F238E27FC236}">
                <a16:creationId xmlns:a16="http://schemas.microsoft.com/office/drawing/2014/main" id="{EA5CCAE5-BEF9-3F2E-D516-E98AF0D11518}"/>
              </a:ext>
            </a:extLst>
          </p:cNvPr>
          <p:cNvSpPr/>
          <p:nvPr/>
        </p:nvSpPr>
        <p:spPr>
          <a:xfrm>
            <a:off x="294823" y="2054284"/>
            <a:ext cx="1908408" cy="196158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5" name="Rechthoek: afgeronde hoeken 44">
            <a:extLst>
              <a:ext uri="{FF2B5EF4-FFF2-40B4-BE49-F238E27FC236}">
                <a16:creationId xmlns:a16="http://schemas.microsoft.com/office/drawing/2014/main" id="{CB8E77D8-0781-4F88-617A-4D68A10E125C}"/>
              </a:ext>
            </a:extLst>
          </p:cNvPr>
          <p:cNvSpPr/>
          <p:nvPr/>
        </p:nvSpPr>
        <p:spPr>
          <a:xfrm>
            <a:off x="311949" y="4185341"/>
            <a:ext cx="1908408" cy="196158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afgeronde hoeken 26">
            <a:hlinkClick r:id="rId4" action="ppaction://hlinksldjump"/>
            <a:extLst>
              <a:ext uri="{FF2B5EF4-FFF2-40B4-BE49-F238E27FC236}">
                <a16:creationId xmlns:a16="http://schemas.microsoft.com/office/drawing/2014/main" id="{37174684-41B9-2A5B-2A5D-61DDFF75A25D}"/>
              </a:ext>
            </a:extLst>
          </p:cNvPr>
          <p:cNvSpPr/>
          <p:nvPr/>
        </p:nvSpPr>
        <p:spPr>
          <a:xfrm>
            <a:off x="2676268" y="2200137"/>
            <a:ext cx="1660316" cy="1643897"/>
          </a:xfrm>
          <a:prstGeom prst="roundRect">
            <a:avLst>
              <a:gd name="adj" fmla="val 4837"/>
            </a:avLst>
          </a:prstGeom>
          <a:solidFill>
            <a:srgbClr val="EF7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a:extLst>
              <a:ext uri="{FF2B5EF4-FFF2-40B4-BE49-F238E27FC236}">
                <a16:creationId xmlns:a16="http://schemas.microsoft.com/office/drawing/2014/main" id="{3FA20C8A-AFBA-9337-5EEB-26AAAC4602CD}"/>
              </a:ext>
            </a:extLst>
          </p:cNvPr>
          <p:cNvSpPr txBox="1"/>
          <p:nvPr/>
        </p:nvSpPr>
        <p:spPr>
          <a:xfrm>
            <a:off x="2732885" y="3423662"/>
            <a:ext cx="1531791" cy="338554"/>
          </a:xfrm>
          <a:prstGeom prst="rect">
            <a:avLst/>
          </a:prstGeom>
          <a:noFill/>
        </p:spPr>
        <p:txBody>
          <a:bodyPr wrap="square" rtlCol="0">
            <a:spAutoFit/>
          </a:bodyPr>
          <a:lstStyle/>
          <a:p>
            <a:pPr algn="ctr"/>
            <a:r>
              <a:rPr lang="nl-NL" sz="1600" dirty="0">
                <a:solidFill>
                  <a:schemeClr val="bg1"/>
                </a:solidFill>
                <a:latin typeface="Interstate LightCondensed" panose="02000506050000020004" pitchFamily="50" charset="0"/>
              </a:rPr>
              <a:t>BASISSTRUCTUUR</a:t>
            </a:r>
          </a:p>
        </p:txBody>
      </p:sp>
      <p:pic>
        <p:nvPicPr>
          <p:cNvPr id="32" name="Afbeelding 31" descr="Afbeelding met symbool, logo, Lettertype, Graphics&#10;&#10;Automatisch gegenereerde beschrijving">
            <a:extLst>
              <a:ext uri="{FF2B5EF4-FFF2-40B4-BE49-F238E27FC236}">
                <a16:creationId xmlns:a16="http://schemas.microsoft.com/office/drawing/2014/main" id="{224EB30F-0947-218C-17CD-12D16FBD452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12225" y="2408718"/>
            <a:ext cx="946601" cy="946601"/>
          </a:xfrm>
          <a:prstGeom prst="rect">
            <a:avLst/>
          </a:prstGeom>
        </p:spPr>
      </p:pic>
      <p:sp>
        <p:nvSpPr>
          <p:cNvPr id="33" name="Rechthoek: afgeronde hoeken 32">
            <a:hlinkClick r:id="rId9" action="ppaction://hlinksldjump"/>
            <a:extLst>
              <a:ext uri="{FF2B5EF4-FFF2-40B4-BE49-F238E27FC236}">
                <a16:creationId xmlns:a16="http://schemas.microsoft.com/office/drawing/2014/main" id="{FF127B7B-AF68-8BEF-20C0-A19D82D5BD49}"/>
              </a:ext>
            </a:extLst>
          </p:cNvPr>
          <p:cNvSpPr/>
          <p:nvPr/>
        </p:nvSpPr>
        <p:spPr>
          <a:xfrm>
            <a:off x="2566316" y="2041294"/>
            <a:ext cx="1908408" cy="196158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6" name="Rechthoek: afgeronde hoeken 35">
            <a:hlinkClick r:id="rId15" action="ppaction://hlinksldjump"/>
            <a:extLst>
              <a:ext uri="{FF2B5EF4-FFF2-40B4-BE49-F238E27FC236}">
                <a16:creationId xmlns:a16="http://schemas.microsoft.com/office/drawing/2014/main" id="{F5A96C31-C560-0B1F-6EB8-7C7178A83973}"/>
              </a:ext>
            </a:extLst>
          </p:cNvPr>
          <p:cNvSpPr/>
          <p:nvPr/>
        </p:nvSpPr>
        <p:spPr>
          <a:xfrm>
            <a:off x="4791338" y="2054284"/>
            <a:ext cx="1908408" cy="196158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Rechthoek: afgeronde hoeken 40">
            <a:hlinkClick r:id="rId15" action="ppaction://hlinksldjump"/>
            <a:extLst>
              <a:ext uri="{FF2B5EF4-FFF2-40B4-BE49-F238E27FC236}">
                <a16:creationId xmlns:a16="http://schemas.microsoft.com/office/drawing/2014/main" id="{873883F4-1791-C0B9-94AE-6CD06D73D4D4}"/>
              </a:ext>
            </a:extLst>
          </p:cNvPr>
          <p:cNvSpPr/>
          <p:nvPr/>
        </p:nvSpPr>
        <p:spPr>
          <a:xfrm>
            <a:off x="4923906" y="2213127"/>
            <a:ext cx="1660316" cy="1643897"/>
          </a:xfrm>
          <a:prstGeom prst="roundRect">
            <a:avLst>
              <a:gd name="adj" fmla="val 4837"/>
            </a:avLst>
          </a:prstGeom>
          <a:solidFill>
            <a:srgbClr val="EF7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Tekstvak 46">
            <a:extLst>
              <a:ext uri="{FF2B5EF4-FFF2-40B4-BE49-F238E27FC236}">
                <a16:creationId xmlns:a16="http://schemas.microsoft.com/office/drawing/2014/main" id="{F256166B-6084-2F29-068B-B817B65CBCD3}"/>
              </a:ext>
            </a:extLst>
          </p:cNvPr>
          <p:cNvSpPr txBox="1"/>
          <p:nvPr/>
        </p:nvSpPr>
        <p:spPr>
          <a:xfrm>
            <a:off x="4942830" y="3415977"/>
            <a:ext cx="1531791" cy="338554"/>
          </a:xfrm>
          <a:prstGeom prst="rect">
            <a:avLst/>
          </a:prstGeom>
          <a:noFill/>
        </p:spPr>
        <p:txBody>
          <a:bodyPr wrap="square" rtlCol="0">
            <a:spAutoFit/>
          </a:bodyPr>
          <a:lstStyle/>
          <a:p>
            <a:pPr algn="ctr"/>
            <a:r>
              <a:rPr lang="nl-NL" sz="1600" dirty="0">
                <a:solidFill>
                  <a:schemeClr val="bg1"/>
                </a:solidFill>
                <a:latin typeface="Interstate LightCondensed" panose="02000506050000020004" pitchFamily="50" charset="0"/>
              </a:rPr>
              <a:t>FINANCIËN</a:t>
            </a:r>
          </a:p>
        </p:txBody>
      </p:sp>
      <p:pic>
        <p:nvPicPr>
          <p:cNvPr id="48" name="Afbeelding 47" descr="Afbeelding met cirkel, zwart-wit, Lettertype, ontwerp&#10;&#10;Automatisch gegenereerde beschrijving">
            <a:hlinkClick r:id="rId15" action="ppaction://hlinksldjump"/>
            <a:extLst>
              <a:ext uri="{FF2B5EF4-FFF2-40B4-BE49-F238E27FC236}">
                <a16:creationId xmlns:a16="http://schemas.microsoft.com/office/drawing/2014/main" id="{14288C0A-B9FC-49B5-489F-556F987358C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59254" y="2459622"/>
            <a:ext cx="898941" cy="898941"/>
          </a:xfrm>
          <a:prstGeom prst="rect">
            <a:avLst/>
          </a:prstGeom>
        </p:spPr>
      </p:pic>
      <p:sp>
        <p:nvSpPr>
          <p:cNvPr id="49" name="Rechthoek: afgeronde hoeken 48">
            <a:hlinkClick r:id="rId17" action="ppaction://hlinksldjump"/>
            <a:extLst>
              <a:ext uri="{FF2B5EF4-FFF2-40B4-BE49-F238E27FC236}">
                <a16:creationId xmlns:a16="http://schemas.microsoft.com/office/drawing/2014/main" id="{C806A59B-C8A2-4D89-2FFF-05E9DED33B27}"/>
              </a:ext>
            </a:extLst>
          </p:cNvPr>
          <p:cNvSpPr/>
          <p:nvPr/>
        </p:nvSpPr>
        <p:spPr>
          <a:xfrm>
            <a:off x="2566316" y="4185341"/>
            <a:ext cx="1908408" cy="196158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afgeronde hoeken 49">
            <a:hlinkClick r:id="rId17" action="ppaction://hlinksldjump"/>
            <a:extLst>
              <a:ext uri="{FF2B5EF4-FFF2-40B4-BE49-F238E27FC236}">
                <a16:creationId xmlns:a16="http://schemas.microsoft.com/office/drawing/2014/main" id="{21A9116A-4281-3874-B0F7-02E4406EFFE5}"/>
              </a:ext>
            </a:extLst>
          </p:cNvPr>
          <p:cNvSpPr/>
          <p:nvPr/>
        </p:nvSpPr>
        <p:spPr>
          <a:xfrm>
            <a:off x="2690363" y="4344184"/>
            <a:ext cx="1660316" cy="1643897"/>
          </a:xfrm>
          <a:prstGeom prst="roundRect">
            <a:avLst>
              <a:gd name="adj" fmla="val 4837"/>
            </a:avLst>
          </a:prstGeom>
          <a:solidFill>
            <a:srgbClr val="EF7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Tekstvak 50">
            <a:extLst>
              <a:ext uri="{FF2B5EF4-FFF2-40B4-BE49-F238E27FC236}">
                <a16:creationId xmlns:a16="http://schemas.microsoft.com/office/drawing/2014/main" id="{CAC2460A-3708-A7A4-DF2F-7287D4444091}"/>
              </a:ext>
            </a:extLst>
          </p:cNvPr>
          <p:cNvSpPr txBox="1"/>
          <p:nvPr/>
        </p:nvSpPr>
        <p:spPr>
          <a:xfrm>
            <a:off x="2753215" y="5377803"/>
            <a:ext cx="1531791" cy="584775"/>
          </a:xfrm>
          <a:prstGeom prst="rect">
            <a:avLst/>
          </a:prstGeom>
          <a:solidFill>
            <a:srgbClr val="EF790C"/>
          </a:solidFill>
        </p:spPr>
        <p:txBody>
          <a:bodyPr wrap="square" rtlCol="0">
            <a:spAutoFit/>
          </a:bodyPr>
          <a:lstStyle/>
          <a:p>
            <a:pPr algn="ctr"/>
            <a:r>
              <a:rPr lang="nl-NL" sz="1600" dirty="0">
                <a:solidFill>
                  <a:schemeClr val="bg1"/>
                </a:solidFill>
                <a:latin typeface="Interstate LightCondensed" panose="02000506050000020004" pitchFamily="50" charset="0"/>
              </a:rPr>
              <a:t>VRIJWILLIGERS</a:t>
            </a:r>
          </a:p>
          <a:p>
            <a:pPr algn="ctr"/>
            <a:r>
              <a:rPr lang="nl-NL" sz="1600" dirty="0">
                <a:solidFill>
                  <a:schemeClr val="bg1"/>
                </a:solidFill>
                <a:latin typeface="Interstate LightCondensed" panose="02000506050000020004" pitchFamily="50" charset="0"/>
              </a:rPr>
              <a:t>BELEID</a:t>
            </a:r>
          </a:p>
        </p:txBody>
      </p:sp>
      <p:pic>
        <p:nvPicPr>
          <p:cNvPr id="52" name="Afbeelding 51" descr="Afbeelding met Lettertype, Graphics, typografie, ontwerp&#10;&#10;Automatisch gegenereerde beschrijving">
            <a:hlinkClick r:id="rId17" action="ppaction://hlinksldjump"/>
            <a:extLst>
              <a:ext uri="{FF2B5EF4-FFF2-40B4-BE49-F238E27FC236}">
                <a16:creationId xmlns:a16="http://schemas.microsoft.com/office/drawing/2014/main" id="{97603932-D873-7383-3B9A-8377AFC3D04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20902" y="4541805"/>
            <a:ext cx="767174" cy="767174"/>
          </a:xfrm>
          <a:prstGeom prst="rect">
            <a:avLst/>
          </a:prstGeom>
          <a:solidFill>
            <a:srgbClr val="EF790C"/>
          </a:solidFill>
        </p:spPr>
      </p:pic>
      <p:sp>
        <p:nvSpPr>
          <p:cNvPr id="5" name="Rechthoek: afgeronde hoeken 4">
            <a:hlinkClick r:id="rId5" action="ppaction://hlinksldjump"/>
            <a:extLst>
              <a:ext uri="{FF2B5EF4-FFF2-40B4-BE49-F238E27FC236}">
                <a16:creationId xmlns:a16="http://schemas.microsoft.com/office/drawing/2014/main" id="{DEAB99A9-0B0C-44D5-B80A-16E0F6BDF807}"/>
              </a:ext>
            </a:extLst>
          </p:cNvPr>
          <p:cNvSpPr/>
          <p:nvPr/>
        </p:nvSpPr>
        <p:spPr>
          <a:xfrm>
            <a:off x="321759" y="4201642"/>
            <a:ext cx="1908408" cy="196158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afgeronde hoeken 3">
            <a:hlinkClick r:id="rId19" action="ppaction://hlinksldjump"/>
            <a:extLst>
              <a:ext uri="{FF2B5EF4-FFF2-40B4-BE49-F238E27FC236}">
                <a16:creationId xmlns:a16="http://schemas.microsoft.com/office/drawing/2014/main" id="{39E11169-5FA9-74B8-1184-7FD020F47E68}"/>
              </a:ext>
            </a:extLst>
          </p:cNvPr>
          <p:cNvSpPr/>
          <p:nvPr/>
        </p:nvSpPr>
        <p:spPr>
          <a:xfrm>
            <a:off x="7068418" y="4185341"/>
            <a:ext cx="1908408" cy="196158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afgeronde hoeken 6">
            <a:hlinkClick r:id="rId19" action="ppaction://hlinksldjump"/>
            <a:extLst>
              <a:ext uri="{FF2B5EF4-FFF2-40B4-BE49-F238E27FC236}">
                <a16:creationId xmlns:a16="http://schemas.microsoft.com/office/drawing/2014/main" id="{2BF8D169-7D2D-0021-459F-77F0774555FC}"/>
              </a:ext>
            </a:extLst>
          </p:cNvPr>
          <p:cNvSpPr/>
          <p:nvPr/>
        </p:nvSpPr>
        <p:spPr>
          <a:xfrm>
            <a:off x="7171424" y="4344184"/>
            <a:ext cx="1660316" cy="1643897"/>
          </a:xfrm>
          <a:prstGeom prst="roundRect">
            <a:avLst>
              <a:gd name="adj" fmla="val 4837"/>
            </a:avLst>
          </a:prstGeom>
          <a:solidFill>
            <a:srgbClr val="EF7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BC5EF847-C79C-4CFB-85E2-943A863A30E6}"/>
              </a:ext>
            </a:extLst>
          </p:cNvPr>
          <p:cNvSpPr txBox="1"/>
          <p:nvPr/>
        </p:nvSpPr>
        <p:spPr>
          <a:xfrm>
            <a:off x="7137246" y="5546348"/>
            <a:ext cx="1714849" cy="338554"/>
          </a:xfrm>
          <a:prstGeom prst="rect">
            <a:avLst/>
          </a:prstGeom>
          <a:noFill/>
        </p:spPr>
        <p:txBody>
          <a:bodyPr wrap="square" rtlCol="0">
            <a:spAutoFit/>
          </a:bodyPr>
          <a:lstStyle/>
          <a:p>
            <a:pPr algn="ctr"/>
            <a:r>
              <a:rPr lang="nl-NL" sz="1600" dirty="0">
                <a:solidFill>
                  <a:schemeClr val="bg1"/>
                </a:solidFill>
                <a:latin typeface="Interstate LightCondensed" panose="02000506050000020004" pitchFamily="50" charset="0"/>
              </a:rPr>
              <a:t>ARBITRAGE</a:t>
            </a:r>
          </a:p>
        </p:txBody>
      </p:sp>
      <p:pic>
        <p:nvPicPr>
          <p:cNvPr id="13" name="Afbeelding 12" descr="Afbeelding met Graphics, Lettertype, cirkel, symbool&#10;&#10;Door AI gegenereerde inhoud is mogelijk onjuist.">
            <a:hlinkClick r:id="rId19" action="ppaction://hlinksldjump"/>
            <a:extLst>
              <a:ext uri="{FF2B5EF4-FFF2-40B4-BE49-F238E27FC236}">
                <a16:creationId xmlns:a16="http://schemas.microsoft.com/office/drawing/2014/main" id="{482C8CD1-F06C-ACA8-7D67-B2B3605A426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525942" y="4510556"/>
            <a:ext cx="993359" cy="993359"/>
          </a:xfrm>
          <a:prstGeom prst="rect">
            <a:avLst/>
          </a:prstGeom>
        </p:spPr>
      </p:pic>
      <p:sp>
        <p:nvSpPr>
          <p:cNvPr id="11" name="Rechthoek: afgeronde hoeken 10">
            <a:hlinkClick r:id="rId19" action="ppaction://hlinksldjump"/>
            <a:extLst>
              <a:ext uri="{FF2B5EF4-FFF2-40B4-BE49-F238E27FC236}">
                <a16:creationId xmlns:a16="http://schemas.microsoft.com/office/drawing/2014/main" id="{67E5490E-2D43-D49F-FA58-8E668793631F}"/>
              </a:ext>
            </a:extLst>
          </p:cNvPr>
          <p:cNvSpPr/>
          <p:nvPr/>
        </p:nvSpPr>
        <p:spPr>
          <a:xfrm>
            <a:off x="9331344" y="4351021"/>
            <a:ext cx="1660316" cy="1643897"/>
          </a:xfrm>
          <a:prstGeom prst="roundRect">
            <a:avLst>
              <a:gd name="adj" fmla="val 4837"/>
            </a:avLst>
          </a:prstGeom>
          <a:solidFill>
            <a:srgbClr val="EF7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6B6D9AA3-51E3-AB4B-C5D9-36936AE1AB09}"/>
              </a:ext>
            </a:extLst>
          </p:cNvPr>
          <p:cNvSpPr txBox="1"/>
          <p:nvPr/>
        </p:nvSpPr>
        <p:spPr>
          <a:xfrm>
            <a:off x="9276811" y="5542566"/>
            <a:ext cx="1714849" cy="338554"/>
          </a:xfrm>
          <a:prstGeom prst="rect">
            <a:avLst/>
          </a:prstGeom>
          <a:noFill/>
        </p:spPr>
        <p:txBody>
          <a:bodyPr wrap="square" rtlCol="0">
            <a:spAutoFit/>
          </a:bodyPr>
          <a:lstStyle/>
          <a:p>
            <a:pPr algn="ctr"/>
            <a:r>
              <a:rPr lang="nl-NL" sz="1600" dirty="0">
                <a:solidFill>
                  <a:schemeClr val="bg1"/>
                </a:solidFill>
                <a:latin typeface="Interstate LightCondensed" panose="02000506050000020004" pitchFamily="50" charset="0"/>
              </a:rPr>
              <a:t>COMMUNICATIE</a:t>
            </a:r>
          </a:p>
        </p:txBody>
      </p:sp>
      <p:sp>
        <p:nvSpPr>
          <p:cNvPr id="15" name="Rechthoek: afgeronde hoeken 14">
            <a:hlinkClick r:id="rId21" action="ppaction://hlinksldjump"/>
            <a:extLst>
              <a:ext uri="{FF2B5EF4-FFF2-40B4-BE49-F238E27FC236}">
                <a16:creationId xmlns:a16="http://schemas.microsoft.com/office/drawing/2014/main" id="{0B14FF2B-279C-202A-0810-5FF92F6F0160}"/>
              </a:ext>
            </a:extLst>
          </p:cNvPr>
          <p:cNvSpPr/>
          <p:nvPr/>
        </p:nvSpPr>
        <p:spPr>
          <a:xfrm>
            <a:off x="9186258" y="4185341"/>
            <a:ext cx="1908408" cy="196158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Afbeelding 17" descr="Afbeelding met Graphics, symbool, clipart, Lettertype&#10;&#10;Door AI gegenereerde inhoud is mogelijk onjuist.">
            <a:extLst>
              <a:ext uri="{FF2B5EF4-FFF2-40B4-BE49-F238E27FC236}">
                <a16:creationId xmlns:a16="http://schemas.microsoft.com/office/drawing/2014/main" id="{255896DC-FC5D-7A2F-983F-AB1DC8888E4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708811" y="4541805"/>
            <a:ext cx="929693" cy="929693"/>
          </a:xfrm>
          <a:prstGeom prst="rect">
            <a:avLst/>
          </a:prstGeom>
        </p:spPr>
      </p:pic>
    </p:spTree>
    <p:extLst>
      <p:ext uri="{BB962C8B-B14F-4D97-AF65-F5344CB8AC3E}">
        <p14:creationId xmlns:p14="http://schemas.microsoft.com/office/powerpoint/2010/main" val="23007280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871107BC-A586-45AE-9F40-61946579A1F0}"/>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0074B7B1-DEDE-1E0F-B8F5-4DC10F93283E}"/>
              </a:ext>
            </a:extLst>
          </p:cNvPr>
          <p:cNvSpPr txBox="1"/>
          <p:nvPr/>
        </p:nvSpPr>
        <p:spPr>
          <a:xfrm>
            <a:off x="314487" y="478894"/>
            <a:ext cx="8495215" cy="2937022"/>
          </a:xfrm>
          <a:prstGeom prst="rect">
            <a:avLst/>
          </a:prstGeom>
          <a:noFill/>
        </p:spPr>
        <p:txBody>
          <a:bodyPr wrap="square" rtlCol="0">
            <a:spAutoFit/>
          </a:bodyPr>
          <a:lstStyle/>
          <a:p>
            <a:pPr>
              <a:lnSpc>
                <a:spcPct val="70000"/>
              </a:lnSpc>
            </a:pPr>
            <a:r>
              <a:rPr lang="nl-NL" sz="8800" b="1" dirty="0">
                <a:solidFill>
                  <a:schemeClr val="bg1"/>
                </a:solidFill>
                <a:latin typeface="Interstate Black Cond" pitchFamily="50" charset="0"/>
              </a:rPr>
              <a:t>VEILIGE EN </a:t>
            </a:r>
          </a:p>
          <a:p>
            <a:pPr>
              <a:lnSpc>
                <a:spcPct val="70000"/>
              </a:lnSpc>
            </a:pPr>
            <a:r>
              <a:rPr lang="nl-NL" sz="8800" b="1" dirty="0">
                <a:solidFill>
                  <a:schemeClr val="bg1"/>
                </a:solidFill>
                <a:latin typeface="Interstate Black Cond" pitchFamily="50" charset="0"/>
              </a:rPr>
              <a:t>INTEGERE</a:t>
            </a:r>
          </a:p>
          <a:p>
            <a:pPr>
              <a:lnSpc>
                <a:spcPct val="70000"/>
              </a:lnSpc>
            </a:pPr>
            <a:r>
              <a:rPr lang="nl-NL" sz="8800" b="1" dirty="0">
                <a:solidFill>
                  <a:schemeClr val="bg1"/>
                </a:solidFill>
                <a:latin typeface="Interstate Black Cond" pitchFamily="50" charset="0"/>
              </a:rPr>
              <a:t>SPORTOMGEVING</a:t>
            </a:r>
          </a:p>
        </p:txBody>
      </p:sp>
      <p:pic>
        <p:nvPicPr>
          <p:cNvPr id="8" name="Afbeelding 7">
            <a:extLst>
              <a:ext uri="{FF2B5EF4-FFF2-40B4-BE49-F238E27FC236}">
                <a16:creationId xmlns:a16="http://schemas.microsoft.com/office/drawing/2014/main" id="{15DE0DD5-F266-519A-6A94-3890703E8A92}"/>
              </a:ext>
            </a:extLst>
          </p:cNvPr>
          <p:cNvPicPr>
            <a:picLocks noChangeAspect="1"/>
          </p:cNvPicPr>
          <p:nvPr/>
        </p:nvPicPr>
        <p:blipFill>
          <a:blip r:embed="rId2">
            <a:extLst>
              <a:ext uri="{28A0092B-C50C-407E-A947-70E740481C1C}">
                <a14:useLocalDpi xmlns:a14="http://schemas.microsoft.com/office/drawing/2010/main" val="0"/>
              </a:ext>
            </a:extLst>
          </a:blip>
          <a:srcRect l="10506" r="10506"/>
          <a:stretch/>
        </p:blipFill>
        <p:spPr>
          <a:xfrm>
            <a:off x="8755179" y="389263"/>
            <a:ext cx="3064176" cy="6079473"/>
          </a:xfrm>
          <a:prstGeom prst="roundRect">
            <a:avLst>
              <a:gd name="adj" fmla="val 2024"/>
            </a:avLst>
          </a:prstGeom>
        </p:spPr>
      </p:pic>
      <p:pic>
        <p:nvPicPr>
          <p:cNvPr id="12" name="Afbeelding 11" descr="Afbeelding met Lettertype, Graphics, logo, symbool&#10;&#10;Automatisch gegenereerde beschrijving">
            <a:extLst>
              <a:ext uri="{FF2B5EF4-FFF2-40B4-BE49-F238E27FC236}">
                <a16:creationId xmlns:a16="http://schemas.microsoft.com/office/drawing/2014/main" id="{0258FB69-B3BA-7027-32BE-48739DA46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895" y="5927371"/>
            <a:ext cx="2106686" cy="525698"/>
          </a:xfrm>
          <a:prstGeom prst="rect">
            <a:avLst/>
          </a:prstGeom>
        </p:spPr>
      </p:pic>
      <p:sp>
        <p:nvSpPr>
          <p:cNvPr id="3" name="Rechthoek: afgeronde hoeken 2">
            <a:hlinkClick r:id="rId4" action="ppaction://hlinksldjump"/>
            <a:extLst>
              <a:ext uri="{FF2B5EF4-FFF2-40B4-BE49-F238E27FC236}">
                <a16:creationId xmlns:a16="http://schemas.microsoft.com/office/drawing/2014/main" id="{4A3A738F-8809-BD75-F43B-9B9A9B59AB17}"/>
              </a:ext>
            </a:extLst>
          </p:cNvPr>
          <p:cNvSpPr/>
          <p:nvPr/>
        </p:nvSpPr>
        <p:spPr>
          <a:xfrm>
            <a:off x="372643" y="4969927"/>
            <a:ext cx="239001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EBFE5E07-4426-71A9-F07E-1477D7BEA30A}"/>
              </a:ext>
            </a:extLst>
          </p:cNvPr>
          <p:cNvSpPr/>
          <p:nvPr/>
        </p:nvSpPr>
        <p:spPr>
          <a:xfrm>
            <a:off x="455797" y="5068093"/>
            <a:ext cx="2050667" cy="47665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529024D0-F931-2E0B-89E7-7EBDC81454CB}"/>
              </a:ext>
            </a:extLst>
          </p:cNvPr>
          <p:cNvSpPr txBox="1"/>
          <p:nvPr/>
        </p:nvSpPr>
        <p:spPr>
          <a:xfrm>
            <a:off x="564204" y="5112026"/>
            <a:ext cx="2050666" cy="369332"/>
          </a:xfrm>
          <a:prstGeom prst="rect">
            <a:avLst/>
          </a:prstGeom>
          <a:noFill/>
        </p:spPr>
        <p:txBody>
          <a:bodyPr wrap="square" lIns="91440" tIns="45720" rIns="91440" bIns="45720" rtlCol="0" anchor="t">
            <a:spAutoFit/>
          </a:bodyPr>
          <a:lstStyle/>
          <a:p>
            <a:pPr algn="just"/>
            <a:r>
              <a:rPr lang="nl-NL" b="1" dirty="0">
                <a:solidFill>
                  <a:srgbClr val="EF790C"/>
                </a:solidFill>
                <a:latin typeface="Interstate Light" pitchFamily="50" charset="0"/>
                <a:sym typeface="Wingdings" panose="05000000000000000000" pitchFamily="2" charset="2"/>
              </a:rPr>
              <a:t> </a:t>
            </a:r>
            <a:r>
              <a:rPr lang="nl-NL" b="1" dirty="0">
                <a:solidFill>
                  <a:srgbClr val="EF790C"/>
                </a:solidFill>
                <a:latin typeface="Interstate Light" pitchFamily="50" charset="0"/>
              </a:rPr>
              <a:t>Aan de slag</a:t>
            </a:r>
          </a:p>
        </p:txBody>
      </p:sp>
      <p:sp>
        <p:nvSpPr>
          <p:cNvPr id="13" name="Tekstvak 12">
            <a:extLst>
              <a:ext uri="{FF2B5EF4-FFF2-40B4-BE49-F238E27FC236}">
                <a16:creationId xmlns:a16="http://schemas.microsoft.com/office/drawing/2014/main" id="{6A091BB5-76CF-5640-E13C-D3CCA0DFA082}"/>
              </a:ext>
            </a:extLst>
          </p:cNvPr>
          <p:cNvSpPr txBox="1"/>
          <p:nvPr/>
        </p:nvSpPr>
        <p:spPr>
          <a:xfrm>
            <a:off x="372644" y="3286619"/>
            <a:ext cx="8033937" cy="1384995"/>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Bij onze vereniging streven wij naar een sportomgeving waarin alle leden, vrijwilligers en betrokkenen zich fysiek, mentaal en emotioneel veilig voelen. We bevorderen de waarden die centraal staan in integriteit: eerlijk, open, veilig, inclusief en betrouwbaar en gaan actief grensoverschrijdend gedrag, corruptie, fraude, doping, matchfixing en criminele inmenging tegen.</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Een sociaal veilige sport begint bij een goede basis. Onze aanpak is gebaseerd op de 4V’s voor veiligheid, waarmee we bouwen aan een club waar iedereen zich prettig voelt.</a:t>
            </a:r>
          </a:p>
        </p:txBody>
      </p:sp>
      <p:pic>
        <p:nvPicPr>
          <p:cNvPr id="10" name="Afbeelding 9" descr="Afbeelding met Graphics, symbool, cirkel, logo&#10;&#10;Automatisch gegenereerde beschrijving">
            <a:extLst>
              <a:ext uri="{FF2B5EF4-FFF2-40B4-BE49-F238E27FC236}">
                <a16:creationId xmlns:a16="http://schemas.microsoft.com/office/drawing/2014/main" id="{A908C225-7F78-DAEA-5EE7-88DF475AD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065" y="-728741"/>
            <a:ext cx="3064176" cy="3064176"/>
          </a:xfrm>
          <a:prstGeom prst="rect">
            <a:avLst/>
          </a:prstGeom>
        </p:spPr>
      </p:pic>
      <p:pic>
        <p:nvPicPr>
          <p:cNvPr id="2" name="Afbeelding 1" descr="Afbeelding met clipart, symbool, wit, ontwerp&#10;&#10;Automatisch gegenereerde beschrijving">
            <a:extLst>
              <a:ext uri="{FF2B5EF4-FFF2-40B4-BE49-F238E27FC236}">
                <a16:creationId xmlns:a16="http://schemas.microsoft.com/office/drawing/2014/main" id="{EF5FEF8F-C87A-85ED-709F-E7B2878E98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797" y="5995698"/>
            <a:ext cx="470708" cy="470708"/>
          </a:xfrm>
          <a:prstGeom prst="rect">
            <a:avLst/>
          </a:prstGeom>
        </p:spPr>
      </p:pic>
      <p:sp>
        <p:nvSpPr>
          <p:cNvPr id="6" name="Rechthoek: afgeronde hoeken 5">
            <a:hlinkClick r:id="rId7" action="ppaction://hlinksldjump"/>
            <a:extLst>
              <a:ext uri="{FF2B5EF4-FFF2-40B4-BE49-F238E27FC236}">
                <a16:creationId xmlns:a16="http://schemas.microsoft.com/office/drawing/2014/main" id="{B8CD942A-6FD5-938E-B63D-0A568BB27E7C}"/>
              </a:ext>
            </a:extLst>
          </p:cNvPr>
          <p:cNvSpPr/>
          <p:nvPr/>
        </p:nvSpPr>
        <p:spPr>
          <a:xfrm>
            <a:off x="217896" y="5856878"/>
            <a:ext cx="84813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8800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4B2EE0A1-411F-B169-A7FC-007A8B301DFD}"/>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B3F38B0B-4014-FB13-FE37-A2E7A7E8DD25}"/>
              </a:ext>
            </a:extLst>
          </p:cNvPr>
          <p:cNvSpPr/>
          <p:nvPr/>
        </p:nvSpPr>
        <p:spPr>
          <a:xfrm>
            <a:off x="0" y="3415916"/>
            <a:ext cx="12192000" cy="3535490"/>
          </a:xfrm>
          <a:prstGeom prst="rect">
            <a:avLst/>
          </a:prstGeom>
          <a:solidFill>
            <a:srgbClr val="0A84F3"/>
          </a:solidFill>
          <a:ln>
            <a:solidFill>
              <a:srgbClr val="0A84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A3CF4324-F8C3-17A5-D79F-1377FB7F24FC}"/>
              </a:ext>
            </a:extLst>
          </p:cNvPr>
          <p:cNvSpPr txBox="1"/>
          <p:nvPr/>
        </p:nvSpPr>
        <p:spPr>
          <a:xfrm>
            <a:off x="314487" y="478894"/>
            <a:ext cx="8495215" cy="2937022"/>
          </a:xfrm>
          <a:prstGeom prst="rect">
            <a:avLst/>
          </a:prstGeom>
          <a:noFill/>
        </p:spPr>
        <p:txBody>
          <a:bodyPr wrap="square" rtlCol="0">
            <a:spAutoFit/>
          </a:bodyPr>
          <a:lstStyle/>
          <a:p>
            <a:pPr>
              <a:lnSpc>
                <a:spcPct val="70000"/>
              </a:lnSpc>
            </a:pPr>
            <a:r>
              <a:rPr lang="nl-NL" sz="8800" b="1" dirty="0">
                <a:solidFill>
                  <a:schemeClr val="bg1"/>
                </a:solidFill>
                <a:latin typeface="Interstate Black Cond" pitchFamily="50" charset="0"/>
              </a:rPr>
              <a:t>VEILIGE EN </a:t>
            </a:r>
          </a:p>
          <a:p>
            <a:pPr>
              <a:lnSpc>
                <a:spcPct val="70000"/>
              </a:lnSpc>
            </a:pPr>
            <a:r>
              <a:rPr lang="nl-NL" sz="8800" b="1" dirty="0">
                <a:solidFill>
                  <a:schemeClr val="bg1"/>
                </a:solidFill>
                <a:latin typeface="Interstate Black Cond" pitchFamily="50" charset="0"/>
              </a:rPr>
              <a:t>INTEGERE</a:t>
            </a:r>
          </a:p>
          <a:p>
            <a:pPr>
              <a:lnSpc>
                <a:spcPct val="70000"/>
              </a:lnSpc>
            </a:pPr>
            <a:r>
              <a:rPr lang="nl-NL" sz="8800" b="1" dirty="0">
                <a:solidFill>
                  <a:schemeClr val="bg1"/>
                </a:solidFill>
                <a:latin typeface="Interstate Black Cond" pitchFamily="50" charset="0"/>
              </a:rPr>
              <a:t>SPORTOMGEVING</a:t>
            </a:r>
          </a:p>
        </p:txBody>
      </p:sp>
      <p:pic>
        <p:nvPicPr>
          <p:cNvPr id="12" name="Afbeelding 11" descr="Afbeelding met Lettertype, Graphics, logo, symbool&#10;&#10;Automatisch gegenereerde beschrijving">
            <a:extLst>
              <a:ext uri="{FF2B5EF4-FFF2-40B4-BE49-F238E27FC236}">
                <a16:creationId xmlns:a16="http://schemas.microsoft.com/office/drawing/2014/main" id="{20A5D78A-EB8D-9F9B-EE2F-49EE58A51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0827" y="332816"/>
            <a:ext cx="2106686" cy="525698"/>
          </a:xfrm>
          <a:prstGeom prst="rect">
            <a:avLst/>
          </a:prstGeom>
        </p:spPr>
      </p:pic>
      <p:sp>
        <p:nvSpPr>
          <p:cNvPr id="9" name="Tekstvak 8">
            <a:extLst>
              <a:ext uri="{FF2B5EF4-FFF2-40B4-BE49-F238E27FC236}">
                <a16:creationId xmlns:a16="http://schemas.microsoft.com/office/drawing/2014/main" id="{C75CBE1E-C5BF-24E5-DD50-54571995D6B1}"/>
              </a:ext>
            </a:extLst>
          </p:cNvPr>
          <p:cNvSpPr txBox="1"/>
          <p:nvPr/>
        </p:nvSpPr>
        <p:spPr>
          <a:xfrm>
            <a:off x="359011" y="3545643"/>
            <a:ext cx="7769404" cy="523220"/>
          </a:xfrm>
          <a:prstGeom prst="rect">
            <a:avLst/>
          </a:prstGeom>
          <a:noFill/>
        </p:spPr>
        <p:txBody>
          <a:bodyPr wrap="square" rtlCol="0">
            <a:spAutoFit/>
          </a:bodyPr>
          <a:lstStyle/>
          <a:p>
            <a:r>
              <a:rPr lang="nl-NL" sz="2800" dirty="0">
                <a:solidFill>
                  <a:schemeClr val="bg1"/>
                </a:solidFill>
                <a:latin typeface="Interstate LightCondensed" panose="02000506050000020004" pitchFamily="50" charset="0"/>
              </a:rPr>
              <a:t>1. GEDRAGSCODE</a:t>
            </a:r>
            <a:endParaRPr lang="nl-NL" sz="2800" b="1" dirty="0">
              <a:solidFill>
                <a:schemeClr val="bg1"/>
              </a:solidFill>
              <a:latin typeface="Interstate LightCondensed" panose="02000506050000020004" pitchFamily="50" charset="0"/>
            </a:endParaRPr>
          </a:p>
        </p:txBody>
      </p:sp>
      <p:sp>
        <p:nvSpPr>
          <p:cNvPr id="11" name="Tekstvak 10">
            <a:extLst>
              <a:ext uri="{FF2B5EF4-FFF2-40B4-BE49-F238E27FC236}">
                <a16:creationId xmlns:a16="http://schemas.microsoft.com/office/drawing/2014/main" id="{F6E7327F-B837-80CE-0928-643C33988A81}"/>
              </a:ext>
            </a:extLst>
          </p:cNvPr>
          <p:cNvSpPr txBox="1"/>
          <p:nvPr/>
        </p:nvSpPr>
        <p:spPr>
          <a:xfrm>
            <a:off x="353400" y="5129343"/>
            <a:ext cx="7505968" cy="523220"/>
          </a:xfrm>
          <a:prstGeom prst="rect">
            <a:avLst/>
          </a:prstGeom>
          <a:noFill/>
        </p:spPr>
        <p:txBody>
          <a:bodyPr wrap="square" rtlCol="0">
            <a:spAutoFit/>
          </a:bodyPr>
          <a:lstStyle/>
          <a:p>
            <a:r>
              <a:rPr lang="nl-NL" sz="2800" dirty="0">
                <a:solidFill>
                  <a:schemeClr val="bg1"/>
                </a:solidFill>
                <a:latin typeface="Interstate LightCondensed" panose="02000506050000020004" pitchFamily="50" charset="0"/>
              </a:rPr>
              <a:t>2. VERTROUWENSCONTACTPERSOON</a:t>
            </a:r>
            <a:endParaRPr lang="nl-NL" sz="2800" b="1" dirty="0">
              <a:solidFill>
                <a:schemeClr val="bg1"/>
              </a:solidFill>
              <a:latin typeface="Interstate LightCondensed" panose="02000506050000020004" pitchFamily="50" charset="0"/>
            </a:endParaRPr>
          </a:p>
        </p:txBody>
      </p:sp>
      <p:sp>
        <p:nvSpPr>
          <p:cNvPr id="14" name="Tekstvak 13">
            <a:extLst>
              <a:ext uri="{FF2B5EF4-FFF2-40B4-BE49-F238E27FC236}">
                <a16:creationId xmlns:a16="http://schemas.microsoft.com/office/drawing/2014/main" id="{1F334C53-F038-9C72-09C1-17C30EDF7648}"/>
              </a:ext>
            </a:extLst>
          </p:cNvPr>
          <p:cNvSpPr txBox="1"/>
          <p:nvPr/>
        </p:nvSpPr>
        <p:spPr>
          <a:xfrm>
            <a:off x="6110436" y="3551028"/>
            <a:ext cx="4580478" cy="523220"/>
          </a:xfrm>
          <a:prstGeom prst="rect">
            <a:avLst/>
          </a:prstGeom>
          <a:noFill/>
        </p:spPr>
        <p:txBody>
          <a:bodyPr wrap="square" rtlCol="0">
            <a:spAutoFit/>
          </a:bodyPr>
          <a:lstStyle/>
          <a:p>
            <a:r>
              <a:rPr lang="nl-NL" sz="2800" dirty="0">
                <a:solidFill>
                  <a:schemeClr val="bg1"/>
                </a:solidFill>
                <a:latin typeface="Interstate LightCondensed" panose="02000506050000020004" pitchFamily="50" charset="0"/>
              </a:rPr>
              <a:t>3. VOG-BELEID</a:t>
            </a:r>
            <a:endParaRPr lang="nl-NL" sz="2800" b="1" dirty="0">
              <a:solidFill>
                <a:schemeClr val="bg1"/>
              </a:solidFill>
              <a:latin typeface="Interstate LightCondensed" panose="02000506050000020004" pitchFamily="50" charset="0"/>
            </a:endParaRPr>
          </a:p>
        </p:txBody>
      </p:sp>
      <p:sp>
        <p:nvSpPr>
          <p:cNvPr id="16" name="Tekstvak 15">
            <a:extLst>
              <a:ext uri="{FF2B5EF4-FFF2-40B4-BE49-F238E27FC236}">
                <a16:creationId xmlns:a16="http://schemas.microsoft.com/office/drawing/2014/main" id="{525026FE-603A-363E-9A6F-9559C8431F7F}"/>
              </a:ext>
            </a:extLst>
          </p:cNvPr>
          <p:cNvSpPr txBox="1"/>
          <p:nvPr/>
        </p:nvSpPr>
        <p:spPr>
          <a:xfrm>
            <a:off x="353400" y="3972726"/>
            <a:ext cx="5423300" cy="1015663"/>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Onze vereniging hanteert een </a:t>
            </a:r>
            <a:r>
              <a:rPr lang="nl-NL" sz="1200" dirty="0" err="1">
                <a:solidFill>
                  <a:schemeClr val="bg1"/>
                </a:solidFill>
                <a:latin typeface="Interstate Light" pitchFamily="50" charset="0"/>
              </a:rPr>
              <a:t>verenigingsbrede</a:t>
            </a:r>
            <a:r>
              <a:rPr lang="nl-NL" sz="1200" dirty="0">
                <a:solidFill>
                  <a:schemeClr val="bg1"/>
                </a:solidFill>
                <a:latin typeface="Interstate Light" pitchFamily="50" charset="0"/>
              </a:rPr>
              <a:t> gedragscode die als richtlijn dient voor de omgang tussen al onze leden, waaronder hockeyers, trainers en coaches. De gedragscode vormt een richtlijn voor de omgang tussen onze hockeyers en trainers en coaches. Hiermee worden afspraken over hoe mensen op de club met elkaar om zouden moeten gaan, geformaliseerd. </a:t>
            </a:r>
          </a:p>
        </p:txBody>
      </p:sp>
      <p:sp>
        <p:nvSpPr>
          <p:cNvPr id="17" name="Tekstvak 16">
            <a:extLst>
              <a:ext uri="{FF2B5EF4-FFF2-40B4-BE49-F238E27FC236}">
                <a16:creationId xmlns:a16="http://schemas.microsoft.com/office/drawing/2014/main" id="{60CE2229-7DDC-09F5-63A9-A13D44B622BD}"/>
              </a:ext>
            </a:extLst>
          </p:cNvPr>
          <p:cNvSpPr txBox="1"/>
          <p:nvPr/>
        </p:nvSpPr>
        <p:spPr>
          <a:xfrm>
            <a:off x="353400" y="5554890"/>
            <a:ext cx="4559278" cy="646331"/>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Onze club heeft twee vertrouwenscontactpersonen. Onze vertrouwenscontactpersonen zijn te bereiken voor vragen, zorgen of meldingen.</a:t>
            </a:r>
          </a:p>
        </p:txBody>
      </p:sp>
      <p:sp>
        <p:nvSpPr>
          <p:cNvPr id="18" name="Tekstvak 17">
            <a:extLst>
              <a:ext uri="{FF2B5EF4-FFF2-40B4-BE49-F238E27FC236}">
                <a16:creationId xmlns:a16="http://schemas.microsoft.com/office/drawing/2014/main" id="{9CEDD391-D751-F903-3002-3131AC5A868F}"/>
              </a:ext>
            </a:extLst>
          </p:cNvPr>
          <p:cNvSpPr txBox="1"/>
          <p:nvPr/>
        </p:nvSpPr>
        <p:spPr>
          <a:xfrm>
            <a:off x="6110436" y="3972726"/>
            <a:ext cx="5475329" cy="646331"/>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Iedereen die zich (vrijwillig) voor onze hockeyclub in zet, zoals trainers, coaches, commissie- en bestuursleden, moet een Verklaring Omtrent het Gedrag (VOG) overleggen om een veilige sportomgeving te garanderen.</a:t>
            </a:r>
          </a:p>
        </p:txBody>
      </p:sp>
      <p:sp>
        <p:nvSpPr>
          <p:cNvPr id="19" name="Tekstvak 18">
            <a:extLst>
              <a:ext uri="{FF2B5EF4-FFF2-40B4-BE49-F238E27FC236}">
                <a16:creationId xmlns:a16="http://schemas.microsoft.com/office/drawing/2014/main" id="{1A12AFB0-CBE7-7F04-2082-961F4E8F9003}"/>
              </a:ext>
            </a:extLst>
          </p:cNvPr>
          <p:cNvSpPr txBox="1"/>
          <p:nvPr/>
        </p:nvSpPr>
        <p:spPr>
          <a:xfrm>
            <a:off x="6113368" y="5475473"/>
            <a:ext cx="5336370" cy="1015663"/>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Onze trainers en coaches spelen een cruciale rol in het herkennen en voorkomen van grensoverschrijdend gedrag. We ondersteunen hen hierin door jaarlijks cursussen en opleidingen aan te bieden die passen bij hun niveau en doelgroep, zodat zij positief gedrag kunnen stimuleren </a:t>
            </a:r>
          </a:p>
          <a:p>
            <a:r>
              <a:rPr lang="nl-NL" sz="1200" dirty="0">
                <a:solidFill>
                  <a:schemeClr val="bg1"/>
                </a:solidFill>
                <a:latin typeface="Interstate Light" pitchFamily="50" charset="0"/>
              </a:rPr>
              <a:t>en negatief gedrag kunnen signaleren en aanpakken.</a:t>
            </a:r>
          </a:p>
        </p:txBody>
      </p:sp>
      <p:sp>
        <p:nvSpPr>
          <p:cNvPr id="22" name="Tekstvak 21">
            <a:extLst>
              <a:ext uri="{FF2B5EF4-FFF2-40B4-BE49-F238E27FC236}">
                <a16:creationId xmlns:a16="http://schemas.microsoft.com/office/drawing/2014/main" id="{3F725CC3-162B-EF31-49D0-C66A49DFFB47}"/>
              </a:ext>
            </a:extLst>
          </p:cNvPr>
          <p:cNvSpPr txBox="1"/>
          <p:nvPr/>
        </p:nvSpPr>
        <p:spPr>
          <a:xfrm>
            <a:off x="6096000" y="4711606"/>
            <a:ext cx="6434964" cy="523220"/>
          </a:xfrm>
          <a:prstGeom prst="rect">
            <a:avLst/>
          </a:prstGeom>
          <a:noFill/>
        </p:spPr>
        <p:txBody>
          <a:bodyPr wrap="square" rtlCol="0">
            <a:spAutoFit/>
          </a:bodyPr>
          <a:lstStyle/>
          <a:p>
            <a:r>
              <a:rPr lang="nl-NL" sz="2800" dirty="0">
                <a:solidFill>
                  <a:schemeClr val="bg1"/>
                </a:solidFill>
                <a:latin typeface="Interstate LightCondensed" panose="02000506050000020004" pitchFamily="50" charset="0"/>
              </a:rPr>
              <a:t>4. VAKKUNDIG GESCHOOLDE </a:t>
            </a:r>
            <a:endParaRPr lang="nl-NL" sz="2800" b="1" dirty="0">
              <a:solidFill>
                <a:schemeClr val="bg1"/>
              </a:solidFill>
              <a:latin typeface="Interstate LightCondensed" panose="02000506050000020004" pitchFamily="50" charset="0"/>
            </a:endParaRPr>
          </a:p>
        </p:txBody>
      </p:sp>
      <p:sp>
        <p:nvSpPr>
          <p:cNvPr id="23" name="Tekstvak 22">
            <a:extLst>
              <a:ext uri="{FF2B5EF4-FFF2-40B4-BE49-F238E27FC236}">
                <a16:creationId xmlns:a16="http://schemas.microsoft.com/office/drawing/2014/main" id="{E546D02A-9946-3203-3AD6-46C486DA9CB3}"/>
              </a:ext>
            </a:extLst>
          </p:cNvPr>
          <p:cNvSpPr txBox="1"/>
          <p:nvPr/>
        </p:nvSpPr>
        <p:spPr>
          <a:xfrm>
            <a:off x="6123200" y="5046626"/>
            <a:ext cx="6434964" cy="523220"/>
          </a:xfrm>
          <a:prstGeom prst="rect">
            <a:avLst/>
          </a:prstGeom>
          <a:noFill/>
        </p:spPr>
        <p:txBody>
          <a:bodyPr wrap="square" rtlCol="0">
            <a:spAutoFit/>
          </a:bodyPr>
          <a:lstStyle/>
          <a:p>
            <a:r>
              <a:rPr lang="nl-NL" sz="2800" dirty="0">
                <a:solidFill>
                  <a:schemeClr val="bg1"/>
                </a:solidFill>
                <a:latin typeface="Interstate LightCondensed" panose="02000506050000020004" pitchFamily="50" charset="0"/>
              </a:rPr>
              <a:t>TRAINERS EN COACHES</a:t>
            </a:r>
            <a:endParaRPr lang="nl-NL" sz="2800" b="1" dirty="0">
              <a:solidFill>
                <a:schemeClr val="bg1"/>
              </a:solidFill>
              <a:latin typeface="Interstate LightCondensed" panose="02000506050000020004" pitchFamily="50" charset="0"/>
            </a:endParaRPr>
          </a:p>
        </p:txBody>
      </p:sp>
      <p:pic>
        <p:nvPicPr>
          <p:cNvPr id="26" name="Afbeelding 25" descr="Afbeelding met clipart, symbool, wit, ontwerp&#10;&#10;Automatisch gegenereerde beschrijving">
            <a:extLst>
              <a:ext uri="{FF2B5EF4-FFF2-40B4-BE49-F238E27FC236}">
                <a16:creationId xmlns:a16="http://schemas.microsoft.com/office/drawing/2014/main" id="{46450DF4-E544-E0AA-76AD-8B9E57767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9737" y="6182510"/>
            <a:ext cx="470708" cy="470708"/>
          </a:xfrm>
          <a:prstGeom prst="rect">
            <a:avLst/>
          </a:prstGeom>
        </p:spPr>
      </p:pic>
      <p:sp>
        <p:nvSpPr>
          <p:cNvPr id="27" name="Rechthoek: afgeronde hoeken 26">
            <a:hlinkClick r:id="rId4" action="ppaction://hlinksldjump"/>
            <a:extLst>
              <a:ext uri="{FF2B5EF4-FFF2-40B4-BE49-F238E27FC236}">
                <a16:creationId xmlns:a16="http://schemas.microsoft.com/office/drawing/2014/main" id="{845363C7-0C5C-E173-09E5-30DFA6C32DF5}"/>
              </a:ext>
            </a:extLst>
          </p:cNvPr>
          <p:cNvSpPr/>
          <p:nvPr/>
        </p:nvSpPr>
        <p:spPr>
          <a:xfrm>
            <a:off x="11211836" y="6043690"/>
            <a:ext cx="84813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kstvak 27">
            <a:extLst>
              <a:ext uri="{FF2B5EF4-FFF2-40B4-BE49-F238E27FC236}">
                <a16:creationId xmlns:a16="http://schemas.microsoft.com/office/drawing/2014/main" id="{9D9D62E1-36D1-385D-F576-C8030A651B7E}"/>
              </a:ext>
            </a:extLst>
          </p:cNvPr>
          <p:cNvSpPr txBox="1"/>
          <p:nvPr/>
        </p:nvSpPr>
        <p:spPr>
          <a:xfrm>
            <a:off x="10436033" y="6225927"/>
            <a:ext cx="681185" cy="461665"/>
          </a:xfrm>
          <a:prstGeom prst="rect">
            <a:avLst/>
          </a:prstGeom>
          <a:noFill/>
        </p:spPr>
        <p:txBody>
          <a:bodyPr wrap="square" rtlCol="0">
            <a:spAutoFit/>
          </a:bodyPr>
          <a:lstStyle/>
          <a:p>
            <a:r>
              <a:rPr lang="nl-NL" sz="2400" b="1" dirty="0">
                <a:solidFill>
                  <a:schemeClr val="bg1"/>
                </a:solidFill>
                <a:latin typeface="Interstate Black" pitchFamily="50" charset="0"/>
                <a:sym typeface="Wingdings" panose="05000000000000000000" pitchFamily="2" charset="2"/>
              </a:rPr>
              <a:t></a:t>
            </a:r>
            <a:r>
              <a:rPr lang="nl-NL" sz="2400" b="1" dirty="0">
                <a:solidFill>
                  <a:schemeClr val="bg1"/>
                </a:solidFill>
                <a:latin typeface="Interstate Black Cond" pitchFamily="50" charset="0"/>
                <a:sym typeface="Wingdings" panose="05000000000000000000" pitchFamily="2" charset="2"/>
              </a:rPr>
              <a:t> </a:t>
            </a:r>
            <a:endParaRPr lang="nl-NL" sz="2400" b="1" dirty="0">
              <a:solidFill>
                <a:schemeClr val="bg1"/>
              </a:solidFill>
              <a:latin typeface="Interstate Black Cond" pitchFamily="50" charset="0"/>
            </a:endParaRPr>
          </a:p>
        </p:txBody>
      </p:sp>
      <p:sp>
        <p:nvSpPr>
          <p:cNvPr id="29" name="Tekstvak 28">
            <a:extLst>
              <a:ext uri="{FF2B5EF4-FFF2-40B4-BE49-F238E27FC236}">
                <a16:creationId xmlns:a16="http://schemas.microsoft.com/office/drawing/2014/main" id="{28339112-A0D2-BEB9-D7C4-409EA84BC453}"/>
              </a:ext>
            </a:extLst>
          </p:cNvPr>
          <p:cNvSpPr txBox="1"/>
          <p:nvPr/>
        </p:nvSpPr>
        <p:spPr>
          <a:xfrm>
            <a:off x="10904580" y="6213802"/>
            <a:ext cx="681185" cy="461665"/>
          </a:xfrm>
          <a:prstGeom prst="rect">
            <a:avLst/>
          </a:prstGeom>
          <a:noFill/>
        </p:spPr>
        <p:txBody>
          <a:bodyPr wrap="square" rtlCol="0">
            <a:spAutoFit/>
          </a:bodyPr>
          <a:lstStyle/>
          <a:p>
            <a:r>
              <a:rPr lang="nl-NL" sz="2400" b="1" dirty="0">
                <a:solidFill>
                  <a:schemeClr val="bg1"/>
                </a:solidFill>
                <a:latin typeface="Interstate Black" pitchFamily="50" charset="0"/>
                <a:sym typeface="Wingdings" panose="05000000000000000000" pitchFamily="2" charset="2"/>
              </a:rPr>
              <a:t></a:t>
            </a:r>
            <a:r>
              <a:rPr lang="nl-NL" sz="2400" b="1" dirty="0">
                <a:solidFill>
                  <a:schemeClr val="bg1"/>
                </a:solidFill>
                <a:latin typeface="Interstate Black Cond" pitchFamily="50" charset="0"/>
                <a:sym typeface="Wingdings" panose="05000000000000000000" pitchFamily="2" charset="2"/>
              </a:rPr>
              <a:t> </a:t>
            </a:r>
            <a:endParaRPr lang="nl-NL" sz="2400" b="1" dirty="0">
              <a:solidFill>
                <a:schemeClr val="bg1"/>
              </a:solidFill>
              <a:latin typeface="Interstate Black Cond" pitchFamily="50" charset="0"/>
            </a:endParaRPr>
          </a:p>
        </p:txBody>
      </p:sp>
      <p:sp>
        <p:nvSpPr>
          <p:cNvPr id="30" name="Rechthoek: afgeronde hoeken 29">
            <a:hlinkClick r:id="rId5" action="ppaction://hlinksldjump"/>
            <a:extLst>
              <a:ext uri="{FF2B5EF4-FFF2-40B4-BE49-F238E27FC236}">
                <a16:creationId xmlns:a16="http://schemas.microsoft.com/office/drawing/2014/main" id="{7145DA5D-20A0-F0DA-CEEE-1C67B20356B1}"/>
              </a:ext>
            </a:extLst>
          </p:cNvPr>
          <p:cNvSpPr/>
          <p:nvPr/>
        </p:nvSpPr>
        <p:spPr>
          <a:xfrm>
            <a:off x="10917012" y="6191552"/>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afgeronde hoeken 30">
            <a:hlinkClick r:id="rId6" action="ppaction://hlinksldjump"/>
            <a:extLst>
              <a:ext uri="{FF2B5EF4-FFF2-40B4-BE49-F238E27FC236}">
                <a16:creationId xmlns:a16="http://schemas.microsoft.com/office/drawing/2014/main" id="{ADE75420-B00D-69D3-44D2-31FC683F58A2}"/>
              </a:ext>
            </a:extLst>
          </p:cNvPr>
          <p:cNvSpPr/>
          <p:nvPr/>
        </p:nvSpPr>
        <p:spPr>
          <a:xfrm>
            <a:off x="10484698" y="6256478"/>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afgeronde hoeken 31">
            <a:extLst>
              <a:ext uri="{FF2B5EF4-FFF2-40B4-BE49-F238E27FC236}">
                <a16:creationId xmlns:a16="http://schemas.microsoft.com/office/drawing/2014/main" id="{7EA28B2F-9192-D3EB-41E0-2E118A6E2B0F}"/>
              </a:ext>
            </a:extLst>
          </p:cNvPr>
          <p:cNvSpPr/>
          <p:nvPr/>
        </p:nvSpPr>
        <p:spPr>
          <a:xfrm>
            <a:off x="5370211" y="5267467"/>
            <a:ext cx="315120" cy="20276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Gelijkbenige driehoek 33">
            <a:extLst>
              <a:ext uri="{FF2B5EF4-FFF2-40B4-BE49-F238E27FC236}">
                <a16:creationId xmlns:a16="http://schemas.microsoft.com/office/drawing/2014/main" id="{E16CF95F-2015-E684-05E8-9E2B4253E481}"/>
              </a:ext>
            </a:extLst>
          </p:cNvPr>
          <p:cNvSpPr/>
          <p:nvPr/>
        </p:nvSpPr>
        <p:spPr>
          <a:xfrm rot="12296474" flipH="1">
            <a:off x="5420659" y="5376489"/>
            <a:ext cx="128564" cy="187482"/>
          </a:xfrm>
          <a:prstGeom prst="triangle">
            <a:avLst>
              <a:gd name="adj" fmla="val 3231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ekstvak 34">
            <a:extLst>
              <a:ext uri="{FF2B5EF4-FFF2-40B4-BE49-F238E27FC236}">
                <a16:creationId xmlns:a16="http://schemas.microsoft.com/office/drawing/2014/main" id="{356103CB-83C5-4C3E-3275-A0A561BBCE2E}"/>
              </a:ext>
            </a:extLst>
          </p:cNvPr>
          <p:cNvSpPr txBox="1"/>
          <p:nvPr/>
        </p:nvSpPr>
        <p:spPr>
          <a:xfrm>
            <a:off x="5350547" y="5138659"/>
            <a:ext cx="315120" cy="369332"/>
          </a:xfrm>
          <a:prstGeom prst="rect">
            <a:avLst/>
          </a:prstGeom>
          <a:noFill/>
        </p:spPr>
        <p:txBody>
          <a:bodyPr wrap="square" rtlCol="0">
            <a:spAutoFit/>
          </a:bodyPr>
          <a:lstStyle/>
          <a:p>
            <a:r>
              <a:rPr lang="nl-NL" dirty="0">
                <a:solidFill>
                  <a:srgbClr val="0A84F3"/>
                </a:solidFill>
                <a:latin typeface="Verdana" panose="020B0604030504040204" pitchFamily="34" charset="0"/>
                <a:ea typeface="Verdana" panose="020B0604030504040204" pitchFamily="34" charset="0"/>
              </a:rPr>
              <a:t>…</a:t>
            </a:r>
          </a:p>
        </p:txBody>
      </p:sp>
      <p:sp>
        <p:nvSpPr>
          <p:cNvPr id="36" name="Rechthoek: afgeronde hoeken 35">
            <a:hlinkClick r:id="rId7" action="ppaction://hlinksldjump"/>
            <a:extLst>
              <a:ext uri="{FF2B5EF4-FFF2-40B4-BE49-F238E27FC236}">
                <a16:creationId xmlns:a16="http://schemas.microsoft.com/office/drawing/2014/main" id="{AD3CD973-6697-4E70-AC08-BC93AD303D7A}"/>
              </a:ext>
            </a:extLst>
          </p:cNvPr>
          <p:cNvSpPr/>
          <p:nvPr/>
        </p:nvSpPr>
        <p:spPr>
          <a:xfrm>
            <a:off x="5278842" y="5128885"/>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16570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bg>
      <p:bgPr>
        <a:solidFill>
          <a:srgbClr val="EF790C"/>
        </a:solidFill>
        <a:effectLst/>
      </p:bgPr>
    </p:bg>
    <p:spTree>
      <p:nvGrpSpPr>
        <p:cNvPr id="1" name="">
          <a:extLst>
            <a:ext uri="{FF2B5EF4-FFF2-40B4-BE49-F238E27FC236}">
              <a16:creationId xmlns:a16="http://schemas.microsoft.com/office/drawing/2014/main" id="{14505DFE-57E3-8F52-B6F0-993DA633E8F4}"/>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F41D69A2-B5D5-F7CB-30DC-142823F21CA0}"/>
              </a:ext>
            </a:extLst>
          </p:cNvPr>
          <p:cNvSpPr/>
          <p:nvPr/>
        </p:nvSpPr>
        <p:spPr>
          <a:xfrm>
            <a:off x="0" y="3415916"/>
            <a:ext cx="12192000" cy="3442084"/>
          </a:xfrm>
          <a:prstGeom prst="rect">
            <a:avLst/>
          </a:prstGeom>
          <a:solidFill>
            <a:srgbClr val="0A84F3"/>
          </a:solidFill>
          <a:ln>
            <a:solidFill>
              <a:srgbClr val="0A84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AD583BDA-FF1E-3646-D73A-60DC1E57EF37}"/>
              </a:ext>
            </a:extLst>
          </p:cNvPr>
          <p:cNvSpPr txBox="1"/>
          <p:nvPr/>
        </p:nvSpPr>
        <p:spPr>
          <a:xfrm>
            <a:off x="314487" y="478894"/>
            <a:ext cx="8495215" cy="2937022"/>
          </a:xfrm>
          <a:prstGeom prst="rect">
            <a:avLst/>
          </a:prstGeom>
          <a:noFill/>
        </p:spPr>
        <p:txBody>
          <a:bodyPr wrap="square" rtlCol="0">
            <a:spAutoFit/>
          </a:bodyPr>
          <a:lstStyle/>
          <a:p>
            <a:pPr>
              <a:lnSpc>
                <a:spcPct val="70000"/>
              </a:lnSpc>
            </a:pPr>
            <a:r>
              <a:rPr lang="nl-NL" sz="8800" b="1" dirty="0">
                <a:solidFill>
                  <a:schemeClr val="bg1"/>
                </a:solidFill>
                <a:latin typeface="Interstate Black Cond" pitchFamily="50" charset="0"/>
              </a:rPr>
              <a:t>VEILIGE EN </a:t>
            </a:r>
          </a:p>
          <a:p>
            <a:pPr>
              <a:lnSpc>
                <a:spcPct val="70000"/>
              </a:lnSpc>
            </a:pPr>
            <a:r>
              <a:rPr lang="nl-NL" sz="8800" b="1" dirty="0">
                <a:solidFill>
                  <a:schemeClr val="bg1"/>
                </a:solidFill>
                <a:latin typeface="Interstate Black Cond" pitchFamily="50" charset="0"/>
              </a:rPr>
              <a:t>INTEGERE</a:t>
            </a:r>
          </a:p>
          <a:p>
            <a:pPr>
              <a:lnSpc>
                <a:spcPct val="70000"/>
              </a:lnSpc>
            </a:pPr>
            <a:r>
              <a:rPr lang="nl-NL" sz="8800" b="1" dirty="0">
                <a:solidFill>
                  <a:schemeClr val="bg1"/>
                </a:solidFill>
                <a:latin typeface="Interstate Black Cond" pitchFamily="50" charset="0"/>
              </a:rPr>
              <a:t>SPORTOMGEVING</a:t>
            </a:r>
          </a:p>
        </p:txBody>
      </p:sp>
      <p:pic>
        <p:nvPicPr>
          <p:cNvPr id="12" name="Afbeelding 11" descr="Afbeelding met Lettertype, Graphics, logo, symbool&#10;&#10;Automatisch gegenereerde beschrijving">
            <a:extLst>
              <a:ext uri="{FF2B5EF4-FFF2-40B4-BE49-F238E27FC236}">
                <a16:creationId xmlns:a16="http://schemas.microsoft.com/office/drawing/2014/main" id="{B1E045F9-AC4C-36F6-4299-78CE97C5FC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0827" y="332816"/>
            <a:ext cx="2106686" cy="525698"/>
          </a:xfrm>
          <a:prstGeom prst="rect">
            <a:avLst/>
          </a:prstGeom>
        </p:spPr>
      </p:pic>
      <p:pic>
        <p:nvPicPr>
          <p:cNvPr id="26" name="Afbeelding 25" descr="Afbeelding met clipart, symbool, wit, ontwerp&#10;&#10;Automatisch gegenereerde beschrijving">
            <a:extLst>
              <a:ext uri="{FF2B5EF4-FFF2-40B4-BE49-F238E27FC236}">
                <a16:creationId xmlns:a16="http://schemas.microsoft.com/office/drawing/2014/main" id="{12111CC3-08A8-8662-907F-4AA12FA36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9737" y="6182510"/>
            <a:ext cx="470708" cy="470708"/>
          </a:xfrm>
          <a:prstGeom prst="rect">
            <a:avLst/>
          </a:prstGeom>
        </p:spPr>
      </p:pic>
      <p:sp>
        <p:nvSpPr>
          <p:cNvPr id="27" name="Rechthoek: afgeronde hoeken 26">
            <a:hlinkClick r:id="rId4" action="ppaction://hlinksldjump"/>
            <a:extLst>
              <a:ext uri="{FF2B5EF4-FFF2-40B4-BE49-F238E27FC236}">
                <a16:creationId xmlns:a16="http://schemas.microsoft.com/office/drawing/2014/main" id="{84D8064C-8012-423F-BD1A-F0428F2E0210}"/>
              </a:ext>
            </a:extLst>
          </p:cNvPr>
          <p:cNvSpPr/>
          <p:nvPr/>
        </p:nvSpPr>
        <p:spPr>
          <a:xfrm>
            <a:off x="11211836" y="6043690"/>
            <a:ext cx="84813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kstvak 27">
            <a:extLst>
              <a:ext uri="{FF2B5EF4-FFF2-40B4-BE49-F238E27FC236}">
                <a16:creationId xmlns:a16="http://schemas.microsoft.com/office/drawing/2014/main" id="{D51C33F5-059B-29D3-83AD-9B7E83A5066A}"/>
              </a:ext>
            </a:extLst>
          </p:cNvPr>
          <p:cNvSpPr txBox="1"/>
          <p:nvPr/>
        </p:nvSpPr>
        <p:spPr>
          <a:xfrm>
            <a:off x="10436033" y="6225927"/>
            <a:ext cx="681185" cy="461665"/>
          </a:xfrm>
          <a:prstGeom prst="rect">
            <a:avLst/>
          </a:prstGeom>
          <a:noFill/>
        </p:spPr>
        <p:txBody>
          <a:bodyPr wrap="square" rtlCol="0">
            <a:spAutoFit/>
          </a:bodyPr>
          <a:lstStyle/>
          <a:p>
            <a:r>
              <a:rPr lang="nl-NL" sz="2400" b="1" dirty="0">
                <a:solidFill>
                  <a:schemeClr val="bg1"/>
                </a:solidFill>
                <a:latin typeface="Interstate Black" pitchFamily="50" charset="0"/>
                <a:sym typeface="Wingdings" panose="05000000000000000000" pitchFamily="2" charset="2"/>
              </a:rPr>
              <a:t></a:t>
            </a:r>
            <a:r>
              <a:rPr lang="nl-NL" sz="2400" b="1" dirty="0">
                <a:solidFill>
                  <a:schemeClr val="bg1"/>
                </a:solidFill>
                <a:latin typeface="Interstate Black Cond" pitchFamily="50" charset="0"/>
                <a:sym typeface="Wingdings" panose="05000000000000000000" pitchFamily="2" charset="2"/>
              </a:rPr>
              <a:t> </a:t>
            </a:r>
            <a:endParaRPr lang="nl-NL" sz="2400" b="1" dirty="0">
              <a:solidFill>
                <a:schemeClr val="bg1"/>
              </a:solidFill>
              <a:latin typeface="Interstate Black Cond" pitchFamily="50" charset="0"/>
            </a:endParaRPr>
          </a:p>
        </p:txBody>
      </p:sp>
      <p:sp>
        <p:nvSpPr>
          <p:cNvPr id="29" name="Tekstvak 28">
            <a:extLst>
              <a:ext uri="{FF2B5EF4-FFF2-40B4-BE49-F238E27FC236}">
                <a16:creationId xmlns:a16="http://schemas.microsoft.com/office/drawing/2014/main" id="{2092ABF6-6E0E-8D47-EDDE-4CB4237EC238}"/>
              </a:ext>
            </a:extLst>
          </p:cNvPr>
          <p:cNvSpPr txBox="1"/>
          <p:nvPr/>
        </p:nvSpPr>
        <p:spPr>
          <a:xfrm>
            <a:off x="10904580" y="6213802"/>
            <a:ext cx="681185" cy="461665"/>
          </a:xfrm>
          <a:prstGeom prst="rect">
            <a:avLst/>
          </a:prstGeom>
          <a:noFill/>
        </p:spPr>
        <p:txBody>
          <a:bodyPr wrap="square" rtlCol="0">
            <a:spAutoFit/>
          </a:bodyPr>
          <a:lstStyle/>
          <a:p>
            <a:r>
              <a:rPr lang="nl-NL" sz="2400" b="1" dirty="0">
                <a:solidFill>
                  <a:schemeClr val="bg1"/>
                </a:solidFill>
                <a:latin typeface="Interstate Black" pitchFamily="50" charset="0"/>
                <a:sym typeface="Wingdings" panose="05000000000000000000" pitchFamily="2" charset="2"/>
              </a:rPr>
              <a:t></a:t>
            </a:r>
            <a:r>
              <a:rPr lang="nl-NL" sz="2400" b="1" dirty="0">
                <a:solidFill>
                  <a:schemeClr val="bg1"/>
                </a:solidFill>
                <a:latin typeface="Interstate Black Cond" pitchFamily="50" charset="0"/>
                <a:sym typeface="Wingdings" panose="05000000000000000000" pitchFamily="2" charset="2"/>
              </a:rPr>
              <a:t> </a:t>
            </a:r>
            <a:endParaRPr lang="nl-NL" sz="2400" b="1" dirty="0">
              <a:solidFill>
                <a:schemeClr val="bg1"/>
              </a:solidFill>
              <a:latin typeface="Interstate Black Cond" pitchFamily="50" charset="0"/>
            </a:endParaRPr>
          </a:p>
        </p:txBody>
      </p:sp>
      <p:sp>
        <p:nvSpPr>
          <p:cNvPr id="30" name="Rechthoek: afgeronde hoeken 29">
            <a:hlinkClick r:id="rId5" action="ppaction://hlinksldjump"/>
            <a:extLst>
              <a:ext uri="{FF2B5EF4-FFF2-40B4-BE49-F238E27FC236}">
                <a16:creationId xmlns:a16="http://schemas.microsoft.com/office/drawing/2014/main" id="{7A8C17AC-EF95-8C58-F96D-53D74EA7BD98}"/>
              </a:ext>
            </a:extLst>
          </p:cNvPr>
          <p:cNvSpPr/>
          <p:nvPr/>
        </p:nvSpPr>
        <p:spPr>
          <a:xfrm>
            <a:off x="10917012" y="6191552"/>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afgeronde hoeken 30">
            <a:hlinkClick r:id="rId6" action="ppaction://hlinksldjump"/>
            <a:extLst>
              <a:ext uri="{FF2B5EF4-FFF2-40B4-BE49-F238E27FC236}">
                <a16:creationId xmlns:a16="http://schemas.microsoft.com/office/drawing/2014/main" id="{D6A9C5B7-B2C9-E3EB-08E3-DBF6DA5E58FD}"/>
              </a:ext>
            </a:extLst>
          </p:cNvPr>
          <p:cNvSpPr/>
          <p:nvPr/>
        </p:nvSpPr>
        <p:spPr>
          <a:xfrm>
            <a:off x="10484698" y="6256478"/>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Gelijkbenige driehoek 2">
            <a:extLst>
              <a:ext uri="{FF2B5EF4-FFF2-40B4-BE49-F238E27FC236}">
                <a16:creationId xmlns:a16="http://schemas.microsoft.com/office/drawing/2014/main" id="{47C59A77-B296-2CE3-0DE9-482125207543}"/>
              </a:ext>
            </a:extLst>
          </p:cNvPr>
          <p:cNvSpPr/>
          <p:nvPr/>
        </p:nvSpPr>
        <p:spPr>
          <a:xfrm rot="4777858" flipH="1" flipV="1">
            <a:off x="5995357" y="4964126"/>
            <a:ext cx="680052" cy="745651"/>
          </a:xfrm>
          <a:prstGeom prst="triangle">
            <a:avLst>
              <a:gd name="adj" fmla="val 3231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3B898159-1E5A-9D65-F763-D19F0261867B}"/>
              </a:ext>
            </a:extLst>
          </p:cNvPr>
          <p:cNvSpPr/>
          <p:nvPr/>
        </p:nvSpPr>
        <p:spPr>
          <a:xfrm>
            <a:off x="6263561" y="4557179"/>
            <a:ext cx="5081759" cy="117911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14703CFB-7CF0-B29E-5D20-FAAE7DF03F7D}"/>
              </a:ext>
            </a:extLst>
          </p:cNvPr>
          <p:cNvSpPr txBox="1"/>
          <p:nvPr/>
        </p:nvSpPr>
        <p:spPr>
          <a:xfrm>
            <a:off x="6343962" y="4703894"/>
            <a:ext cx="4158867" cy="932628"/>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solidFill>
                  <a:srgbClr val="0A84F3"/>
                </a:solidFill>
                <a:effectLst/>
                <a:latin typeface="Interstate Light" pitchFamily="50" charset="0"/>
                <a:ea typeface="Times New Roman" panose="02020603050405020304" pitchFamily="18" charset="0"/>
                <a:cs typeface="Times New Roman" panose="02020603050405020304" pitchFamily="18" charset="0"/>
              </a:rPr>
              <a:t>Onze club heeft twee vertrouwenscontactpersonen. Onze vertrouwenscontactpersonen zijn te bereiken voor vragen, zorgen of meldingen. Zij bieden een luisterend oor en weten de juiste vervolgstappen te ondernemen.</a:t>
            </a:r>
          </a:p>
        </p:txBody>
      </p:sp>
      <p:sp>
        <p:nvSpPr>
          <p:cNvPr id="7" name="Vermenigvuldigingsteken 6">
            <a:extLst>
              <a:ext uri="{FF2B5EF4-FFF2-40B4-BE49-F238E27FC236}">
                <a16:creationId xmlns:a16="http://schemas.microsoft.com/office/drawing/2014/main" id="{D1612AB0-C5CB-AA27-0157-9B98F49CC33A}"/>
              </a:ext>
            </a:extLst>
          </p:cNvPr>
          <p:cNvSpPr/>
          <p:nvPr/>
        </p:nvSpPr>
        <p:spPr>
          <a:xfrm>
            <a:off x="11008434" y="4669523"/>
            <a:ext cx="165370" cy="200605"/>
          </a:xfrm>
          <a:prstGeom prst="mathMultiply">
            <a:avLst/>
          </a:prstGeom>
          <a:solidFill>
            <a:srgbClr val="0A84F3"/>
          </a:solidFill>
          <a:ln>
            <a:solidFill>
              <a:srgbClr val="0A84F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8" name="Rechthoek: afgeronde hoeken 7">
            <a:hlinkClick r:id="rId6" action="ppaction://hlinksldjump"/>
            <a:extLst>
              <a:ext uri="{FF2B5EF4-FFF2-40B4-BE49-F238E27FC236}">
                <a16:creationId xmlns:a16="http://schemas.microsoft.com/office/drawing/2014/main" id="{21368D02-F3F2-4899-A9D2-F61E70C9047A}"/>
              </a:ext>
            </a:extLst>
          </p:cNvPr>
          <p:cNvSpPr/>
          <p:nvPr/>
        </p:nvSpPr>
        <p:spPr>
          <a:xfrm>
            <a:off x="10840480" y="4564513"/>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748BD147-2EFA-98F2-2440-BDA80C9AC5D1}"/>
              </a:ext>
            </a:extLst>
          </p:cNvPr>
          <p:cNvSpPr txBox="1"/>
          <p:nvPr/>
        </p:nvSpPr>
        <p:spPr>
          <a:xfrm>
            <a:off x="359011" y="3545643"/>
            <a:ext cx="7769404" cy="523220"/>
          </a:xfrm>
          <a:prstGeom prst="rect">
            <a:avLst/>
          </a:prstGeom>
          <a:noFill/>
        </p:spPr>
        <p:txBody>
          <a:bodyPr wrap="square" rtlCol="0">
            <a:spAutoFit/>
          </a:bodyPr>
          <a:lstStyle/>
          <a:p>
            <a:r>
              <a:rPr lang="nl-NL" sz="2800" dirty="0">
                <a:solidFill>
                  <a:schemeClr val="bg1"/>
                </a:solidFill>
                <a:latin typeface="Interstate LightCondensed" panose="02000506050000020004" pitchFamily="50" charset="0"/>
              </a:rPr>
              <a:t>1. GEDRAGSCODE</a:t>
            </a:r>
            <a:endParaRPr lang="nl-NL" sz="2800" b="1" dirty="0">
              <a:solidFill>
                <a:schemeClr val="bg1"/>
              </a:solidFill>
              <a:latin typeface="Interstate LightCondensed" panose="02000506050000020004" pitchFamily="50" charset="0"/>
            </a:endParaRPr>
          </a:p>
        </p:txBody>
      </p:sp>
      <p:sp>
        <p:nvSpPr>
          <p:cNvPr id="20" name="Tekstvak 19">
            <a:extLst>
              <a:ext uri="{FF2B5EF4-FFF2-40B4-BE49-F238E27FC236}">
                <a16:creationId xmlns:a16="http://schemas.microsoft.com/office/drawing/2014/main" id="{F694BCE4-AB39-C6AA-A081-B47FEE68D259}"/>
              </a:ext>
            </a:extLst>
          </p:cNvPr>
          <p:cNvSpPr txBox="1"/>
          <p:nvPr/>
        </p:nvSpPr>
        <p:spPr>
          <a:xfrm>
            <a:off x="353400" y="5129343"/>
            <a:ext cx="7505968" cy="523220"/>
          </a:xfrm>
          <a:prstGeom prst="rect">
            <a:avLst/>
          </a:prstGeom>
          <a:noFill/>
        </p:spPr>
        <p:txBody>
          <a:bodyPr wrap="square" rtlCol="0">
            <a:spAutoFit/>
          </a:bodyPr>
          <a:lstStyle/>
          <a:p>
            <a:r>
              <a:rPr lang="nl-NL" sz="2800" dirty="0">
                <a:solidFill>
                  <a:schemeClr val="bg1"/>
                </a:solidFill>
                <a:latin typeface="Interstate LightCondensed" panose="02000506050000020004" pitchFamily="50" charset="0"/>
              </a:rPr>
              <a:t>2. VERTROUWENSCONTACTPERSOON</a:t>
            </a:r>
            <a:endParaRPr lang="nl-NL" sz="2800" b="1" dirty="0">
              <a:solidFill>
                <a:schemeClr val="bg1"/>
              </a:solidFill>
              <a:latin typeface="Interstate LightCondensed" panose="02000506050000020004" pitchFamily="50" charset="0"/>
            </a:endParaRPr>
          </a:p>
        </p:txBody>
      </p:sp>
      <p:sp>
        <p:nvSpPr>
          <p:cNvPr id="21" name="Tekstvak 20">
            <a:extLst>
              <a:ext uri="{FF2B5EF4-FFF2-40B4-BE49-F238E27FC236}">
                <a16:creationId xmlns:a16="http://schemas.microsoft.com/office/drawing/2014/main" id="{F0FAF31D-5046-916A-CB9B-DDEFF36E766B}"/>
              </a:ext>
            </a:extLst>
          </p:cNvPr>
          <p:cNvSpPr txBox="1"/>
          <p:nvPr/>
        </p:nvSpPr>
        <p:spPr>
          <a:xfrm>
            <a:off x="353400" y="3972726"/>
            <a:ext cx="5423300" cy="1015663"/>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Onze vereniging hanteert een </a:t>
            </a:r>
            <a:r>
              <a:rPr lang="nl-NL" sz="1200" dirty="0" err="1">
                <a:solidFill>
                  <a:schemeClr val="bg1"/>
                </a:solidFill>
                <a:latin typeface="Interstate Light" pitchFamily="50" charset="0"/>
              </a:rPr>
              <a:t>verenigingsbrede</a:t>
            </a:r>
            <a:r>
              <a:rPr lang="nl-NL" sz="1200" dirty="0">
                <a:solidFill>
                  <a:schemeClr val="bg1"/>
                </a:solidFill>
                <a:latin typeface="Interstate Light" pitchFamily="50" charset="0"/>
              </a:rPr>
              <a:t> gedragscode die als richtlijn dient voor de omgang tussen al onze leden, waaronder hockeyers, trainers en coaches. De gedragscode vormt een richtlijn voor de omgang tussen onze hockeyers en trainers en coaches. Hiermee worden afspraken over hoe mensen op de club met elkaar om zouden moeten gaan, geformaliseerd. </a:t>
            </a:r>
          </a:p>
        </p:txBody>
      </p:sp>
      <p:sp>
        <p:nvSpPr>
          <p:cNvPr id="24" name="Tekstvak 23">
            <a:extLst>
              <a:ext uri="{FF2B5EF4-FFF2-40B4-BE49-F238E27FC236}">
                <a16:creationId xmlns:a16="http://schemas.microsoft.com/office/drawing/2014/main" id="{B3C948F4-F640-EDEB-B47C-6D55FCE7FE7B}"/>
              </a:ext>
            </a:extLst>
          </p:cNvPr>
          <p:cNvSpPr txBox="1"/>
          <p:nvPr/>
        </p:nvSpPr>
        <p:spPr>
          <a:xfrm>
            <a:off x="353400" y="5554890"/>
            <a:ext cx="4559278" cy="646331"/>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Onze club heeft twee vertrouwenscontactpersonen. Onze vertrouwenscontactpersonen zijn te bereiken voor vragen, zorgen of meldingen.</a:t>
            </a:r>
          </a:p>
        </p:txBody>
      </p:sp>
    </p:spTree>
    <p:extLst>
      <p:ext uri="{BB962C8B-B14F-4D97-AF65-F5344CB8AC3E}">
        <p14:creationId xmlns:p14="http://schemas.microsoft.com/office/powerpoint/2010/main" val="1598208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AB7CE-5215-DFF7-09C3-0921517FD245}"/>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6F7AFD80-93D3-71BF-E52F-FD0F27C9A616}"/>
              </a:ext>
            </a:extLst>
          </p:cNvPr>
          <p:cNvSpPr txBox="1"/>
          <p:nvPr/>
        </p:nvSpPr>
        <p:spPr>
          <a:xfrm>
            <a:off x="294823" y="-26000"/>
            <a:ext cx="10240231" cy="1323439"/>
          </a:xfrm>
          <a:prstGeom prst="rect">
            <a:avLst/>
          </a:prstGeom>
          <a:noFill/>
        </p:spPr>
        <p:txBody>
          <a:bodyPr wrap="square" rtlCol="0">
            <a:spAutoFit/>
          </a:bodyPr>
          <a:lstStyle/>
          <a:p>
            <a:r>
              <a:rPr lang="nl-NL" sz="8000" b="1" dirty="0">
                <a:solidFill>
                  <a:srgbClr val="EF790C"/>
                </a:solidFill>
                <a:latin typeface="Interstate Black Cond" pitchFamily="50" charset="0"/>
              </a:rPr>
              <a:t>VEILIGE EN INTEGERE</a:t>
            </a:r>
          </a:p>
        </p:txBody>
      </p:sp>
      <p:sp>
        <p:nvSpPr>
          <p:cNvPr id="11" name="Tekstvak 10">
            <a:extLst>
              <a:ext uri="{FF2B5EF4-FFF2-40B4-BE49-F238E27FC236}">
                <a16:creationId xmlns:a16="http://schemas.microsoft.com/office/drawing/2014/main" id="{A3D07988-0207-12C2-3762-D4F50D6861B0}"/>
              </a:ext>
            </a:extLst>
          </p:cNvPr>
          <p:cNvSpPr txBox="1"/>
          <p:nvPr/>
        </p:nvSpPr>
        <p:spPr>
          <a:xfrm>
            <a:off x="333736" y="796392"/>
            <a:ext cx="10240231" cy="1323439"/>
          </a:xfrm>
          <a:prstGeom prst="rect">
            <a:avLst/>
          </a:prstGeom>
          <a:noFill/>
        </p:spPr>
        <p:txBody>
          <a:bodyPr wrap="square" rtlCol="0">
            <a:spAutoFit/>
          </a:bodyPr>
          <a:lstStyle/>
          <a:p>
            <a:r>
              <a:rPr lang="nl-NL" sz="8000" b="1" dirty="0">
                <a:solidFill>
                  <a:srgbClr val="EF790C"/>
                </a:solidFill>
                <a:latin typeface="Interstate Black Cond" pitchFamily="50" charset="0"/>
              </a:rPr>
              <a:t>SPORTOMGEVING</a:t>
            </a:r>
          </a:p>
        </p:txBody>
      </p:sp>
      <p:sp>
        <p:nvSpPr>
          <p:cNvPr id="7" name="Tekstvak 6">
            <a:extLst>
              <a:ext uri="{FF2B5EF4-FFF2-40B4-BE49-F238E27FC236}">
                <a16:creationId xmlns:a16="http://schemas.microsoft.com/office/drawing/2014/main" id="{3D2FBF55-1FB8-A30D-6C8F-F94F76996A8F}"/>
              </a:ext>
            </a:extLst>
          </p:cNvPr>
          <p:cNvSpPr txBox="1"/>
          <p:nvPr/>
        </p:nvSpPr>
        <p:spPr>
          <a:xfrm>
            <a:off x="372644" y="2136677"/>
            <a:ext cx="5366676" cy="1249445"/>
          </a:xfrm>
          <a:prstGeom prst="rect">
            <a:avLst/>
          </a:prstGeom>
          <a:noFill/>
        </p:spPr>
        <p:txBody>
          <a:bodyPr wrap="square" lIns="91440" tIns="45720" rIns="91440" bIns="45720" rtlCol="0" anchor="t">
            <a:spAutoFit/>
          </a:bodyPr>
          <a:lstStyle/>
          <a:p>
            <a:pPr algn="just">
              <a:lnSpc>
                <a:spcPct val="116000"/>
              </a:lnSpc>
              <a:spcAft>
                <a:spcPts val="800"/>
              </a:spcAft>
            </a:pPr>
            <a:r>
              <a:rPr lang="nl-NL" sz="1200" b="1" dirty="0">
                <a:latin typeface="Interstate Light" pitchFamily="50" charset="0"/>
              </a:rPr>
              <a:t>Grensoverschrijdend gedrag </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Wij tolereren geen grensoverschrijdend gedrag, zoals seksuele intimidatie, pesten, intimidatie, machtsmisbruik of discriminatie. Wij zetten ons in om een omgeving te creëren waarin dit gedrag niet thuishoort en actief wordt voorkomen.</a:t>
            </a:r>
            <a:endParaRPr lang="nl-NL" sz="1200" dirty="0">
              <a:effectLst/>
              <a:latin typeface="Interstate Light" pitchFamily="50" charset="0"/>
              <a:ea typeface="Aptos" panose="020B0004020202020204" pitchFamily="34" charset="0"/>
              <a:cs typeface="Times New Roman" panose="02020603050405020304" pitchFamily="18" charset="0"/>
            </a:endParaRPr>
          </a:p>
        </p:txBody>
      </p:sp>
      <p:pic>
        <p:nvPicPr>
          <p:cNvPr id="9" name="Afbeelding 8" descr="Afbeelding met clipart, ontwerp&#10;&#10;Automatisch gegenereerde beschrijving">
            <a:extLst>
              <a:ext uri="{FF2B5EF4-FFF2-40B4-BE49-F238E27FC236}">
                <a16:creationId xmlns:a16="http://schemas.microsoft.com/office/drawing/2014/main" id="{D22DE630-9349-D801-7111-12C93379F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3" action="ppaction://hlinksldjump"/>
            <a:extLst>
              <a:ext uri="{FF2B5EF4-FFF2-40B4-BE49-F238E27FC236}">
                <a16:creationId xmlns:a16="http://schemas.microsoft.com/office/drawing/2014/main" id="{4CB357F4-8142-A299-B76F-4BE21D0423BD}"/>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10A1C066-0BB0-143C-62E0-EF2436826620}"/>
              </a:ext>
            </a:extLst>
          </p:cNvPr>
          <p:cNvSpPr txBox="1"/>
          <p:nvPr/>
        </p:nvSpPr>
        <p:spPr>
          <a:xfrm>
            <a:off x="10449608" y="6220237"/>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9" name="Tekstvak 18">
            <a:extLst>
              <a:ext uri="{FF2B5EF4-FFF2-40B4-BE49-F238E27FC236}">
                <a16:creationId xmlns:a16="http://schemas.microsoft.com/office/drawing/2014/main" id="{65562049-BD83-FAEC-6AA9-3E0A81F39D9E}"/>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5" name="Tekstvak 14">
            <a:extLst>
              <a:ext uri="{FF2B5EF4-FFF2-40B4-BE49-F238E27FC236}">
                <a16:creationId xmlns:a16="http://schemas.microsoft.com/office/drawing/2014/main" id="{885A5A45-D27B-2937-FE20-03463E9A5C63}"/>
              </a:ext>
            </a:extLst>
          </p:cNvPr>
          <p:cNvSpPr txBox="1"/>
          <p:nvPr/>
        </p:nvSpPr>
        <p:spPr>
          <a:xfrm>
            <a:off x="372644" y="3555702"/>
            <a:ext cx="5366676" cy="1249445"/>
          </a:xfrm>
          <a:prstGeom prst="rect">
            <a:avLst/>
          </a:prstGeom>
          <a:noFill/>
        </p:spPr>
        <p:txBody>
          <a:bodyPr wrap="square" lIns="91440" tIns="45720" rIns="91440" bIns="45720" rtlCol="0" anchor="t">
            <a:spAutoFit/>
          </a:bodyPr>
          <a:lstStyle/>
          <a:p>
            <a:pPr algn="just">
              <a:lnSpc>
                <a:spcPct val="116000"/>
              </a:lnSpc>
              <a:spcAft>
                <a:spcPts val="800"/>
              </a:spcAft>
            </a:pPr>
            <a:r>
              <a:rPr lang="nl-NL" sz="1200" b="1" dirty="0">
                <a:effectLst/>
                <a:latin typeface="Interstate Light" pitchFamily="50" charset="0"/>
                <a:ea typeface="Times New Roman" panose="02020603050405020304" pitchFamily="18" charset="0"/>
                <a:cs typeface="Times New Roman" panose="02020603050405020304" pitchFamily="18" charset="0"/>
              </a:rPr>
              <a:t>Doping</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Wij hechten waarde aan een eerlijke, integere en gezonde manier van sporten. Daarom voorzien wij leden van informatie over doping via de Nederlandse Dopingautoriteit, om dopinggebruik te voorkomen en een schone sport te bevorderen.</a:t>
            </a:r>
            <a:endParaRPr lang="nl-NL" sz="1200" dirty="0">
              <a:effectLst/>
              <a:latin typeface="Interstate Light" pitchFamily="50" charset="0"/>
              <a:ea typeface="Aptos" panose="020B0004020202020204" pitchFamily="34" charset="0"/>
              <a:cs typeface="Times New Roman" panose="02020603050405020304" pitchFamily="18" charset="0"/>
            </a:endParaRPr>
          </a:p>
        </p:txBody>
      </p:sp>
      <p:sp>
        <p:nvSpPr>
          <p:cNvPr id="17" name="Tekstvak 16">
            <a:extLst>
              <a:ext uri="{FF2B5EF4-FFF2-40B4-BE49-F238E27FC236}">
                <a16:creationId xmlns:a16="http://schemas.microsoft.com/office/drawing/2014/main" id="{4E194DAA-BF3A-89BF-5531-335D42553AC6}"/>
              </a:ext>
            </a:extLst>
          </p:cNvPr>
          <p:cNvSpPr txBox="1"/>
          <p:nvPr/>
        </p:nvSpPr>
        <p:spPr>
          <a:xfrm>
            <a:off x="6225737" y="2093418"/>
            <a:ext cx="5366676" cy="1249445"/>
          </a:xfrm>
          <a:prstGeom prst="rect">
            <a:avLst/>
          </a:prstGeom>
          <a:noFill/>
        </p:spPr>
        <p:txBody>
          <a:bodyPr wrap="square" lIns="91440" tIns="45720" rIns="91440" bIns="45720" rtlCol="0" anchor="t">
            <a:spAutoFit/>
          </a:bodyPr>
          <a:lstStyle/>
          <a:p>
            <a:pPr algn="just">
              <a:lnSpc>
                <a:spcPct val="116000"/>
              </a:lnSpc>
              <a:spcAft>
                <a:spcPts val="800"/>
              </a:spcAft>
            </a:pPr>
            <a:r>
              <a:rPr lang="nl-NL" sz="1200" b="1" dirty="0">
                <a:effectLst/>
                <a:latin typeface="Interstate Light" pitchFamily="50" charset="0"/>
                <a:ea typeface="Times New Roman" panose="02020603050405020304" pitchFamily="18" charset="0"/>
                <a:cs typeface="Times New Roman" panose="02020603050405020304" pitchFamily="18" charset="0"/>
              </a:rPr>
              <a:t>Matchfixing</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Matchfixing bedreigt de integriteit van onze sport. Om bewustwording te vergroten, wijzen wij leden op de e-</a:t>
            </a:r>
            <a:r>
              <a:rPr lang="nl-NL" sz="1200" dirty="0" err="1">
                <a:effectLst/>
                <a:latin typeface="Interstate Light" pitchFamily="50" charset="0"/>
                <a:ea typeface="Times New Roman" panose="02020603050405020304" pitchFamily="18" charset="0"/>
                <a:cs typeface="Times New Roman" panose="02020603050405020304" pitchFamily="18" charset="0"/>
              </a:rPr>
              <a:t>learning</a:t>
            </a:r>
            <a:r>
              <a:rPr lang="nl-NL" sz="1200" dirty="0">
                <a:effectLst/>
                <a:latin typeface="Interstate Light" pitchFamily="50" charset="0"/>
                <a:ea typeface="Times New Roman" panose="02020603050405020304" pitchFamily="18" charset="0"/>
                <a:cs typeface="Times New Roman" panose="02020603050405020304" pitchFamily="18" charset="0"/>
              </a:rPr>
              <a:t> Matchfixing van NOC*NSF, zodat zij op de hoogte zijn van de risico's en hun verantwoordelijkheid hierin. </a:t>
            </a:r>
            <a:endParaRPr lang="nl-NL" sz="1200" dirty="0">
              <a:effectLst/>
              <a:latin typeface="Interstate Light" pitchFamily="50" charset="0"/>
              <a:ea typeface="Aptos" panose="020B0004020202020204" pitchFamily="34" charset="0"/>
              <a:cs typeface="Times New Roman" panose="02020603050405020304" pitchFamily="18" charset="0"/>
            </a:endParaRPr>
          </a:p>
        </p:txBody>
      </p:sp>
      <p:sp>
        <p:nvSpPr>
          <p:cNvPr id="23" name="Tekstvak 22">
            <a:extLst>
              <a:ext uri="{FF2B5EF4-FFF2-40B4-BE49-F238E27FC236}">
                <a16:creationId xmlns:a16="http://schemas.microsoft.com/office/drawing/2014/main" id="{5E386C70-AAB7-3A9A-C49A-FF3D08DC74BD}"/>
              </a:ext>
            </a:extLst>
          </p:cNvPr>
          <p:cNvSpPr txBox="1"/>
          <p:nvPr/>
        </p:nvSpPr>
        <p:spPr>
          <a:xfrm>
            <a:off x="6225737" y="3555702"/>
            <a:ext cx="5366676" cy="2208938"/>
          </a:xfrm>
          <a:prstGeom prst="rect">
            <a:avLst/>
          </a:prstGeom>
          <a:noFill/>
        </p:spPr>
        <p:txBody>
          <a:bodyPr wrap="square" lIns="91440" tIns="45720" rIns="91440" bIns="45720" rtlCol="0" anchor="t">
            <a:spAutoFit/>
          </a:bodyPr>
          <a:lstStyle/>
          <a:p>
            <a:pPr algn="just">
              <a:lnSpc>
                <a:spcPct val="116000"/>
              </a:lnSpc>
              <a:spcAft>
                <a:spcPts val="800"/>
              </a:spcAft>
            </a:pPr>
            <a:r>
              <a:rPr lang="nl-NL" sz="1200" b="1" dirty="0">
                <a:effectLst/>
                <a:latin typeface="Interstate Light" pitchFamily="50" charset="0"/>
                <a:ea typeface="Times New Roman" panose="02020603050405020304" pitchFamily="18" charset="0"/>
                <a:cs typeface="Times New Roman" panose="02020603050405020304" pitchFamily="18" charset="0"/>
              </a:rPr>
              <a:t>Evaluatie en welzijnscheck</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Het welzijn van onze leden staat voorop. Daarom evalueren wij tweemaal per seizoen bij alle jeugdteams met zowel spelers als met trainers en coaches hoe het gaat. Bij seniorenteams halen we twee keer per jaar op hoe iedereen zich voelt binnen het team en de club dit door middel van een welzijnscheck.</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Wij zijn vastbesloten om een veilige en integere sportomgeving te creëren waarin iedereen zichzelf kan zijn en met plezier kan sporten. Samen bouwen we aan een positieve sportcultuur voor onze club.</a:t>
            </a:r>
          </a:p>
        </p:txBody>
      </p:sp>
      <p:sp>
        <p:nvSpPr>
          <p:cNvPr id="2" name="Rechthoek: afgeronde hoeken 1">
            <a:hlinkClick r:id="rId3" action="ppaction://hlinksldjump"/>
            <a:extLst>
              <a:ext uri="{FF2B5EF4-FFF2-40B4-BE49-F238E27FC236}">
                <a16:creationId xmlns:a16="http://schemas.microsoft.com/office/drawing/2014/main" id="{2C408B48-3761-0B9A-781A-98A58DADE60E}"/>
              </a:ext>
            </a:extLst>
          </p:cNvPr>
          <p:cNvSpPr/>
          <p:nvPr/>
        </p:nvSpPr>
        <p:spPr>
          <a:xfrm>
            <a:off x="10981673" y="6210188"/>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afgeronde hoeken 3">
            <a:hlinkClick r:id="rId4" action="ppaction://hlinksldjump"/>
            <a:extLst>
              <a:ext uri="{FF2B5EF4-FFF2-40B4-BE49-F238E27FC236}">
                <a16:creationId xmlns:a16="http://schemas.microsoft.com/office/drawing/2014/main" id="{F3217424-68FC-A85B-9E34-8238F4B6999F}"/>
              </a:ext>
            </a:extLst>
          </p:cNvPr>
          <p:cNvSpPr/>
          <p:nvPr/>
        </p:nvSpPr>
        <p:spPr>
          <a:xfrm>
            <a:off x="10511701" y="6240489"/>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263279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9A26A19F-66E0-7B10-B715-BAA31E1A67D0}"/>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97F5C3E4-09C9-12A2-E76A-524895D0E0AB}"/>
              </a:ext>
            </a:extLst>
          </p:cNvPr>
          <p:cNvSpPr txBox="1"/>
          <p:nvPr/>
        </p:nvSpPr>
        <p:spPr>
          <a:xfrm>
            <a:off x="314487" y="478894"/>
            <a:ext cx="8495215" cy="1041119"/>
          </a:xfrm>
          <a:prstGeom prst="rect">
            <a:avLst/>
          </a:prstGeom>
          <a:noFill/>
        </p:spPr>
        <p:txBody>
          <a:bodyPr wrap="square" rtlCol="0">
            <a:spAutoFit/>
          </a:bodyPr>
          <a:lstStyle/>
          <a:p>
            <a:pPr>
              <a:lnSpc>
                <a:spcPct val="70000"/>
              </a:lnSpc>
            </a:pPr>
            <a:r>
              <a:rPr lang="nl-NL" sz="8800" b="1" dirty="0">
                <a:solidFill>
                  <a:schemeClr val="bg1"/>
                </a:solidFill>
                <a:latin typeface="Interstate Black Cond" pitchFamily="50" charset="0"/>
              </a:rPr>
              <a:t>ARBITRAGE</a:t>
            </a:r>
          </a:p>
        </p:txBody>
      </p:sp>
      <p:pic>
        <p:nvPicPr>
          <p:cNvPr id="8" name="Afbeelding 7">
            <a:extLst>
              <a:ext uri="{FF2B5EF4-FFF2-40B4-BE49-F238E27FC236}">
                <a16:creationId xmlns:a16="http://schemas.microsoft.com/office/drawing/2014/main" id="{1F8D4203-F4FA-BF8D-1BA3-080B9E14F1E8}"/>
              </a:ext>
            </a:extLst>
          </p:cNvPr>
          <p:cNvPicPr>
            <a:picLocks noChangeAspect="1"/>
          </p:cNvPicPr>
          <p:nvPr/>
        </p:nvPicPr>
        <p:blipFill>
          <a:blip r:embed="rId2">
            <a:extLst>
              <a:ext uri="{28A0092B-C50C-407E-A947-70E740481C1C}">
                <a14:useLocalDpi xmlns:a14="http://schemas.microsoft.com/office/drawing/2010/main" val="0"/>
              </a:ext>
            </a:extLst>
          </a:blip>
          <a:srcRect l="21717" r="26986"/>
          <a:stretch>
            <a:fillRect/>
          </a:stretch>
        </p:blipFill>
        <p:spPr>
          <a:xfrm>
            <a:off x="7128388" y="389263"/>
            <a:ext cx="4690968" cy="6079473"/>
          </a:xfrm>
          <a:prstGeom prst="roundRect">
            <a:avLst>
              <a:gd name="adj" fmla="val 2024"/>
            </a:avLst>
          </a:prstGeom>
        </p:spPr>
      </p:pic>
      <p:pic>
        <p:nvPicPr>
          <p:cNvPr id="12" name="Afbeelding 11" descr="Afbeelding met Lettertype, Graphics, logo, symbool&#10;&#10;Automatisch gegenereerde beschrijving">
            <a:extLst>
              <a:ext uri="{FF2B5EF4-FFF2-40B4-BE49-F238E27FC236}">
                <a16:creationId xmlns:a16="http://schemas.microsoft.com/office/drawing/2014/main" id="{B8B8C54F-A615-17AA-B0E5-6F4C121C2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238" y="5927371"/>
            <a:ext cx="2106686" cy="525698"/>
          </a:xfrm>
          <a:prstGeom prst="rect">
            <a:avLst/>
          </a:prstGeom>
        </p:spPr>
      </p:pic>
      <p:sp>
        <p:nvSpPr>
          <p:cNvPr id="3" name="Rechthoek: afgeronde hoeken 2">
            <a:hlinkClick r:id="rId4" action="ppaction://hlinksldjump"/>
            <a:extLst>
              <a:ext uri="{FF2B5EF4-FFF2-40B4-BE49-F238E27FC236}">
                <a16:creationId xmlns:a16="http://schemas.microsoft.com/office/drawing/2014/main" id="{91F3730C-293A-F520-FBFC-09F116B6D5F5}"/>
              </a:ext>
            </a:extLst>
          </p:cNvPr>
          <p:cNvSpPr/>
          <p:nvPr/>
        </p:nvSpPr>
        <p:spPr>
          <a:xfrm>
            <a:off x="372644" y="3720579"/>
            <a:ext cx="239001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F178C364-96CE-B215-F32A-6479D51C651F}"/>
              </a:ext>
            </a:extLst>
          </p:cNvPr>
          <p:cNvSpPr/>
          <p:nvPr/>
        </p:nvSpPr>
        <p:spPr>
          <a:xfrm>
            <a:off x="455798" y="3818745"/>
            <a:ext cx="2050667" cy="47665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8FAB098C-8EAE-6A6A-0824-1830E2B21A56}"/>
              </a:ext>
            </a:extLst>
          </p:cNvPr>
          <p:cNvSpPr txBox="1"/>
          <p:nvPr/>
        </p:nvSpPr>
        <p:spPr>
          <a:xfrm>
            <a:off x="564205" y="3862678"/>
            <a:ext cx="2050666" cy="369332"/>
          </a:xfrm>
          <a:prstGeom prst="rect">
            <a:avLst/>
          </a:prstGeom>
          <a:noFill/>
        </p:spPr>
        <p:txBody>
          <a:bodyPr wrap="square" lIns="91440" tIns="45720" rIns="91440" bIns="45720" rtlCol="0" anchor="t">
            <a:spAutoFit/>
          </a:bodyPr>
          <a:lstStyle/>
          <a:p>
            <a:pPr algn="just"/>
            <a:r>
              <a:rPr lang="nl-NL" b="1" dirty="0">
                <a:solidFill>
                  <a:srgbClr val="EF790C"/>
                </a:solidFill>
                <a:latin typeface="Interstate Light" pitchFamily="50" charset="0"/>
                <a:sym typeface="Wingdings" panose="05000000000000000000" pitchFamily="2" charset="2"/>
              </a:rPr>
              <a:t> </a:t>
            </a:r>
            <a:r>
              <a:rPr lang="nl-NL" b="1" dirty="0">
                <a:solidFill>
                  <a:srgbClr val="EF790C"/>
                </a:solidFill>
                <a:latin typeface="Interstate Light" pitchFamily="50" charset="0"/>
              </a:rPr>
              <a:t>Aan de slag</a:t>
            </a:r>
          </a:p>
        </p:txBody>
      </p:sp>
      <p:sp>
        <p:nvSpPr>
          <p:cNvPr id="13" name="Tekstvak 12">
            <a:extLst>
              <a:ext uri="{FF2B5EF4-FFF2-40B4-BE49-F238E27FC236}">
                <a16:creationId xmlns:a16="http://schemas.microsoft.com/office/drawing/2014/main" id="{9703B358-2C28-CCCF-04F3-1D1D2C9EA2F7}"/>
              </a:ext>
            </a:extLst>
          </p:cNvPr>
          <p:cNvSpPr txBox="1"/>
          <p:nvPr/>
        </p:nvSpPr>
        <p:spPr>
          <a:xfrm>
            <a:off x="372644" y="1416499"/>
            <a:ext cx="6431280" cy="1384995"/>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Arbitrage is een essentieel onderdeel voor een sportieve en eerlijke beleving van hockeywedstrijden. Scheidsrechters dragen bij aan de kwaliteit van het spel en het plezier van de spelers. Wij vinden goed opgeleide en begeleiding voor scheidsrechters heel belangrijk. Scheidsrechters moeten in hun kracht gezet worden en zich kunnen ontwikkelen binnen een ondersteunende omgeving vanuit onze club. We staan voor een respectvolle </a:t>
            </a:r>
            <a:r>
              <a:rPr lang="nl-NL" sz="1200" dirty="0" err="1">
                <a:solidFill>
                  <a:schemeClr val="bg1"/>
                </a:solidFill>
                <a:latin typeface="Interstate Light" pitchFamily="50" charset="0"/>
              </a:rPr>
              <a:t>hockeycultuur</a:t>
            </a:r>
            <a:r>
              <a:rPr lang="nl-NL" sz="1200" dirty="0">
                <a:solidFill>
                  <a:schemeClr val="bg1"/>
                </a:solidFill>
                <a:latin typeface="Interstate Light" pitchFamily="50" charset="0"/>
              </a:rPr>
              <a:t>, waarin scheidsrechters gewaardeerd en ondersteund worden, aangezien zij cruciaal zijn voor het succes en plezier van de sport. </a:t>
            </a:r>
          </a:p>
        </p:txBody>
      </p:sp>
      <p:pic>
        <p:nvPicPr>
          <p:cNvPr id="2" name="Afbeelding 1" descr="Afbeelding met clipart, symbool, wit, ontwerp&#10;&#10;Automatisch gegenereerde beschrijving">
            <a:extLst>
              <a:ext uri="{FF2B5EF4-FFF2-40B4-BE49-F238E27FC236}">
                <a16:creationId xmlns:a16="http://schemas.microsoft.com/office/drawing/2014/main" id="{216C645E-C7F7-E901-C002-12BB86DF7E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97" y="5995698"/>
            <a:ext cx="470708" cy="470708"/>
          </a:xfrm>
          <a:prstGeom prst="rect">
            <a:avLst/>
          </a:prstGeom>
        </p:spPr>
      </p:pic>
      <p:sp>
        <p:nvSpPr>
          <p:cNvPr id="6" name="Rechthoek: afgeronde hoeken 5">
            <a:hlinkClick r:id="rId6" action="ppaction://hlinksldjump"/>
            <a:extLst>
              <a:ext uri="{FF2B5EF4-FFF2-40B4-BE49-F238E27FC236}">
                <a16:creationId xmlns:a16="http://schemas.microsoft.com/office/drawing/2014/main" id="{B14034B8-7833-B179-B75D-B64F3DCA4784}"/>
              </a:ext>
            </a:extLst>
          </p:cNvPr>
          <p:cNvSpPr/>
          <p:nvPr/>
        </p:nvSpPr>
        <p:spPr>
          <a:xfrm>
            <a:off x="217896" y="5856878"/>
            <a:ext cx="84813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Graphics, Lettertype, cirkel, symbool&#10;&#10;Door AI gegenereerde inhoud is mogelijk onjuist.">
            <a:extLst>
              <a:ext uri="{FF2B5EF4-FFF2-40B4-BE49-F238E27FC236}">
                <a16:creationId xmlns:a16="http://schemas.microsoft.com/office/drawing/2014/main" id="{6DF585ED-57D6-803A-C7C8-137BD11858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60197" y="4945626"/>
            <a:ext cx="2418919" cy="2418919"/>
          </a:xfrm>
          <a:prstGeom prst="rect">
            <a:avLst/>
          </a:prstGeom>
        </p:spPr>
      </p:pic>
    </p:spTree>
    <p:extLst>
      <p:ext uri="{BB962C8B-B14F-4D97-AF65-F5344CB8AC3E}">
        <p14:creationId xmlns:p14="http://schemas.microsoft.com/office/powerpoint/2010/main" val="2580061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B55CA8EB-944C-B664-0E58-E8CAF98DD1DA}"/>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CEDE0178-C988-80E7-6D94-CC227D44C3A9}"/>
              </a:ext>
            </a:extLst>
          </p:cNvPr>
          <p:cNvSpPr/>
          <p:nvPr/>
        </p:nvSpPr>
        <p:spPr>
          <a:xfrm>
            <a:off x="0" y="1799303"/>
            <a:ext cx="12192000" cy="5058695"/>
          </a:xfrm>
          <a:prstGeom prst="rect">
            <a:avLst/>
          </a:prstGeom>
          <a:solidFill>
            <a:srgbClr val="0A84F3"/>
          </a:solidFill>
          <a:ln>
            <a:solidFill>
              <a:srgbClr val="0A84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8E4B1912-B7CA-AFF8-0C81-806EE53662AB}"/>
              </a:ext>
            </a:extLst>
          </p:cNvPr>
          <p:cNvSpPr txBox="1"/>
          <p:nvPr/>
        </p:nvSpPr>
        <p:spPr>
          <a:xfrm>
            <a:off x="314488" y="478894"/>
            <a:ext cx="7292750" cy="1041119"/>
          </a:xfrm>
          <a:prstGeom prst="rect">
            <a:avLst/>
          </a:prstGeom>
          <a:noFill/>
        </p:spPr>
        <p:txBody>
          <a:bodyPr wrap="square" rtlCol="0">
            <a:spAutoFit/>
          </a:bodyPr>
          <a:lstStyle/>
          <a:p>
            <a:pPr>
              <a:lnSpc>
                <a:spcPct val="70000"/>
              </a:lnSpc>
            </a:pPr>
            <a:r>
              <a:rPr lang="nl-NL" sz="8800" b="1" dirty="0">
                <a:solidFill>
                  <a:schemeClr val="bg1"/>
                </a:solidFill>
                <a:latin typeface="Interstate Black Cond" pitchFamily="50" charset="0"/>
              </a:rPr>
              <a:t>ARBITRAGE</a:t>
            </a:r>
          </a:p>
        </p:txBody>
      </p:sp>
      <p:pic>
        <p:nvPicPr>
          <p:cNvPr id="12" name="Afbeelding 11" descr="Afbeelding met Lettertype, Graphics, logo, symbool&#10;&#10;Automatisch gegenereerde beschrijving">
            <a:extLst>
              <a:ext uri="{FF2B5EF4-FFF2-40B4-BE49-F238E27FC236}">
                <a16:creationId xmlns:a16="http://schemas.microsoft.com/office/drawing/2014/main" id="{7A521E17-FF33-A159-1D75-41A1EEC13B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3364" y="299322"/>
            <a:ext cx="2106686" cy="525698"/>
          </a:xfrm>
          <a:prstGeom prst="rect">
            <a:avLst/>
          </a:prstGeom>
        </p:spPr>
      </p:pic>
      <p:sp>
        <p:nvSpPr>
          <p:cNvPr id="9" name="Tekstvak 8">
            <a:extLst>
              <a:ext uri="{FF2B5EF4-FFF2-40B4-BE49-F238E27FC236}">
                <a16:creationId xmlns:a16="http://schemas.microsoft.com/office/drawing/2014/main" id="{22AD2A9D-949E-DD12-C209-1AA086A7ABD8}"/>
              </a:ext>
            </a:extLst>
          </p:cNvPr>
          <p:cNvSpPr txBox="1"/>
          <p:nvPr/>
        </p:nvSpPr>
        <p:spPr>
          <a:xfrm>
            <a:off x="412394" y="2187838"/>
            <a:ext cx="11173371" cy="707886"/>
          </a:xfrm>
          <a:prstGeom prst="rect">
            <a:avLst/>
          </a:prstGeom>
          <a:noFill/>
        </p:spPr>
        <p:txBody>
          <a:bodyPr wrap="square" rtlCol="0">
            <a:spAutoFit/>
          </a:bodyPr>
          <a:lstStyle/>
          <a:p>
            <a:r>
              <a:rPr lang="nl-NL" sz="2000" dirty="0">
                <a:solidFill>
                  <a:schemeClr val="bg1"/>
                </a:solidFill>
                <a:latin typeface="Interstate LightCondensed" panose="02000506050000020004" pitchFamily="50" charset="0"/>
              </a:rPr>
              <a:t>DE COMMISSIE IS VERANTWOORDELIJK VOOR DE COÖRDINATIE VAN ALLE ARBITRAGE-GERELATEERDE ACTIVITEITEN. ARBITRAGE IS BELEGD IN DE PORTEFEUILLE VAN ÉÉN VAN DE BESTUURSLEDEN. </a:t>
            </a:r>
          </a:p>
        </p:txBody>
      </p:sp>
      <p:sp>
        <p:nvSpPr>
          <p:cNvPr id="10" name="Tekstvak 9">
            <a:extLst>
              <a:ext uri="{FF2B5EF4-FFF2-40B4-BE49-F238E27FC236}">
                <a16:creationId xmlns:a16="http://schemas.microsoft.com/office/drawing/2014/main" id="{C750811E-0808-BC95-77EC-7617AFF1B8BB}"/>
              </a:ext>
            </a:extLst>
          </p:cNvPr>
          <p:cNvSpPr txBox="1"/>
          <p:nvPr/>
        </p:nvSpPr>
        <p:spPr>
          <a:xfrm>
            <a:off x="401129" y="3290997"/>
            <a:ext cx="7012393" cy="646331"/>
          </a:xfrm>
          <a:prstGeom prst="rect">
            <a:avLst/>
          </a:prstGeom>
          <a:noFill/>
        </p:spPr>
        <p:txBody>
          <a:bodyPr wrap="square" rtlCol="0">
            <a:spAutoFit/>
          </a:bodyPr>
          <a:lstStyle/>
          <a:p>
            <a:r>
              <a:rPr lang="nl-NL" sz="3600" b="1" dirty="0">
                <a:solidFill>
                  <a:schemeClr val="bg1"/>
                </a:solidFill>
                <a:latin typeface="Interstate Black Cond" pitchFamily="50" charset="0"/>
              </a:rPr>
              <a:t>OPLEIDEN VAN SCHEIDSRECHTERS</a:t>
            </a:r>
          </a:p>
        </p:txBody>
      </p:sp>
      <p:sp>
        <p:nvSpPr>
          <p:cNvPr id="11" name="Tekstvak 10">
            <a:extLst>
              <a:ext uri="{FF2B5EF4-FFF2-40B4-BE49-F238E27FC236}">
                <a16:creationId xmlns:a16="http://schemas.microsoft.com/office/drawing/2014/main" id="{033439E5-F132-3EBF-9D34-BCA6CACDC5B8}"/>
              </a:ext>
            </a:extLst>
          </p:cNvPr>
          <p:cNvSpPr txBox="1"/>
          <p:nvPr/>
        </p:nvSpPr>
        <p:spPr>
          <a:xfrm>
            <a:off x="412394" y="3062520"/>
            <a:ext cx="4789445" cy="276999"/>
          </a:xfrm>
          <a:prstGeom prst="rect">
            <a:avLst/>
          </a:prstGeom>
          <a:noFill/>
        </p:spPr>
        <p:txBody>
          <a:bodyPr wrap="square" lIns="91440" tIns="45720" rIns="91440" bIns="45720" rtlCol="0" anchor="t">
            <a:spAutoFit/>
          </a:bodyPr>
          <a:lstStyle/>
          <a:p>
            <a:r>
              <a:rPr lang="nl-NL" sz="1200" dirty="0">
                <a:solidFill>
                  <a:schemeClr val="bg1"/>
                </a:solidFill>
                <a:latin typeface="Interstate Light" pitchFamily="50" charset="0"/>
              </a:rPr>
              <a:t>Wij zijn verantwoordelijk voor:</a:t>
            </a:r>
          </a:p>
        </p:txBody>
      </p:sp>
      <p:sp>
        <p:nvSpPr>
          <p:cNvPr id="15" name="Tekstvak 14">
            <a:extLst>
              <a:ext uri="{FF2B5EF4-FFF2-40B4-BE49-F238E27FC236}">
                <a16:creationId xmlns:a16="http://schemas.microsoft.com/office/drawing/2014/main" id="{8110DC68-61C9-53E1-39B6-4DBDDED5300A}"/>
              </a:ext>
            </a:extLst>
          </p:cNvPr>
          <p:cNvSpPr txBox="1"/>
          <p:nvPr/>
        </p:nvSpPr>
        <p:spPr>
          <a:xfrm>
            <a:off x="401130" y="4300133"/>
            <a:ext cx="6668264" cy="646331"/>
          </a:xfrm>
          <a:prstGeom prst="rect">
            <a:avLst/>
          </a:prstGeom>
          <a:noFill/>
        </p:spPr>
        <p:txBody>
          <a:bodyPr wrap="square" rtlCol="0">
            <a:spAutoFit/>
          </a:bodyPr>
          <a:lstStyle/>
          <a:p>
            <a:r>
              <a:rPr lang="nl-NL" sz="3600" b="1" dirty="0">
                <a:solidFill>
                  <a:schemeClr val="bg1"/>
                </a:solidFill>
                <a:latin typeface="Interstate Black Cond" pitchFamily="50" charset="0"/>
              </a:rPr>
              <a:t>COMMUNICATIE OVER ARBITRAGE</a:t>
            </a:r>
          </a:p>
        </p:txBody>
      </p:sp>
      <p:sp>
        <p:nvSpPr>
          <p:cNvPr id="17" name="Tekstvak 16">
            <a:extLst>
              <a:ext uri="{FF2B5EF4-FFF2-40B4-BE49-F238E27FC236}">
                <a16:creationId xmlns:a16="http://schemas.microsoft.com/office/drawing/2014/main" id="{68F6D23F-4905-66BF-11A0-D2CE206A2798}"/>
              </a:ext>
            </a:extLst>
          </p:cNvPr>
          <p:cNvSpPr txBox="1"/>
          <p:nvPr/>
        </p:nvSpPr>
        <p:spPr>
          <a:xfrm>
            <a:off x="401130" y="4818164"/>
            <a:ext cx="6442122" cy="646331"/>
          </a:xfrm>
          <a:prstGeom prst="rect">
            <a:avLst/>
          </a:prstGeom>
          <a:noFill/>
        </p:spPr>
        <p:txBody>
          <a:bodyPr wrap="square" rtlCol="0">
            <a:spAutoFit/>
          </a:bodyPr>
          <a:lstStyle/>
          <a:p>
            <a:r>
              <a:rPr lang="nl-NL" sz="3600" b="1" dirty="0">
                <a:solidFill>
                  <a:schemeClr val="bg1"/>
                </a:solidFill>
                <a:latin typeface="Interstate Black Cond" pitchFamily="50" charset="0"/>
              </a:rPr>
              <a:t>ENTHOUSIASMEREN EN BEHOUD </a:t>
            </a:r>
          </a:p>
        </p:txBody>
      </p:sp>
      <p:sp>
        <p:nvSpPr>
          <p:cNvPr id="19" name="Tekstvak 18">
            <a:extLst>
              <a:ext uri="{FF2B5EF4-FFF2-40B4-BE49-F238E27FC236}">
                <a16:creationId xmlns:a16="http://schemas.microsoft.com/office/drawing/2014/main" id="{712E77C9-825A-B3FC-AFB6-CE7526E4DBAB}"/>
              </a:ext>
            </a:extLst>
          </p:cNvPr>
          <p:cNvSpPr txBox="1"/>
          <p:nvPr/>
        </p:nvSpPr>
        <p:spPr>
          <a:xfrm>
            <a:off x="393146" y="3787109"/>
            <a:ext cx="7020375" cy="646331"/>
          </a:xfrm>
          <a:prstGeom prst="rect">
            <a:avLst/>
          </a:prstGeom>
          <a:noFill/>
        </p:spPr>
        <p:txBody>
          <a:bodyPr wrap="square" rtlCol="0">
            <a:spAutoFit/>
          </a:bodyPr>
          <a:lstStyle/>
          <a:p>
            <a:r>
              <a:rPr lang="nl-NL" sz="3600" b="1" dirty="0">
                <a:solidFill>
                  <a:schemeClr val="bg1"/>
                </a:solidFill>
                <a:latin typeface="Interstate Black Cond" pitchFamily="50" charset="0"/>
              </a:rPr>
              <a:t>INDELEN VAN SCHEIDSRECHTERS</a:t>
            </a:r>
          </a:p>
        </p:txBody>
      </p:sp>
      <p:pic>
        <p:nvPicPr>
          <p:cNvPr id="24" name="Afbeelding 23" descr="Afbeelding met clipart, symbool, wit, ontwerp&#10;&#10;Automatisch gegenereerde beschrijving">
            <a:extLst>
              <a:ext uri="{FF2B5EF4-FFF2-40B4-BE49-F238E27FC236}">
                <a16:creationId xmlns:a16="http://schemas.microsoft.com/office/drawing/2014/main" id="{534F27D0-75E7-0861-7FE1-0DD04D99F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9737" y="6182510"/>
            <a:ext cx="470708" cy="470708"/>
          </a:xfrm>
          <a:prstGeom prst="rect">
            <a:avLst/>
          </a:prstGeom>
        </p:spPr>
      </p:pic>
      <p:sp>
        <p:nvSpPr>
          <p:cNvPr id="25" name="Rechthoek: afgeronde hoeken 24">
            <a:hlinkClick r:id="rId4" action="ppaction://hlinksldjump"/>
            <a:extLst>
              <a:ext uri="{FF2B5EF4-FFF2-40B4-BE49-F238E27FC236}">
                <a16:creationId xmlns:a16="http://schemas.microsoft.com/office/drawing/2014/main" id="{5AA77F5C-9078-BF53-35E7-4828225D2EFD}"/>
              </a:ext>
            </a:extLst>
          </p:cNvPr>
          <p:cNvSpPr/>
          <p:nvPr/>
        </p:nvSpPr>
        <p:spPr>
          <a:xfrm>
            <a:off x="11211836" y="6043690"/>
            <a:ext cx="84813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ekstvak 25">
            <a:extLst>
              <a:ext uri="{FF2B5EF4-FFF2-40B4-BE49-F238E27FC236}">
                <a16:creationId xmlns:a16="http://schemas.microsoft.com/office/drawing/2014/main" id="{FCE6E60E-F30C-9B81-DAFD-433514188826}"/>
              </a:ext>
            </a:extLst>
          </p:cNvPr>
          <p:cNvSpPr txBox="1"/>
          <p:nvPr/>
        </p:nvSpPr>
        <p:spPr>
          <a:xfrm>
            <a:off x="10436033" y="6216095"/>
            <a:ext cx="681185" cy="461665"/>
          </a:xfrm>
          <a:prstGeom prst="rect">
            <a:avLst/>
          </a:prstGeom>
          <a:noFill/>
        </p:spPr>
        <p:txBody>
          <a:bodyPr wrap="square" rtlCol="0">
            <a:spAutoFit/>
          </a:bodyPr>
          <a:lstStyle/>
          <a:p>
            <a:r>
              <a:rPr lang="nl-NL" sz="2400" b="1" dirty="0">
                <a:solidFill>
                  <a:schemeClr val="bg1"/>
                </a:solidFill>
                <a:latin typeface="Interstate Black" pitchFamily="50" charset="0"/>
                <a:sym typeface="Wingdings" panose="05000000000000000000" pitchFamily="2" charset="2"/>
              </a:rPr>
              <a:t></a:t>
            </a:r>
            <a:r>
              <a:rPr lang="nl-NL" sz="2400" b="1" dirty="0">
                <a:solidFill>
                  <a:schemeClr val="bg1"/>
                </a:solidFill>
                <a:latin typeface="Interstate Black Cond" pitchFamily="50" charset="0"/>
                <a:sym typeface="Wingdings" panose="05000000000000000000" pitchFamily="2" charset="2"/>
              </a:rPr>
              <a:t> </a:t>
            </a:r>
            <a:endParaRPr lang="nl-NL" sz="2400" b="1" dirty="0">
              <a:solidFill>
                <a:schemeClr val="bg1"/>
              </a:solidFill>
              <a:latin typeface="Interstate Black Cond" pitchFamily="50" charset="0"/>
            </a:endParaRPr>
          </a:p>
        </p:txBody>
      </p:sp>
      <p:sp>
        <p:nvSpPr>
          <p:cNvPr id="27" name="Tekstvak 26">
            <a:extLst>
              <a:ext uri="{FF2B5EF4-FFF2-40B4-BE49-F238E27FC236}">
                <a16:creationId xmlns:a16="http://schemas.microsoft.com/office/drawing/2014/main" id="{63EFC0A7-8E7B-3C2A-F2B5-B42CE9965D72}"/>
              </a:ext>
            </a:extLst>
          </p:cNvPr>
          <p:cNvSpPr txBox="1"/>
          <p:nvPr/>
        </p:nvSpPr>
        <p:spPr>
          <a:xfrm>
            <a:off x="10904580" y="6213802"/>
            <a:ext cx="681185" cy="461665"/>
          </a:xfrm>
          <a:prstGeom prst="rect">
            <a:avLst/>
          </a:prstGeom>
          <a:noFill/>
        </p:spPr>
        <p:txBody>
          <a:bodyPr wrap="square" rtlCol="0">
            <a:spAutoFit/>
          </a:bodyPr>
          <a:lstStyle/>
          <a:p>
            <a:r>
              <a:rPr lang="nl-NL" sz="2400" b="1" dirty="0">
                <a:solidFill>
                  <a:schemeClr val="bg1"/>
                </a:solidFill>
                <a:latin typeface="Interstate Black" pitchFamily="50" charset="0"/>
                <a:sym typeface="Wingdings" panose="05000000000000000000" pitchFamily="2" charset="2"/>
              </a:rPr>
              <a:t></a:t>
            </a:r>
            <a:r>
              <a:rPr lang="nl-NL" sz="2400" b="1" dirty="0">
                <a:solidFill>
                  <a:schemeClr val="bg1"/>
                </a:solidFill>
                <a:latin typeface="Interstate Black Cond" pitchFamily="50" charset="0"/>
                <a:sym typeface="Wingdings" panose="05000000000000000000" pitchFamily="2" charset="2"/>
              </a:rPr>
              <a:t> </a:t>
            </a:r>
            <a:endParaRPr lang="nl-NL" sz="2400" b="1" dirty="0">
              <a:solidFill>
                <a:schemeClr val="bg1"/>
              </a:solidFill>
              <a:latin typeface="Interstate Black Cond" pitchFamily="50" charset="0"/>
            </a:endParaRPr>
          </a:p>
        </p:txBody>
      </p:sp>
      <p:sp>
        <p:nvSpPr>
          <p:cNvPr id="28" name="Rechthoek: afgeronde hoeken 27">
            <a:hlinkClick r:id="rId5" action="ppaction://hlinksldjump"/>
            <a:extLst>
              <a:ext uri="{FF2B5EF4-FFF2-40B4-BE49-F238E27FC236}">
                <a16:creationId xmlns:a16="http://schemas.microsoft.com/office/drawing/2014/main" id="{EED55BD2-764A-E3AC-530D-FE8004948D78}"/>
              </a:ext>
            </a:extLst>
          </p:cNvPr>
          <p:cNvSpPr/>
          <p:nvPr/>
        </p:nvSpPr>
        <p:spPr>
          <a:xfrm>
            <a:off x="10486459" y="6223872"/>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afgeronde hoeken 28">
            <a:hlinkClick r:id="rId6" action="ppaction://hlinksldjump"/>
            <a:extLst>
              <a:ext uri="{FF2B5EF4-FFF2-40B4-BE49-F238E27FC236}">
                <a16:creationId xmlns:a16="http://schemas.microsoft.com/office/drawing/2014/main" id="{3CB7E6DA-0E6D-EFAD-5839-EC592A3352FB}"/>
              </a:ext>
            </a:extLst>
          </p:cNvPr>
          <p:cNvSpPr/>
          <p:nvPr/>
        </p:nvSpPr>
        <p:spPr>
          <a:xfrm>
            <a:off x="10937577" y="6223872"/>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77903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766BC-DAE6-150F-FBA3-46AD272E258B}"/>
            </a:ext>
          </a:extLst>
        </p:cNvPr>
        <p:cNvGrpSpPr/>
        <p:nvPr/>
      </p:nvGrpSpPr>
      <p:grpSpPr>
        <a:xfrm>
          <a:off x="0" y="0"/>
          <a:ext cx="0" cy="0"/>
          <a:chOff x="0" y="0"/>
          <a:chExt cx="0" cy="0"/>
        </a:xfrm>
      </p:grpSpPr>
      <p:sp>
        <p:nvSpPr>
          <p:cNvPr id="13" name="Tekstvak 12">
            <a:extLst>
              <a:ext uri="{FF2B5EF4-FFF2-40B4-BE49-F238E27FC236}">
                <a16:creationId xmlns:a16="http://schemas.microsoft.com/office/drawing/2014/main" id="{EBE2275D-83F5-EFEE-5010-1486AAB9FFDD}"/>
              </a:ext>
            </a:extLst>
          </p:cNvPr>
          <p:cNvSpPr txBox="1"/>
          <p:nvPr/>
        </p:nvSpPr>
        <p:spPr>
          <a:xfrm>
            <a:off x="6091177" y="1169992"/>
            <a:ext cx="5457546" cy="3801810"/>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Er zijn meerdere mogelijkheden om scheidsrechters in te delen op de </a:t>
            </a:r>
            <a:r>
              <a:rPr lang="nl-NL" sz="1200" dirty="0">
                <a:solidFill>
                  <a:srgbClr val="EF790C"/>
                </a:solidFill>
                <a:latin typeface="Interstate Light" pitchFamily="50" charset="0"/>
                <a:ea typeface="Times New Roman" panose="02020603050405020304" pitchFamily="18" charset="0"/>
                <a:cs typeface="Times New Roman" panose="02020603050405020304" pitchFamily="18" charset="0"/>
              </a:rPr>
              <a:t>wedstrijden</a:t>
            </a:r>
            <a:r>
              <a:rPr lang="nl-NL" sz="1200" dirty="0">
                <a:latin typeface="Interstate Light" pitchFamily="50" charset="0"/>
                <a:ea typeface="Times New Roman" panose="02020603050405020304" pitchFamily="18" charset="0"/>
                <a:cs typeface="Times New Roman" panose="02020603050405020304" pitchFamily="18" charset="0"/>
              </a:rPr>
              <a:t>:</a:t>
            </a:r>
          </a:p>
          <a:p>
            <a:pPr marL="171450" indent="-171450">
              <a:lnSpc>
                <a:spcPct val="116000"/>
              </a:lnSpc>
              <a:spcAft>
                <a:spcPts val="800"/>
              </a:spcAft>
              <a:buFont typeface="Arial" panose="020B0604020202020204" pitchFamily="34" charset="0"/>
              <a:buChar char="•"/>
            </a:pPr>
            <a:r>
              <a:rPr lang="nl-NL" sz="1200" dirty="0">
                <a:latin typeface="Interstate Light" pitchFamily="50" charset="0"/>
                <a:ea typeface="Times New Roman" panose="02020603050405020304" pitchFamily="18" charset="0"/>
                <a:cs typeface="Times New Roman" panose="02020603050405020304" pitchFamily="18" charset="0"/>
              </a:rPr>
              <a:t>Wij zetten de wedstrijden open en de scheidsrechters kunnen hierop inschrijven;</a:t>
            </a:r>
          </a:p>
          <a:p>
            <a:pPr marL="171450" indent="-171450">
              <a:lnSpc>
                <a:spcPct val="116000"/>
              </a:lnSpc>
              <a:spcAft>
                <a:spcPts val="800"/>
              </a:spcAft>
              <a:buFont typeface="Arial" panose="020B0604020202020204" pitchFamily="34" charset="0"/>
              <a:buChar char="•"/>
            </a:pPr>
            <a:r>
              <a:rPr lang="nl-NL" sz="1200" dirty="0">
                <a:latin typeface="Interstate Light" pitchFamily="50" charset="0"/>
                <a:ea typeface="Times New Roman" panose="02020603050405020304" pitchFamily="18" charset="0"/>
                <a:cs typeface="Times New Roman" panose="02020603050405020304" pitchFamily="18" charset="0"/>
              </a:rPr>
              <a:t>Wij wijzen wedstrijden aan teams aan en deze teams leveren scheidsrechters;</a:t>
            </a:r>
          </a:p>
          <a:p>
            <a:pPr marL="171450" indent="-171450">
              <a:lnSpc>
                <a:spcPct val="116000"/>
              </a:lnSpc>
              <a:spcAft>
                <a:spcPts val="800"/>
              </a:spcAft>
              <a:buFont typeface="Arial" panose="020B0604020202020204" pitchFamily="34" charset="0"/>
              <a:buChar char="•"/>
            </a:pPr>
            <a:r>
              <a:rPr lang="nl-NL" sz="1200" dirty="0">
                <a:latin typeface="Interstate Light" pitchFamily="50" charset="0"/>
                <a:ea typeface="Times New Roman" panose="02020603050405020304" pitchFamily="18" charset="0"/>
                <a:cs typeface="Times New Roman" panose="02020603050405020304" pitchFamily="18" charset="0"/>
              </a:rPr>
              <a:t>Wij wijzen scheidsrechters aan via systeem met niveaus (vereniging pakket) </a:t>
            </a:r>
          </a:p>
          <a:p>
            <a:pPr algn="just">
              <a:lnSpc>
                <a:spcPct val="116000"/>
              </a:lnSpc>
              <a:spcAft>
                <a:spcPts val="800"/>
              </a:spcAft>
            </a:pPr>
            <a:endParaRPr lang="nl-NL" sz="100" dirty="0">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r>
              <a:rPr lang="nl-NL" sz="1200" b="1" dirty="0">
                <a:latin typeface="Interstate Light" pitchFamily="50" charset="0"/>
                <a:ea typeface="Times New Roman" panose="02020603050405020304" pitchFamily="18" charset="0"/>
                <a:cs typeface="Times New Roman" panose="02020603050405020304" pitchFamily="18" charset="0"/>
              </a:rPr>
              <a:t>Scheidsrechters indelen op niveau</a:t>
            </a:r>
          </a:p>
          <a:p>
            <a:pPr algn="just">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We kunnen scheidsrechters ook indelen op niveau. </a:t>
            </a:r>
            <a:r>
              <a:rPr lang="nl-NL" sz="1200" dirty="0">
                <a:solidFill>
                  <a:srgbClr val="EF790C"/>
                </a:solidFill>
                <a:latin typeface="Interstate Light" pitchFamily="50" charset="0"/>
                <a:ea typeface="Times New Roman" panose="02020603050405020304" pitchFamily="18" charset="0"/>
                <a:cs typeface="Times New Roman" panose="02020603050405020304" pitchFamily="18" charset="0"/>
                <a:hlinkClick r:id="rId2" action="ppaction://hlinksldjump">
                  <a:extLst>
                    <a:ext uri="{A12FA001-AC4F-418D-AE19-62706E023703}">
                      <ahyp:hlinkClr xmlns:ahyp="http://schemas.microsoft.com/office/drawing/2018/hyperlinkcolor" val="tx"/>
                    </a:ext>
                  </a:extLst>
                </a:hlinkClick>
              </a:rPr>
              <a:t>Klik hier </a:t>
            </a:r>
            <a:r>
              <a:rPr lang="nl-NL" sz="1200" dirty="0">
                <a:latin typeface="Interstate Light" pitchFamily="50" charset="0"/>
                <a:ea typeface="Times New Roman" panose="02020603050405020304" pitchFamily="18" charset="0"/>
                <a:cs typeface="Times New Roman" panose="02020603050405020304" pitchFamily="18" charset="0"/>
              </a:rPr>
              <a:t>voor inspiratie.</a:t>
            </a:r>
          </a:p>
          <a:p>
            <a:pPr algn="just">
              <a:lnSpc>
                <a:spcPct val="116000"/>
              </a:lnSpc>
              <a:spcAft>
                <a:spcPts val="800"/>
              </a:spcAft>
            </a:pPr>
            <a:endParaRPr lang="nl-NL" sz="1200" dirty="0">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p:txBody>
      </p:sp>
      <p:sp>
        <p:nvSpPr>
          <p:cNvPr id="2" name="Tekstvak 1">
            <a:extLst>
              <a:ext uri="{FF2B5EF4-FFF2-40B4-BE49-F238E27FC236}">
                <a16:creationId xmlns:a16="http://schemas.microsoft.com/office/drawing/2014/main" id="{38086F74-9073-4C72-039D-5B25B94FE568}"/>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ARBITRAGE</a:t>
            </a:r>
          </a:p>
        </p:txBody>
      </p:sp>
      <p:sp>
        <p:nvSpPr>
          <p:cNvPr id="7" name="Tekstvak 6">
            <a:extLst>
              <a:ext uri="{FF2B5EF4-FFF2-40B4-BE49-F238E27FC236}">
                <a16:creationId xmlns:a16="http://schemas.microsoft.com/office/drawing/2014/main" id="{622DFDA2-31ED-0407-7B32-A7DB9E35D597}"/>
              </a:ext>
            </a:extLst>
          </p:cNvPr>
          <p:cNvSpPr txBox="1"/>
          <p:nvPr/>
        </p:nvSpPr>
        <p:spPr>
          <a:xfrm>
            <a:off x="365290" y="1169992"/>
            <a:ext cx="5116498" cy="4390113"/>
          </a:xfrm>
          <a:prstGeom prst="rect">
            <a:avLst/>
          </a:prstGeom>
          <a:noFill/>
        </p:spPr>
        <p:txBody>
          <a:bodyPr wrap="square" lIns="91440" tIns="45720" rIns="91440" bIns="45720" rtlCol="0" anchor="t">
            <a:spAutoFit/>
          </a:bodyPr>
          <a:lstStyle/>
          <a:p>
            <a:pPr algn="just">
              <a:lnSpc>
                <a:spcPct val="116000"/>
              </a:lnSpc>
              <a:spcAft>
                <a:spcPts val="800"/>
              </a:spcAft>
            </a:pPr>
            <a:r>
              <a:rPr lang="nl-NL" dirty="0">
                <a:solidFill>
                  <a:srgbClr val="EF790C"/>
                </a:solidFill>
                <a:latin typeface="Interstate LightCondensed" panose="02000506050000020004" pitchFamily="50" charset="0"/>
              </a:rPr>
              <a:t>OPLEIDEN VAN SCHEIDSRECHTERS</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Vanaf 15 jaar zijn alle leden verplicht hun </a:t>
            </a:r>
            <a:r>
              <a:rPr lang="nl-NL" sz="1200" dirty="0" err="1">
                <a:effectLst/>
                <a:latin typeface="Interstate Light" pitchFamily="50" charset="0"/>
                <a:ea typeface="Times New Roman" panose="02020603050405020304" pitchFamily="18" charset="0"/>
                <a:cs typeface="Times New Roman" panose="02020603050405020304" pitchFamily="18" charset="0"/>
              </a:rPr>
              <a:t>scheidsrechterskaart</a:t>
            </a:r>
            <a:r>
              <a:rPr lang="nl-NL" sz="1200" dirty="0">
                <a:effectLst/>
                <a:latin typeface="Interstate Light" pitchFamily="50" charset="0"/>
                <a:ea typeface="Times New Roman" panose="02020603050405020304" pitchFamily="18" charset="0"/>
                <a:cs typeface="Times New Roman" panose="02020603050405020304" pitchFamily="18" charset="0"/>
              </a:rPr>
              <a:t> te halen. Dit is enerzijds om ingedeeld te kunnen worden om te fluiten en je vrijwilligersbijdrage te vervullen. Anderzijds minstens zo belangrijk: zodat alle spelers op de hoogte zijn van de spelregels. Dit draagt bij aan het hockeyplezier voor iedereen. </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We gaan op zoek naar de scheidsrechters die veel plezier halen uit het fluiten. Niet iedereen voelt zich prettig bij het fluiten en sommige leden hebben meer talent voor andere vrijwilligerstaken. Als het mogelijk is, is het goed in te zetten op voorkeur en talent. Iedereen haalt zijn kaart en is daarmee bevoegd om te gaan fluiten. We stimuleren de enthousiaste groep zich verder te ontwikkelen. Op die manier staat iedereen in zijn kracht en worden de scheidsrechters die enthousiast zijn steeds beter. Dat kan door een </a:t>
            </a:r>
            <a:r>
              <a:rPr lang="nl-NL" sz="1200" dirty="0">
                <a:solidFill>
                  <a:srgbClr val="EF790C"/>
                </a:solidFill>
                <a:effectLst/>
                <a:latin typeface="Interstate Light" pitchFamily="50" charset="0"/>
                <a:ea typeface="Times New Roman" panose="02020603050405020304" pitchFamily="18" charset="0"/>
                <a:cs typeface="Times New Roman" panose="02020603050405020304" pitchFamily="18" charset="0"/>
              </a:rPr>
              <a:t>CS+ opleiding  </a:t>
            </a:r>
            <a:r>
              <a:rPr lang="nl-NL" sz="1200" dirty="0">
                <a:effectLst/>
                <a:latin typeface="Interstate Light" pitchFamily="50" charset="0"/>
                <a:ea typeface="Times New Roman" panose="02020603050405020304" pitchFamily="18" charset="0"/>
                <a:cs typeface="Times New Roman" panose="02020603050405020304" pitchFamily="18" charset="0"/>
              </a:rPr>
              <a:t>te volgen. </a:t>
            </a:r>
          </a:p>
          <a:p>
            <a:r>
              <a:rPr lang="nl-NL" sz="1200" i="1" dirty="0">
                <a:latin typeface="Interstate Light" pitchFamily="50" charset="0"/>
              </a:rPr>
              <a:t>Meer weten over de mogelijkheden of de opleidingen? Klik hieronder.</a:t>
            </a:r>
            <a:endParaRPr lang="nl-NL" sz="1200" dirty="0">
              <a:latin typeface="Interstate Light" pitchFamily="50" charset="0"/>
            </a:endParaRPr>
          </a:p>
          <a:p>
            <a:r>
              <a:rPr lang="nl-NL" sz="1200" u="sng" dirty="0">
                <a:solidFill>
                  <a:srgbClr val="EF790C"/>
                </a:solidFill>
                <a:latin typeface="Interstate Light" pitchFamily="50" charset="0"/>
                <a:hlinkClick r:id="rId3">
                  <a:extLst>
                    <a:ext uri="{A12FA001-AC4F-418D-AE19-62706E023703}">
                      <ahyp:hlinkClr xmlns:ahyp="http://schemas.microsoft.com/office/drawing/2018/hyperlinkcolor" val="tx"/>
                    </a:ext>
                  </a:extLst>
                </a:hlinkClick>
              </a:rPr>
              <a:t>Loopbaan van een scheidsrechter</a:t>
            </a:r>
            <a:r>
              <a:rPr lang="nl-NL" sz="1200" dirty="0">
                <a:solidFill>
                  <a:srgbClr val="EF790C"/>
                </a:solidFill>
                <a:latin typeface="Interstate Light" pitchFamily="50" charset="0"/>
              </a:rPr>
              <a:t> | </a:t>
            </a:r>
            <a:r>
              <a:rPr lang="nl-NL" sz="1200" u="sng" dirty="0">
                <a:solidFill>
                  <a:srgbClr val="EF790C"/>
                </a:solidFill>
                <a:latin typeface="Interstate Light" pitchFamily="50" charset="0"/>
                <a:hlinkClick r:id="rId4">
                  <a:extLst>
                    <a:ext uri="{A12FA001-AC4F-418D-AE19-62706E023703}">
                      <ahyp:hlinkClr xmlns:ahyp="http://schemas.microsoft.com/office/drawing/2018/hyperlinkcolor" val="tx"/>
                    </a:ext>
                  </a:extLst>
                </a:hlinkClick>
              </a:rPr>
              <a:t>Opleidingen</a:t>
            </a:r>
            <a:r>
              <a:rPr lang="nl-NL" sz="1200" dirty="0">
                <a:solidFill>
                  <a:srgbClr val="EF790C"/>
                </a:solidFill>
                <a:latin typeface="Interstate Light" pitchFamily="50" charset="0"/>
              </a:rPr>
              <a:t> </a:t>
            </a: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p:txBody>
      </p:sp>
      <p:pic>
        <p:nvPicPr>
          <p:cNvPr id="9" name="Afbeelding 8" descr="Afbeelding met clipart, ontwerp&#10;&#10;Automatisch gegenereerde beschrijving">
            <a:extLst>
              <a:ext uri="{FF2B5EF4-FFF2-40B4-BE49-F238E27FC236}">
                <a16:creationId xmlns:a16="http://schemas.microsoft.com/office/drawing/2014/main" id="{25DB5F52-14F2-384C-CB5C-D50D51A293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6" action="ppaction://hlinksldjump"/>
            <a:extLst>
              <a:ext uri="{FF2B5EF4-FFF2-40B4-BE49-F238E27FC236}">
                <a16:creationId xmlns:a16="http://schemas.microsoft.com/office/drawing/2014/main" id="{B4735BA6-1F09-B6F6-CEF0-E8C38EF5D65F}"/>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ED51FAFA-DF3F-A318-A9F7-93CCF4C6E8F6}"/>
              </a:ext>
            </a:extLst>
          </p:cNvPr>
          <p:cNvSpPr txBox="1"/>
          <p:nvPr/>
        </p:nvSpPr>
        <p:spPr>
          <a:xfrm>
            <a:off x="10449608" y="6219520"/>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9" name="Tekstvak 18">
            <a:extLst>
              <a:ext uri="{FF2B5EF4-FFF2-40B4-BE49-F238E27FC236}">
                <a16:creationId xmlns:a16="http://schemas.microsoft.com/office/drawing/2014/main" id="{70358664-6DE6-6921-A8AB-28B335F855BF}"/>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5" name="Rechthoek: afgeronde hoeken 4">
            <a:hlinkClick r:id="rId7" action="ppaction://hlinksldjump"/>
            <a:extLst>
              <a:ext uri="{FF2B5EF4-FFF2-40B4-BE49-F238E27FC236}">
                <a16:creationId xmlns:a16="http://schemas.microsoft.com/office/drawing/2014/main" id="{4D010F33-2AA4-C140-FF56-C9961E7BA06A}"/>
              </a:ext>
            </a:extLst>
          </p:cNvPr>
          <p:cNvSpPr/>
          <p:nvPr/>
        </p:nvSpPr>
        <p:spPr>
          <a:xfrm>
            <a:off x="10971300" y="620275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hlinkClick r:id="rId8" action="ppaction://hlinksldjump"/>
            <a:extLst>
              <a:ext uri="{FF2B5EF4-FFF2-40B4-BE49-F238E27FC236}">
                <a16:creationId xmlns:a16="http://schemas.microsoft.com/office/drawing/2014/main" id="{BF9A3869-9EF4-B7F5-3BC0-1A0F6679765D}"/>
              </a:ext>
            </a:extLst>
          </p:cNvPr>
          <p:cNvSpPr/>
          <p:nvPr/>
        </p:nvSpPr>
        <p:spPr>
          <a:xfrm>
            <a:off x="10486459" y="6233203"/>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extLst>
              <a:ext uri="{FF2B5EF4-FFF2-40B4-BE49-F238E27FC236}">
                <a16:creationId xmlns:a16="http://schemas.microsoft.com/office/drawing/2014/main" id="{74213C14-8F2B-78C2-1F2E-8BA7F3CC743A}"/>
              </a:ext>
            </a:extLst>
          </p:cNvPr>
          <p:cNvSpPr/>
          <p:nvPr/>
        </p:nvSpPr>
        <p:spPr>
          <a:xfrm>
            <a:off x="5594622" y="4376477"/>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Gelijkbenige driehoek 7">
            <a:extLst>
              <a:ext uri="{FF2B5EF4-FFF2-40B4-BE49-F238E27FC236}">
                <a16:creationId xmlns:a16="http://schemas.microsoft.com/office/drawing/2014/main" id="{C89F12A2-7CEB-E3D6-516B-8277B5BA902D}"/>
              </a:ext>
            </a:extLst>
          </p:cNvPr>
          <p:cNvSpPr/>
          <p:nvPr/>
        </p:nvSpPr>
        <p:spPr>
          <a:xfrm rot="12296474" flipH="1">
            <a:off x="5645070" y="4485499"/>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hlinkClick r:id="rId9" action="ppaction://hlinksldjump"/>
            <a:extLst>
              <a:ext uri="{FF2B5EF4-FFF2-40B4-BE49-F238E27FC236}">
                <a16:creationId xmlns:a16="http://schemas.microsoft.com/office/drawing/2014/main" id="{A76C9E0A-E802-3A5B-F8DA-22A5865059F6}"/>
              </a:ext>
            </a:extLst>
          </p:cNvPr>
          <p:cNvSpPr txBox="1"/>
          <p:nvPr/>
        </p:nvSpPr>
        <p:spPr>
          <a:xfrm>
            <a:off x="5574958" y="4247669"/>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20" name="Tekstvak 19">
            <a:extLst>
              <a:ext uri="{FF2B5EF4-FFF2-40B4-BE49-F238E27FC236}">
                <a16:creationId xmlns:a16="http://schemas.microsoft.com/office/drawing/2014/main" id="{48FF2120-C5CA-89EC-0AB5-50E4823EA526}"/>
              </a:ext>
            </a:extLst>
          </p:cNvPr>
          <p:cNvSpPr txBox="1"/>
          <p:nvPr/>
        </p:nvSpPr>
        <p:spPr>
          <a:xfrm>
            <a:off x="365290" y="5151767"/>
            <a:ext cx="5116498" cy="1887568"/>
          </a:xfrm>
          <a:prstGeom prst="rect">
            <a:avLst/>
          </a:prstGeom>
          <a:noFill/>
        </p:spPr>
        <p:txBody>
          <a:bodyPr wrap="square" lIns="91440" tIns="45720" rIns="91440" bIns="45720" rtlCol="0" anchor="t">
            <a:spAutoFit/>
          </a:bodyPr>
          <a:lstStyle/>
          <a:p>
            <a:pPr algn="just">
              <a:lnSpc>
                <a:spcPct val="116000"/>
              </a:lnSpc>
              <a:spcAft>
                <a:spcPts val="800"/>
              </a:spcAft>
            </a:pPr>
            <a:r>
              <a:rPr lang="nl-NL" dirty="0">
                <a:solidFill>
                  <a:srgbClr val="EF790C"/>
                </a:solidFill>
                <a:latin typeface="Interstate LightCondensed" panose="02000506050000020004" pitchFamily="50" charset="0"/>
              </a:rPr>
              <a:t>INDELEN VAN SCHEIDSRECHTERS</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Het indelen van scheidsrechters hangt af van de mogelijkheden van het seizoen. Bij een grote poule van scheidsrechters, is het niet nodig om (jeugd)leden te verplichten wedstrijden te fluiten</a:t>
            </a:r>
            <a:r>
              <a:rPr lang="nl-NL" sz="1200" dirty="0">
                <a:latin typeface="Interstate Light" pitchFamily="50" charset="0"/>
                <a:ea typeface="Times New Roman" panose="02020603050405020304" pitchFamily="18" charset="0"/>
                <a:cs typeface="Times New Roman" panose="02020603050405020304" pitchFamily="18" charset="0"/>
              </a:rPr>
              <a:t>. Als we onvoldoende scheidsrechters in een poule hebben, kiezen we ervoor een aantal fluitbeurten toe te wijzen aan een team.</a:t>
            </a: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p:txBody>
      </p:sp>
      <p:sp>
        <p:nvSpPr>
          <p:cNvPr id="21" name="Rechthoek: afgeronde hoeken 20">
            <a:extLst>
              <a:ext uri="{FF2B5EF4-FFF2-40B4-BE49-F238E27FC236}">
                <a16:creationId xmlns:a16="http://schemas.microsoft.com/office/drawing/2014/main" id="{9C98EE1C-4E92-2743-0C01-595358842BA8}"/>
              </a:ext>
            </a:extLst>
          </p:cNvPr>
          <p:cNvSpPr/>
          <p:nvPr/>
        </p:nvSpPr>
        <p:spPr>
          <a:xfrm>
            <a:off x="5594622" y="6316397"/>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Gelijkbenige driehoek 21">
            <a:extLst>
              <a:ext uri="{FF2B5EF4-FFF2-40B4-BE49-F238E27FC236}">
                <a16:creationId xmlns:a16="http://schemas.microsoft.com/office/drawing/2014/main" id="{017C6D8C-A5D5-CEF1-D726-5EA609F50193}"/>
              </a:ext>
            </a:extLst>
          </p:cNvPr>
          <p:cNvSpPr/>
          <p:nvPr/>
        </p:nvSpPr>
        <p:spPr>
          <a:xfrm rot="12296474" flipH="1">
            <a:off x="5645070" y="6425419"/>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hlinkClick r:id="rId10" action="ppaction://hlinksldjump"/>
            <a:extLst>
              <a:ext uri="{FF2B5EF4-FFF2-40B4-BE49-F238E27FC236}">
                <a16:creationId xmlns:a16="http://schemas.microsoft.com/office/drawing/2014/main" id="{E333CC06-55CA-D3C2-D5B1-77E9D8B57823}"/>
              </a:ext>
            </a:extLst>
          </p:cNvPr>
          <p:cNvSpPr txBox="1"/>
          <p:nvPr/>
        </p:nvSpPr>
        <p:spPr>
          <a:xfrm>
            <a:off x="5574958" y="6187589"/>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24" name="Rechthoek: afgeronde hoeken 23">
            <a:extLst>
              <a:ext uri="{FF2B5EF4-FFF2-40B4-BE49-F238E27FC236}">
                <a16:creationId xmlns:a16="http://schemas.microsoft.com/office/drawing/2014/main" id="{0C9670CC-FB08-C65C-3F9B-8C34A5BFDEDE}"/>
              </a:ext>
            </a:extLst>
          </p:cNvPr>
          <p:cNvSpPr/>
          <p:nvPr/>
        </p:nvSpPr>
        <p:spPr>
          <a:xfrm>
            <a:off x="11642863" y="1241581"/>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Gelijkbenige driehoek 24">
            <a:extLst>
              <a:ext uri="{FF2B5EF4-FFF2-40B4-BE49-F238E27FC236}">
                <a16:creationId xmlns:a16="http://schemas.microsoft.com/office/drawing/2014/main" id="{73D759AB-689D-57FC-43A8-003364122A8C}"/>
              </a:ext>
            </a:extLst>
          </p:cNvPr>
          <p:cNvSpPr/>
          <p:nvPr/>
        </p:nvSpPr>
        <p:spPr>
          <a:xfrm rot="12296474" flipH="1">
            <a:off x="11693311" y="1350603"/>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ekstvak 25">
            <a:hlinkClick r:id="rId11" action="ppaction://hlinksldjump"/>
            <a:extLst>
              <a:ext uri="{FF2B5EF4-FFF2-40B4-BE49-F238E27FC236}">
                <a16:creationId xmlns:a16="http://schemas.microsoft.com/office/drawing/2014/main" id="{DA613071-8263-AC5A-13FA-ED8BCF733FC5}"/>
              </a:ext>
            </a:extLst>
          </p:cNvPr>
          <p:cNvSpPr txBox="1"/>
          <p:nvPr/>
        </p:nvSpPr>
        <p:spPr>
          <a:xfrm>
            <a:off x="11623199" y="1112773"/>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9081316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2720D2C-33E5-CE3D-B76A-B3D43F984C0E}"/>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C9CFD429-C8D4-BC18-A7FE-D1EBDDB8B03D}"/>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ARBITRAGE</a:t>
            </a:r>
          </a:p>
        </p:txBody>
      </p:sp>
      <p:sp>
        <p:nvSpPr>
          <p:cNvPr id="7" name="Tekstvak 6">
            <a:extLst>
              <a:ext uri="{FF2B5EF4-FFF2-40B4-BE49-F238E27FC236}">
                <a16:creationId xmlns:a16="http://schemas.microsoft.com/office/drawing/2014/main" id="{52C2241C-D65E-C094-A52C-81B4BD49BD3B}"/>
              </a:ext>
            </a:extLst>
          </p:cNvPr>
          <p:cNvSpPr txBox="1"/>
          <p:nvPr/>
        </p:nvSpPr>
        <p:spPr>
          <a:xfrm>
            <a:off x="365290" y="1169992"/>
            <a:ext cx="5116498" cy="4390113"/>
          </a:xfrm>
          <a:prstGeom prst="rect">
            <a:avLst/>
          </a:prstGeom>
          <a:noFill/>
        </p:spPr>
        <p:txBody>
          <a:bodyPr wrap="square" lIns="91440" tIns="45720" rIns="91440" bIns="45720" rtlCol="0" anchor="t">
            <a:spAutoFit/>
          </a:bodyPr>
          <a:lstStyle/>
          <a:p>
            <a:pPr algn="just">
              <a:lnSpc>
                <a:spcPct val="116000"/>
              </a:lnSpc>
              <a:spcAft>
                <a:spcPts val="800"/>
              </a:spcAft>
            </a:pPr>
            <a:r>
              <a:rPr lang="nl-NL" dirty="0">
                <a:solidFill>
                  <a:srgbClr val="EF790C"/>
                </a:solidFill>
                <a:latin typeface="Interstate LightCondensed" panose="02000506050000020004" pitchFamily="50" charset="0"/>
              </a:rPr>
              <a:t>OPLEIDEN VAN SCHEIDSRECHTERS</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Vanaf 15 jaar zijn alle leden verplicht hun </a:t>
            </a:r>
            <a:r>
              <a:rPr lang="nl-NL" sz="1200" dirty="0" err="1">
                <a:effectLst/>
                <a:latin typeface="Interstate Light" pitchFamily="50" charset="0"/>
                <a:ea typeface="Times New Roman" panose="02020603050405020304" pitchFamily="18" charset="0"/>
                <a:cs typeface="Times New Roman" panose="02020603050405020304" pitchFamily="18" charset="0"/>
              </a:rPr>
              <a:t>scheidsrechterskaart</a:t>
            </a:r>
            <a:r>
              <a:rPr lang="nl-NL" sz="1200" dirty="0">
                <a:effectLst/>
                <a:latin typeface="Interstate Light" pitchFamily="50" charset="0"/>
                <a:ea typeface="Times New Roman" panose="02020603050405020304" pitchFamily="18" charset="0"/>
                <a:cs typeface="Times New Roman" panose="02020603050405020304" pitchFamily="18" charset="0"/>
              </a:rPr>
              <a:t> te halen. Dit is enerzijds om ingedeeld te kunnen worden om te fluiten en je vrijwilligersbijdrage te vervullen. Anderzijds minstens zo belangrijk: zodat alle spelers op de hoogte zijn van de spelregels. Dit draagt bij aan het hockeyplezier voor iedereen. </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We gaan op zoek naar de scheidsrechters die veel plezier halen uit het fluiten. Niet iedereen voelt zich prettig bij het fluiten en sommige leden hebben meer talent voor andere vrijwilligerstaken. Als het mogelijk is, is het goed in te zetten op voorkeur en talent. Iedereen haalt zijn kaart en is daarmee bevoegd om te gaan fluiten. We stimuleren de enthousiaste groep zich verder te ontwikkelen. Op die manier staat iedereen in zijn kracht en worden de scheidsrechters die enthousiast zijn steeds beter. Dat kan door een </a:t>
            </a:r>
            <a:r>
              <a:rPr lang="nl-NL" sz="1200" dirty="0">
                <a:solidFill>
                  <a:srgbClr val="EF790C"/>
                </a:solidFill>
                <a:effectLst/>
                <a:latin typeface="Interstate Light" pitchFamily="50" charset="0"/>
                <a:ea typeface="Times New Roman" panose="02020603050405020304" pitchFamily="18" charset="0"/>
                <a:cs typeface="Times New Roman" panose="02020603050405020304" pitchFamily="18" charset="0"/>
              </a:rPr>
              <a:t>CS+ opleiding  </a:t>
            </a:r>
            <a:r>
              <a:rPr lang="nl-NL" sz="1200" dirty="0">
                <a:effectLst/>
                <a:latin typeface="Interstate Light" pitchFamily="50" charset="0"/>
                <a:ea typeface="Times New Roman" panose="02020603050405020304" pitchFamily="18" charset="0"/>
                <a:cs typeface="Times New Roman" panose="02020603050405020304" pitchFamily="18" charset="0"/>
              </a:rPr>
              <a:t>te volgen. </a:t>
            </a:r>
          </a:p>
          <a:p>
            <a:r>
              <a:rPr lang="nl-NL" sz="1200" i="1" dirty="0">
                <a:latin typeface="Interstate Light" pitchFamily="50" charset="0"/>
              </a:rPr>
              <a:t>Meer weten over de mogelijkheden of de opleidingen? Klik hieronder.</a:t>
            </a:r>
            <a:endParaRPr lang="nl-NL" sz="1200" dirty="0">
              <a:latin typeface="Interstate Light" pitchFamily="50" charset="0"/>
            </a:endParaRPr>
          </a:p>
          <a:p>
            <a:r>
              <a:rPr lang="nl-NL" sz="1200" u="sng" dirty="0">
                <a:solidFill>
                  <a:srgbClr val="EF790C"/>
                </a:solidFill>
                <a:latin typeface="Interstate Light" pitchFamily="50" charset="0"/>
                <a:hlinkClick r:id="rId2">
                  <a:extLst>
                    <a:ext uri="{A12FA001-AC4F-418D-AE19-62706E023703}">
                      <ahyp:hlinkClr xmlns:ahyp="http://schemas.microsoft.com/office/drawing/2018/hyperlinkcolor" val="tx"/>
                    </a:ext>
                  </a:extLst>
                </a:hlinkClick>
              </a:rPr>
              <a:t>Loopbaan van een scheidsrechter</a:t>
            </a:r>
            <a:r>
              <a:rPr lang="nl-NL" sz="1200" dirty="0">
                <a:solidFill>
                  <a:srgbClr val="EF790C"/>
                </a:solidFill>
                <a:latin typeface="Interstate Light" pitchFamily="50" charset="0"/>
              </a:rPr>
              <a:t> | </a:t>
            </a:r>
            <a:r>
              <a:rPr lang="nl-NL" sz="1200" u="sng" dirty="0">
                <a:solidFill>
                  <a:srgbClr val="EF790C"/>
                </a:solidFill>
                <a:latin typeface="Interstate Light" pitchFamily="50" charset="0"/>
                <a:hlinkClick r:id="rId3">
                  <a:extLst>
                    <a:ext uri="{A12FA001-AC4F-418D-AE19-62706E023703}">
                      <ahyp:hlinkClr xmlns:ahyp="http://schemas.microsoft.com/office/drawing/2018/hyperlinkcolor" val="tx"/>
                    </a:ext>
                  </a:extLst>
                </a:hlinkClick>
              </a:rPr>
              <a:t>Opleidingen</a:t>
            </a:r>
            <a:r>
              <a:rPr lang="nl-NL" sz="1200" dirty="0">
                <a:solidFill>
                  <a:srgbClr val="EF790C"/>
                </a:solidFill>
                <a:latin typeface="Interstate Light" pitchFamily="50" charset="0"/>
              </a:rPr>
              <a:t> </a:t>
            </a: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p:txBody>
      </p:sp>
      <p:pic>
        <p:nvPicPr>
          <p:cNvPr id="9" name="Afbeelding 8" descr="Afbeelding met clipart, ontwerp&#10;&#10;Automatisch gegenereerde beschrijving">
            <a:extLst>
              <a:ext uri="{FF2B5EF4-FFF2-40B4-BE49-F238E27FC236}">
                <a16:creationId xmlns:a16="http://schemas.microsoft.com/office/drawing/2014/main" id="{AF86A599-4791-E46C-A869-1E02D823A3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5" action="ppaction://hlinksldjump"/>
            <a:extLst>
              <a:ext uri="{FF2B5EF4-FFF2-40B4-BE49-F238E27FC236}">
                <a16:creationId xmlns:a16="http://schemas.microsoft.com/office/drawing/2014/main" id="{F25DE401-630A-4128-76E1-D4E91684960E}"/>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EEBD14C8-D18E-D0F1-B295-43DF3CA3D608}"/>
              </a:ext>
            </a:extLst>
          </p:cNvPr>
          <p:cNvSpPr txBox="1"/>
          <p:nvPr/>
        </p:nvSpPr>
        <p:spPr>
          <a:xfrm>
            <a:off x="10449608" y="6219520"/>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9" name="Tekstvak 18">
            <a:extLst>
              <a:ext uri="{FF2B5EF4-FFF2-40B4-BE49-F238E27FC236}">
                <a16:creationId xmlns:a16="http://schemas.microsoft.com/office/drawing/2014/main" id="{A896AD7F-1EA8-1E5A-B0D9-AA149AA2179E}"/>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5" name="Rechthoek: afgeronde hoeken 4">
            <a:hlinkClick r:id="rId6" action="ppaction://hlinksldjump"/>
            <a:extLst>
              <a:ext uri="{FF2B5EF4-FFF2-40B4-BE49-F238E27FC236}">
                <a16:creationId xmlns:a16="http://schemas.microsoft.com/office/drawing/2014/main" id="{2B0CE3A8-7D71-DB78-D059-5B3F0CE4AECE}"/>
              </a:ext>
            </a:extLst>
          </p:cNvPr>
          <p:cNvSpPr/>
          <p:nvPr/>
        </p:nvSpPr>
        <p:spPr>
          <a:xfrm>
            <a:off x="10971300" y="620275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hlinkClick r:id="rId7" action="ppaction://hlinksldjump"/>
            <a:extLst>
              <a:ext uri="{FF2B5EF4-FFF2-40B4-BE49-F238E27FC236}">
                <a16:creationId xmlns:a16="http://schemas.microsoft.com/office/drawing/2014/main" id="{B323C1CB-E702-F8E8-4F69-ECCBBBB1B3B3}"/>
              </a:ext>
            </a:extLst>
          </p:cNvPr>
          <p:cNvSpPr/>
          <p:nvPr/>
        </p:nvSpPr>
        <p:spPr>
          <a:xfrm>
            <a:off x="10486459" y="6233203"/>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E4719AEE-17E5-5926-C444-D57BF32FCA8B}"/>
              </a:ext>
            </a:extLst>
          </p:cNvPr>
          <p:cNvSpPr txBox="1"/>
          <p:nvPr/>
        </p:nvSpPr>
        <p:spPr>
          <a:xfrm>
            <a:off x="365290" y="5151767"/>
            <a:ext cx="5116498" cy="1887568"/>
          </a:xfrm>
          <a:prstGeom prst="rect">
            <a:avLst/>
          </a:prstGeom>
          <a:noFill/>
        </p:spPr>
        <p:txBody>
          <a:bodyPr wrap="square" lIns="91440" tIns="45720" rIns="91440" bIns="45720" rtlCol="0" anchor="t">
            <a:spAutoFit/>
          </a:bodyPr>
          <a:lstStyle/>
          <a:p>
            <a:pPr algn="just">
              <a:lnSpc>
                <a:spcPct val="116000"/>
              </a:lnSpc>
              <a:spcAft>
                <a:spcPts val="800"/>
              </a:spcAft>
            </a:pPr>
            <a:r>
              <a:rPr lang="nl-NL" dirty="0">
                <a:solidFill>
                  <a:srgbClr val="EF790C"/>
                </a:solidFill>
                <a:latin typeface="Interstate LightCondensed" panose="02000506050000020004" pitchFamily="50" charset="0"/>
              </a:rPr>
              <a:t>INDELEN VAN SCHEIDSRECHTERS</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Het indelen van scheidsrechters hangt af van de mogelijkheden van het seizoen. Bij een grote poule van scheidsrechters, is het niet nodig om (jeugd)leden te verplichten wedstrijden te fluiten</a:t>
            </a:r>
            <a:r>
              <a:rPr lang="nl-NL" sz="1200" dirty="0">
                <a:latin typeface="Interstate Light" pitchFamily="50" charset="0"/>
                <a:ea typeface="Times New Roman" panose="02020603050405020304" pitchFamily="18" charset="0"/>
                <a:cs typeface="Times New Roman" panose="02020603050405020304" pitchFamily="18" charset="0"/>
              </a:rPr>
              <a:t>. Als we onvoldoende scheidsrechters in een poule hebben, kiezen we ervoor een aantal fluitbeurten toe te wijzen aan een team.</a:t>
            </a: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p:txBody>
      </p:sp>
      <p:sp>
        <p:nvSpPr>
          <p:cNvPr id="3" name="Gelijkbenige driehoek 2">
            <a:extLst>
              <a:ext uri="{FF2B5EF4-FFF2-40B4-BE49-F238E27FC236}">
                <a16:creationId xmlns:a16="http://schemas.microsoft.com/office/drawing/2014/main" id="{B62D6CCC-F9EC-EF31-10EC-112CF4C9DBF2}"/>
              </a:ext>
            </a:extLst>
          </p:cNvPr>
          <p:cNvSpPr/>
          <p:nvPr/>
        </p:nvSpPr>
        <p:spPr>
          <a:xfrm rot="14154101" flipH="1">
            <a:off x="6042338" y="3715174"/>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afgeronde hoeken 3">
            <a:extLst>
              <a:ext uri="{FF2B5EF4-FFF2-40B4-BE49-F238E27FC236}">
                <a16:creationId xmlns:a16="http://schemas.microsoft.com/office/drawing/2014/main" id="{27DC587D-C7B6-93BE-2BDA-004F029E3612}"/>
              </a:ext>
            </a:extLst>
          </p:cNvPr>
          <p:cNvSpPr/>
          <p:nvPr/>
        </p:nvSpPr>
        <p:spPr>
          <a:xfrm>
            <a:off x="6301964" y="3092257"/>
            <a:ext cx="5081759" cy="1411244"/>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3E7E5C53-7BBA-99C7-9B9B-06FF3CD4B134}"/>
              </a:ext>
            </a:extLst>
          </p:cNvPr>
          <p:cNvSpPr txBox="1"/>
          <p:nvPr/>
        </p:nvSpPr>
        <p:spPr>
          <a:xfrm>
            <a:off x="6382365" y="3238971"/>
            <a:ext cx="4579584" cy="1146852"/>
          </a:xfrm>
          <a:prstGeom prst="rect">
            <a:avLst/>
          </a:prstGeom>
          <a:noFill/>
        </p:spPr>
        <p:txBody>
          <a:bodyPr wrap="square" lIns="91440" tIns="45720" rIns="91440" bIns="45720" rtlCol="0" anchor="t">
            <a:spAutoFit/>
          </a:bodyPr>
          <a:lstStyle/>
          <a:p>
            <a:pPr>
              <a:lnSpc>
                <a:spcPct val="116000"/>
              </a:lnSpc>
              <a:spcAft>
                <a:spcPts val="800"/>
              </a:spcAft>
            </a:pPr>
            <a:r>
              <a:rPr lang="nl-NL" sz="1200" dirty="0">
                <a:solidFill>
                  <a:schemeClr val="bg1"/>
                </a:solidFill>
                <a:effectLst/>
                <a:latin typeface="Interstate Light" pitchFamily="50" charset="0"/>
                <a:ea typeface="Times New Roman" panose="02020603050405020304" pitchFamily="18" charset="0"/>
                <a:cs typeface="Times New Roman" panose="02020603050405020304" pitchFamily="18" charset="0"/>
              </a:rPr>
              <a:t>Dit loopt via onze vereniging. Je start met de e-</a:t>
            </a:r>
            <a:r>
              <a:rPr lang="nl-NL" sz="1200" dirty="0" err="1">
                <a:solidFill>
                  <a:schemeClr val="bg1"/>
                </a:solidFill>
                <a:effectLst/>
                <a:latin typeface="Interstate Light" pitchFamily="50" charset="0"/>
                <a:ea typeface="Times New Roman" panose="02020603050405020304" pitchFamily="18" charset="0"/>
                <a:cs typeface="Times New Roman" panose="02020603050405020304" pitchFamily="18" charset="0"/>
              </a:rPr>
              <a:t>learning</a:t>
            </a:r>
            <a:r>
              <a:rPr lang="nl-NL" sz="1200" dirty="0">
                <a:solidFill>
                  <a:schemeClr val="bg1"/>
                </a:solidFill>
                <a:effectLst/>
                <a:latin typeface="Interstate Light" pitchFamily="50" charset="0"/>
                <a:ea typeface="Times New Roman" panose="02020603050405020304" pitchFamily="18" charset="0"/>
                <a:cs typeface="Times New Roman" panose="02020603050405020304" pitchFamily="18" charset="0"/>
              </a:rPr>
              <a:t> in het KNHB College. Na het behalen van de CS+ eindtoets krijg jij jouw CS+ shirt en kun je fluiten als CS+ scheidsrechter. Hierna volgt de praktijkbegeleiding op de vereniging door een </a:t>
            </a:r>
            <a:r>
              <a:rPr lang="nl-NL" sz="1200" dirty="0" err="1">
                <a:solidFill>
                  <a:schemeClr val="bg1"/>
                </a:solidFill>
                <a:effectLst/>
                <a:latin typeface="Interstate Light" pitchFamily="50" charset="0"/>
                <a:ea typeface="Times New Roman" panose="02020603050405020304" pitchFamily="18" charset="0"/>
                <a:cs typeface="Times New Roman" panose="02020603050405020304" pitchFamily="18" charset="0"/>
              </a:rPr>
              <a:t>CS+praktijkbegeleider</a:t>
            </a:r>
            <a:r>
              <a:rPr lang="nl-NL" sz="1200" dirty="0">
                <a:solidFill>
                  <a:schemeClr val="bg1"/>
                </a:solidFill>
                <a:effectLst/>
                <a:latin typeface="Interstate Light" pitchFamily="50" charset="0"/>
                <a:ea typeface="Times New Roman" panose="02020603050405020304" pitchFamily="18" charset="0"/>
                <a:cs typeface="Times New Roman" panose="02020603050405020304" pitchFamily="18" charset="0"/>
              </a:rPr>
              <a:t> opgeleid door de KNHB. </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15" name="Vermenigvuldigingsteken 14">
            <a:extLst>
              <a:ext uri="{FF2B5EF4-FFF2-40B4-BE49-F238E27FC236}">
                <a16:creationId xmlns:a16="http://schemas.microsoft.com/office/drawing/2014/main" id="{07C5E9DF-8661-94D6-4591-217552E3B785}"/>
              </a:ext>
            </a:extLst>
          </p:cNvPr>
          <p:cNvSpPr/>
          <p:nvPr/>
        </p:nvSpPr>
        <p:spPr>
          <a:xfrm>
            <a:off x="11046837" y="3204600"/>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16" name="Rechthoek: afgeronde hoeken 15">
            <a:hlinkClick r:id="rId7" action="ppaction://hlinksldjump"/>
            <a:extLst>
              <a:ext uri="{FF2B5EF4-FFF2-40B4-BE49-F238E27FC236}">
                <a16:creationId xmlns:a16="http://schemas.microsoft.com/office/drawing/2014/main" id="{463044EF-549C-148B-5DA5-B10E12C46C53}"/>
              </a:ext>
            </a:extLst>
          </p:cNvPr>
          <p:cNvSpPr/>
          <p:nvPr/>
        </p:nvSpPr>
        <p:spPr>
          <a:xfrm>
            <a:off x="10914609" y="3129019"/>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608316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F5E71BF-742E-8263-4D64-383E884D4708}"/>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FA41958A-6238-7215-47D5-431345EF1336}"/>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ARBITRAGE</a:t>
            </a:r>
          </a:p>
        </p:txBody>
      </p:sp>
      <p:sp>
        <p:nvSpPr>
          <p:cNvPr id="7" name="Tekstvak 6">
            <a:extLst>
              <a:ext uri="{FF2B5EF4-FFF2-40B4-BE49-F238E27FC236}">
                <a16:creationId xmlns:a16="http://schemas.microsoft.com/office/drawing/2014/main" id="{29200EEC-3E12-013D-56D5-96DB607C865B}"/>
              </a:ext>
            </a:extLst>
          </p:cNvPr>
          <p:cNvSpPr txBox="1"/>
          <p:nvPr/>
        </p:nvSpPr>
        <p:spPr>
          <a:xfrm>
            <a:off x="365290" y="1169992"/>
            <a:ext cx="5116498" cy="4390113"/>
          </a:xfrm>
          <a:prstGeom prst="rect">
            <a:avLst/>
          </a:prstGeom>
          <a:noFill/>
        </p:spPr>
        <p:txBody>
          <a:bodyPr wrap="square" lIns="91440" tIns="45720" rIns="91440" bIns="45720" rtlCol="0" anchor="t">
            <a:spAutoFit/>
          </a:bodyPr>
          <a:lstStyle/>
          <a:p>
            <a:pPr algn="just">
              <a:lnSpc>
                <a:spcPct val="116000"/>
              </a:lnSpc>
              <a:spcAft>
                <a:spcPts val="800"/>
              </a:spcAft>
            </a:pPr>
            <a:r>
              <a:rPr lang="nl-NL" dirty="0">
                <a:solidFill>
                  <a:srgbClr val="EF790C"/>
                </a:solidFill>
                <a:latin typeface="Interstate LightCondensed" panose="02000506050000020004" pitchFamily="50" charset="0"/>
              </a:rPr>
              <a:t>OPLEIDEN VAN SCHEIDSRECHTERS</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Vanaf 15 jaar zijn alle leden verplicht hun </a:t>
            </a:r>
            <a:r>
              <a:rPr lang="nl-NL" sz="1200" dirty="0" err="1">
                <a:effectLst/>
                <a:latin typeface="Interstate Light" pitchFamily="50" charset="0"/>
                <a:ea typeface="Times New Roman" panose="02020603050405020304" pitchFamily="18" charset="0"/>
                <a:cs typeface="Times New Roman" panose="02020603050405020304" pitchFamily="18" charset="0"/>
              </a:rPr>
              <a:t>scheidsrechterskaart</a:t>
            </a:r>
            <a:r>
              <a:rPr lang="nl-NL" sz="1200" dirty="0">
                <a:effectLst/>
                <a:latin typeface="Interstate Light" pitchFamily="50" charset="0"/>
                <a:ea typeface="Times New Roman" panose="02020603050405020304" pitchFamily="18" charset="0"/>
                <a:cs typeface="Times New Roman" panose="02020603050405020304" pitchFamily="18" charset="0"/>
              </a:rPr>
              <a:t> te halen. Dit is enerzijds om ingedeeld te kunnen worden om te fluiten en je vrijwilligersbijdrage te vervullen. Anderzijds minstens zo belangrijk: zodat alle spelers op de hoogte zijn van de spelregels. Dit draagt bij aan het hockeyplezier voor iedereen. </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We gaan op zoek naar de scheidsrechters die veel plezier halen uit het fluiten. Niet iedereen voelt zich prettig bij het fluiten en sommige leden hebben meer talent voor andere vrijwilligerstaken. Als het mogelijk is, is het goed in te zetten op voorkeur en talent. Iedereen haalt zijn kaart en is daarmee bevoegd om te gaan fluiten. We stimuleren de enthousiaste groep zich verder te ontwikkelen. Op die manier staat iedereen in zijn kracht en worden de scheidsrechters die enthousiast zijn steeds beter. Dat kan door een </a:t>
            </a:r>
            <a:r>
              <a:rPr lang="nl-NL" sz="1200" dirty="0">
                <a:solidFill>
                  <a:srgbClr val="EF790C"/>
                </a:solidFill>
                <a:effectLst/>
                <a:latin typeface="Interstate Light" pitchFamily="50" charset="0"/>
                <a:ea typeface="Times New Roman" panose="02020603050405020304" pitchFamily="18" charset="0"/>
                <a:cs typeface="Times New Roman" panose="02020603050405020304" pitchFamily="18" charset="0"/>
              </a:rPr>
              <a:t>CS+ opleiding  </a:t>
            </a:r>
            <a:r>
              <a:rPr lang="nl-NL" sz="1200" dirty="0">
                <a:effectLst/>
                <a:latin typeface="Interstate Light" pitchFamily="50" charset="0"/>
                <a:ea typeface="Times New Roman" panose="02020603050405020304" pitchFamily="18" charset="0"/>
                <a:cs typeface="Times New Roman" panose="02020603050405020304" pitchFamily="18" charset="0"/>
              </a:rPr>
              <a:t>te volgen. </a:t>
            </a:r>
          </a:p>
          <a:p>
            <a:r>
              <a:rPr lang="nl-NL" sz="1200" i="1" dirty="0">
                <a:latin typeface="Interstate Light" pitchFamily="50" charset="0"/>
              </a:rPr>
              <a:t>Meer weten over de mogelijkheden of de opleidingen? Klik hieronder.</a:t>
            </a:r>
            <a:endParaRPr lang="nl-NL" sz="1200" dirty="0">
              <a:latin typeface="Interstate Light" pitchFamily="50" charset="0"/>
            </a:endParaRPr>
          </a:p>
          <a:p>
            <a:r>
              <a:rPr lang="nl-NL" sz="1200" u="sng" dirty="0">
                <a:solidFill>
                  <a:srgbClr val="EF790C"/>
                </a:solidFill>
                <a:latin typeface="Interstate Light" pitchFamily="50" charset="0"/>
                <a:hlinkClick r:id="rId2">
                  <a:extLst>
                    <a:ext uri="{A12FA001-AC4F-418D-AE19-62706E023703}">
                      <ahyp:hlinkClr xmlns:ahyp="http://schemas.microsoft.com/office/drawing/2018/hyperlinkcolor" val="tx"/>
                    </a:ext>
                  </a:extLst>
                </a:hlinkClick>
              </a:rPr>
              <a:t>Loopbaan van een scheidsrechter</a:t>
            </a:r>
            <a:r>
              <a:rPr lang="nl-NL" sz="1200" dirty="0">
                <a:solidFill>
                  <a:srgbClr val="EF790C"/>
                </a:solidFill>
                <a:latin typeface="Interstate Light" pitchFamily="50" charset="0"/>
              </a:rPr>
              <a:t> | </a:t>
            </a:r>
            <a:r>
              <a:rPr lang="nl-NL" sz="1200" u="sng" dirty="0">
                <a:solidFill>
                  <a:srgbClr val="EF790C"/>
                </a:solidFill>
                <a:latin typeface="Interstate Light" pitchFamily="50" charset="0"/>
                <a:hlinkClick r:id="rId3">
                  <a:extLst>
                    <a:ext uri="{A12FA001-AC4F-418D-AE19-62706E023703}">
                      <ahyp:hlinkClr xmlns:ahyp="http://schemas.microsoft.com/office/drawing/2018/hyperlinkcolor" val="tx"/>
                    </a:ext>
                  </a:extLst>
                </a:hlinkClick>
              </a:rPr>
              <a:t>Opleidingen</a:t>
            </a:r>
            <a:r>
              <a:rPr lang="nl-NL" sz="1200" dirty="0">
                <a:solidFill>
                  <a:srgbClr val="EF790C"/>
                </a:solidFill>
                <a:latin typeface="Interstate Light" pitchFamily="50" charset="0"/>
              </a:rPr>
              <a:t> </a:t>
            </a: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p:txBody>
      </p:sp>
      <p:pic>
        <p:nvPicPr>
          <p:cNvPr id="9" name="Afbeelding 8" descr="Afbeelding met clipart, ontwerp&#10;&#10;Automatisch gegenereerde beschrijving">
            <a:extLst>
              <a:ext uri="{FF2B5EF4-FFF2-40B4-BE49-F238E27FC236}">
                <a16:creationId xmlns:a16="http://schemas.microsoft.com/office/drawing/2014/main" id="{E5DA1412-1BA7-49CE-106A-AAD26818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5" action="ppaction://hlinksldjump"/>
            <a:extLst>
              <a:ext uri="{FF2B5EF4-FFF2-40B4-BE49-F238E27FC236}">
                <a16:creationId xmlns:a16="http://schemas.microsoft.com/office/drawing/2014/main" id="{F7FBA56F-9BD6-276F-5C4C-DFAEED43733F}"/>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913E3518-0D51-C252-3FEC-C37485C379CE}"/>
              </a:ext>
            </a:extLst>
          </p:cNvPr>
          <p:cNvSpPr txBox="1"/>
          <p:nvPr/>
        </p:nvSpPr>
        <p:spPr>
          <a:xfrm>
            <a:off x="10449608" y="6219520"/>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9" name="Tekstvak 18">
            <a:extLst>
              <a:ext uri="{FF2B5EF4-FFF2-40B4-BE49-F238E27FC236}">
                <a16:creationId xmlns:a16="http://schemas.microsoft.com/office/drawing/2014/main" id="{5E15C165-D943-F49C-2898-0E288E2A410B}"/>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5" name="Rechthoek: afgeronde hoeken 4">
            <a:hlinkClick r:id="rId6" action="ppaction://hlinksldjump"/>
            <a:extLst>
              <a:ext uri="{FF2B5EF4-FFF2-40B4-BE49-F238E27FC236}">
                <a16:creationId xmlns:a16="http://schemas.microsoft.com/office/drawing/2014/main" id="{5D493E9B-9E56-3EE6-ED7C-654A248DE706}"/>
              </a:ext>
            </a:extLst>
          </p:cNvPr>
          <p:cNvSpPr/>
          <p:nvPr/>
        </p:nvSpPr>
        <p:spPr>
          <a:xfrm>
            <a:off x="10971300" y="620275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hlinkClick r:id="rId6" action="ppaction://hlinksldjump"/>
            <a:extLst>
              <a:ext uri="{FF2B5EF4-FFF2-40B4-BE49-F238E27FC236}">
                <a16:creationId xmlns:a16="http://schemas.microsoft.com/office/drawing/2014/main" id="{F4D85FB0-474F-A79F-6727-B1451A8AE183}"/>
              </a:ext>
            </a:extLst>
          </p:cNvPr>
          <p:cNvSpPr/>
          <p:nvPr/>
        </p:nvSpPr>
        <p:spPr>
          <a:xfrm>
            <a:off x="10486459" y="6233203"/>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6D37FD3B-2572-F6EB-DC16-A1AD91A44630}"/>
              </a:ext>
            </a:extLst>
          </p:cNvPr>
          <p:cNvSpPr txBox="1"/>
          <p:nvPr/>
        </p:nvSpPr>
        <p:spPr>
          <a:xfrm>
            <a:off x="365290" y="5151767"/>
            <a:ext cx="5116498" cy="1887568"/>
          </a:xfrm>
          <a:prstGeom prst="rect">
            <a:avLst/>
          </a:prstGeom>
          <a:noFill/>
        </p:spPr>
        <p:txBody>
          <a:bodyPr wrap="square" lIns="91440" tIns="45720" rIns="91440" bIns="45720" rtlCol="0" anchor="t">
            <a:spAutoFit/>
          </a:bodyPr>
          <a:lstStyle/>
          <a:p>
            <a:pPr algn="just">
              <a:lnSpc>
                <a:spcPct val="116000"/>
              </a:lnSpc>
              <a:spcAft>
                <a:spcPts val="800"/>
              </a:spcAft>
            </a:pPr>
            <a:r>
              <a:rPr lang="nl-NL" dirty="0">
                <a:solidFill>
                  <a:srgbClr val="EF790C"/>
                </a:solidFill>
                <a:latin typeface="Interstate LightCondensed" panose="02000506050000020004" pitchFamily="50" charset="0"/>
              </a:rPr>
              <a:t>INDELEN VAN SCHEIDSRECHTERS</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Het indelen van scheidsrechters hangt af van de mogelijkheden van het seizoen. Bij een grote poule van scheidsrechters, is het niet nodig om (jeugd)leden te verplichten wedstrijden te fluiten</a:t>
            </a:r>
            <a:r>
              <a:rPr lang="nl-NL" sz="1200" dirty="0">
                <a:latin typeface="Interstate Light" pitchFamily="50" charset="0"/>
                <a:ea typeface="Times New Roman" panose="02020603050405020304" pitchFamily="18" charset="0"/>
                <a:cs typeface="Times New Roman" panose="02020603050405020304" pitchFamily="18" charset="0"/>
              </a:rPr>
              <a:t>. Als we onvoldoende scheidsrechters in een poule hebben, kiezen we ervoor een aantal fluitbeurten toe te wijzen aan een team.</a:t>
            </a: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p:txBody>
      </p:sp>
      <p:sp>
        <p:nvSpPr>
          <p:cNvPr id="3" name="Gelijkbenige driehoek 2">
            <a:extLst>
              <a:ext uri="{FF2B5EF4-FFF2-40B4-BE49-F238E27FC236}">
                <a16:creationId xmlns:a16="http://schemas.microsoft.com/office/drawing/2014/main" id="{3B4B8A8F-78FB-5D51-C4B8-E61ED837BBE5}"/>
              </a:ext>
            </a:extLst>
          </p:cNvPr>
          <p:cNvSpPr/>
          <p:nvPr/>
        </p:nvSpPr>
        <p:spPr>
          <a:xfrm rot="14154101" flipH="1">
            <a:off x="6022498" y="5345805"/>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afgeronde hoeken 3">
            <a:extLst>
              <a:ext uri="{FF2B5EF4-FFF2-40B4-BE49-F238E27FC236}">
                <a16:creationId xmlns:a16="http://schemas.microsoft.com/office/drawing/2014/main" id="{241FFC93-52A0-FECC-707B-0FA6BCC6D95F}"/>
              </a:ext>
            </a:extLst>
          </p:cNvPr>
          <p:cNvSpPr/>
          <p:nvPr/>
        </p:nvSpPr>
        <p:spPr>
          <a:xfrm>
            <a:off x="6290233" y="5015406"/>
            <a:ext cx="5081759" cy="981159"/>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A25CA7A5-0CA9-4F5C-388C-ADBED1714D46}"/>
              </a:ext>
            </a:extLst>
          </p:cNvPr>
          <p:cNvSpPr txBox="1"/>
          <p:nvPr/>
        </p:nvSpPr>
        <p:spPr>
          <a:xfrm>
            <a:off x="6370634" y="5162120"/>
            <a:ext cx="4579584" cy="718402"/>
          </a:xfrm>
          <a:prstGeom prst="rect">
            <a:avLst/>
          </a:prstGeom>
          <a:noFill/>
        </p:spPr>
        <p:txBody>
          <a:bodyPr wrap="square" lIns="91440" tIns="45720" rIns="91440" bIns="45720" rtlCol="0" anchor="t">
            <a:spAutoFit/>
          </a:bodyPr>
          <a:lstStyle/>
          <a:p>
            <a:pPr>
              <a:lnSpc>
                <a:spcPct val="116000"/>
              </a:lnSpc>
              <a:spcAft>
                <a:spcPts val="800"/>
              </a:spcAft>
            </a:pPr>
            <a:r>
              <a:rPr lang="nl-NL" sz="1200" dirty="0">
                <a:solidFill>
                  <a:schemeClr val="bg1"/>
                </a:solidFill>
                <a:effectLst/>
                <a:latin typeface="Interstate Light" pitchFamily="50" charset="0"/>
                <a:ea typeface="Times New Roman" panose="02020603050405020304" pitchFamily="18" charset="0"/>
                <a:cs typeface="Times New Roman" panose="02020603050405020304" pitchFamily="18" charset="0"/>
              </a:rPr>
              <a:t>De scheidsrechters worden ingedeeld via het ledensysteem. Hierin staan alle benoemde scheidsrechters die je kunt selecteren voor het fluiten van de wedstrijd. </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15" name="Vermenigvuldigingsteken 14">
            <a:extLst>
              <a:ext uri="{FF2B5EF4-FFF2-40B4-BE49-F238E27FC236}">
                <a16:creationId xmlns:a16="http://schemas.microsoft.com/office/drawing/2014/main" id="{085772B6-3A67-FED3-50AE-5C01C0A3AB57}"/>
              </a:ext>
            </a:extLst>
          </p:cNvPr>
          <p:cNvSpPr/>
          <p:nvPr/>
        </p:nvSpPr>
        <p:spPr>
          <a:xfrm>
            <a:off x="11035106" y="5127749"/>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16" name="Rechthoek: afgeronde hoeken 15">
            <a:hlinkClick r:id="rId6" action="ppaction://hlinksldjump"/>
            <a:extLst>
              <a:ext uri="{FF2B5EF4-FFF2-40B4-BE49-F238E27FC236}">
                <a16:creationId xmlns:a16="http://schemas.microsoft.com/office/drawing/2014/main" id="{A1C40253-8BFB-2E15-FDDE-15629DF0D380}"/>
              </a:ext>
            </a:extLst>
          </p:cNvPr>
          <p:cNvSpPr/>
          <p:nvPr/>
        </p:nvSpPr>
        <p:spPr>
          <a:xfrm>
            <a:off x="10902878" y="5052168"/>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335908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0EA16BC-C9FC-D18C-2666-79FBEB89017A}"/>
            </a:ext>
          </a:extLst>
        </p:cNvPr>
        <p:cNvGrpSpPr/>
        <p:nvPr/>
      </p:nvGrpSpPr>
      <p:grpSpPr>
        <a:xfrm>
          <a:off x="0" y="0"/>
          <a:ext cx="0" cy="0"/>
          <a:chOff x="0" y="0"/>
          <a:chExt cx="0" cy="0"/>
        </a:xfrm>
      </p:grpSpPr>
      <p:sp>
        <p:nvSpPr>
          <p:cNvPr id="13" name="Tekstvak 12">
            <a:extLst>
              <a:ext uri="{FF2B5EF4-FFF2-40B4-BE49-F238E27FC236}">
                <a16:creationId xmlns:a16="http://schemas.microsoft.com/office/drawing/2014/main" id="{71F99DBE-9104-3E74-3141-87F0B338019A}"/>
              </a:ext>
            </a:extLst>
          </p:cNvPr>
          <p:cNvSpPr txBox="1"/>
          <p:nvPr/>
        </p:nvSpPr>
        <p:spPr>
          <a:xfrm>
            <a:off x="6091177" y="1169992"/>
            <a:ext cx="5457546" cy="6876434"/>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Er zijn meerdere mogelijkheden om scheidsrechters in te delen op de </a:t>
            </a:r>
            <a:r>
              <a:rPr lang="nl-NL" sz="1200" dirty="0">
                <a:solidFill>
                  <a:srgbClr val="EF790C"/>
                </a:solidFill>
                <a:latin typeface="Interstate Light" pitchFamily="50" charset="0"/>
                <a:ea typeface="Times New Roman" panose="02020603050405020304" pitchFamily="18" charset="0"/>
                <a:cs typeface="Times New Roman" panose="02020603050405020304" pitchFamily="18" charset="0"/>
              </a:rPr>
              <a:t>wedstrijden</a:t>
            </a:r>
            <a:r>
              <a:rPr lang="nl-NL" sz="1200" dirty="0">
                <a:latin typeface="Interstate Light" pitchFamily="50" charset="0"/>
                <a:ea typeface="Times New Roman" panose="02020603050405020304" pitchFamily="18" charset="0"/>
                <a:cs typeface="Times New Roman" panose="02020603050405020304" pitchFamily="18" charset="0"/>
              </a:rPr>
              <a:t>:</a:t>
            </a:r>
          </a:p>
          <a:p>
            <a:pPr marL="171450" indent="-171450">
              <a:lnSpc>
                <a:spcPct val="116000"/>
              </a:lnSpc>
              <a:spcAft>
                <a:spcPts val="800"/>
              </a:spcAft>
              <a:buFont typeface="Arial" panose="020B0604020202020204" pitchFamily="34" charset="0"/>
              <a:buChar char="•"/>
            </a:pPr>
            <a:r>
              <a:rPr lang="nl-NL" sz="1200" dirty="0">
                <a:latin typeface="Interstate Light" pitchFamily="50" charset="0"/>
                <a:ea typeface="Times New Roman" panose="02020603050405020304" pitchFamily="18" charset="0"/>
                <a:cs typeface="Times New Roman" panose="02020603050405020304" pitchFamily="18" charset="0"/>
              </a:rPr>
              <a:t>Wij zetten de wedstrijden open en de scheidsrechters kunnen hierop inschrijven;</a:t>
            </a:r>
          </a:p>
          <a:p>
            <a:pPr marL="171450" indent="-171450">
              <a:lnSpc>
                <a:spcPct val="116000"/>
              </a:lnSpc>
              <a:spcAft>
                <a:spcPts val="800"/>
              </a:spcAft>
              <a:buFont typeface="Arial" panose="020B0604020202020204" pitchFamily="34" charset="0"/>
              <a:buChar char="•"/>
            </a:pPr>
            <a:r>
              <a:rPr lang="nl-NL" sz="1200" dirty="0">
                <a:latin typeface="Interstate Light" pitchFamily="50" charset="0"/>
                <a:ea typeface="Times New Roman" panose="02020603050405020304" pitchFamily="18" charset="0"/>
                <a:cs typeface="Times New Roman" panose="02020603050405020304" pitchFamily="18" charset="0"/>
              </a:rPr>
              <a:t>Wij wijzen wedstrijden aan teams aan en deze teams leveren scheidsrechters;</a:t>
            </a:r>
          </a:p>
          <a:p>
            <a:pPr marL="171450" indent="-171450">
              <a:lnSpc>
                <a:spcPct val="116000"/>
              </a:lnSpc>
              <a:spcAft>
                <a:spcPts val="800"/>
              </a:spcAft>
              <a:buFont typeface="Arial" panose="020B0604020202020204" pitchFamily="34" charset="0"/>
              <a:buChar char="•"/>
            </a:pPr>
            <a:r>
              <a:rPr lang="nl-NL" sz="1200" dirty="0">
                <a:latin typeface="Interstate Light" pitchFamily="50" charset="0"/>
                <a:ea typeface="Times New Roman" panose="02020603050405020304" pitchFamily="18" charset="0"/>
                <a:cs typeface="Times New Roman" panose="02020603050405020304" pitchFamily="18" charset="0"/>
              </a:rPr>
              <a:t>Wij wijzen scheidsrechters aan via systeem met niveaus (via Lisa of </a:t>
            </a:r>
            <a:r>
              <a:rPr lang="nl-NL" sz="1200" dirty="0" err="1">
                <a:latin typeface="Interstate Light" pitchFamily="50" charset="0"/>
                <a:ea typeface="Times New Roman" panose="02020603050405020304" pitchFamily="18" charset="0"/>
                <a:cs typeface="Times New Roman" panose="02020603050405020304" pitchFamily="18" charset="0"/>
              </a:rPr>
              <a:t>All</a:t>
            </a:r>
            <a:r>
              <a:rPr lang="nl-NL" sz="1200" dirty="0">
                <a:latin typeface="Interstate Light" pitchFamily="50" charset="0"/>
                <a:ea typeface="Times New Roman" panose="02020603050405020304" pitchFamily="18" charset="0"/>
                <a:cs typeface="Times New Roman" panose="02020603050405020304" pitchFamily="18" charset="0"/>
              </a:rPr>
              <a:t> United ) </a:t>
            </a:r>
          </a:p>
          <a:p>
            <a:pPr algn="just">
              <a:lnSpc>
                <a:spcPct val="116000"/>
              </a:lnSpc>
              <a:spcAft>
                <a:spcPts val="800"/>
              </a:spcAft>
            </a:pPr>
            <a:endParaRPr lang="nl-NL" sz="100" dirty="0">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r>
              <a:rPr lang="nl-NL" sz="1200" b="1" dirty="0">
                <a:latin typeface="Interstate Light" pitchFamily="50" charset="0"/>
                <a:ea typeface="Times New Roman" panose="02020603050405020304" pitchFamily="18" charset="0"/>
                <a:cs typeface="Times New Roman" panose="02020603050405020304" pitchFamily="18" charset="0"/>
              </a:rPr>
              <a:t>Scheidsrechters  indelen op niveau</a:t>
            </a:r>
          </a:p>
          <a:p>
            <a:pPr algn="just">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Om het indelen van scheidsrechters makkelijker te maken, kijken we naar het niveau van de wedstrijd en de scheidsrechter. We onderscheiden vijf niveaus aan de hand van ervaring en kennis. </a:t>
            </a:r>
          </a:p>
          <a:p>
            <a:pPr>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Niveau 5: scheidsrechter die net geslaagd is en onder begeleiding fluit</a:t>
            </a:r>
          </a:p>
          <a:p>
            <a:pPr>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Niveau 4: scheidsrechter die samen met een ervaren scheidsrechter zelfstandig kan fluiten</a:t>
            </a:r>
          </a:p>
          <a:p>
            <a:pPr>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Niveau 3: scheidsrechter fluit zelfstandig</a:t>
            </a:r>
          </a:p>
          <a:p>
            <a:pPr>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Niveau 2: scheidsrechter fluit zelfstandig en kan een onervaren scheidsrechter begeleiden</a:t>
            </a:r>
          </a:p>
          <a:p>
            <a:pPr>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Niveau 1: kan op ieder niveau wedstrijden fluiten en</a:t>
            </a:r>
            <a:br>
              <a:rPr lang="nl-NL" sz="1200" dirty="0">
                <a:latin typeface="Interstate Light" pitchFamily="50" charset="0"/>
                <a:ea typeface="Times New Roman" panose="02020603050405020304" pitchFamily="18" charset="0"/>
                <a:cs typeface="Times New Roman" panose="02020603050405020304" pitchFamily="18" charset="0"/>
              </a:rPr>
            </a:br>
            <a:r>
              <a:rPr lang="nl-NL" sz="1200" dirty="0">
                <a:latin typeface="Interstate Light" pitchFamily="50" charset="0"/>
                <a:ea typeface="Times New Roman" panose="02020603050405020304" pitchFamily="18" charset="0"/>
                <a:cs typeface="Times New Roman" panose="02020603050405020304" pitchFamily="18" charset="0"/>
              </a:rPr>
              <a:t>scheidsrechters begeleiden</a:t>
            </a:r>
          </a:p>
          <a:p>
            <a:pPr algn="just">
              <a:lnSpc>
                <a:spcPct val="116000"/>
              </a:lnSpc>
              <a:spcAft>
                <a:spcPts val="800"/>
              </a:spcAft>
            </a:pPr>
            <a:endParaRPr lang="nl-NL" sz="1200" dirty="0">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p:txBody>
      </p:sp>
      <p:sp>
        <p:nvSpPr>
          <p:cNvPr id="2" name="Tekstvak 1">
            <a:extLst>
              <a:ext uri="{FF2B5EF4-FFF2-40B4-BE49-F238E27FC236}">
                <a16:creationId xmlns:a16="http://schemas.microsoft.com/office/drawing/2014/main" id="{371097A4-B4B4-077D-124C-4A889B04EBBB}"/>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ARBITRAGE</a:t>
            </a:r>
          </a:p>
        </p:txBody>
      </p:sp>
      <p:pic>
        <p:nvPicPr>
          <p:cNvPr id="9" name="Afbeelding 8" descr="Afbeelding met clipart, ontwerp&#10;&#10;Automatisch gegenereerde beschrijving">
            <a:extLst>
              <a:ext uri="{FF2B5EF4-FFF2-40B4-BE49-F238E27FC236}">
                <a16:creationId xmlns:a16="http://schemas.microsoft.com/office/drawing/2014/main" id="{75989083-BB9E-3E71-5CC1-879741D4D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3" action="ppaction://hlinksldjump"/>
            <a:extLst>
              <a:ext uri="{FF2B5EF4-FFF2-40B4-BE49-F238E27FC236}">
                <a16:creationId xmlns:a16="http://schemas.microsoft.com/office/drawing/2014/main" id="{B75F1797-5801-24E3-ECA4-C4ACF28EBB7F}"/>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541D5CA1-9B2D-48A7-863D-121903FCDF85}"/>
              </a:ext>
            </a:extLst>
          </p:cNvPr>
          <p:cNvSpPr txBox="1"/>
          <p:nvPr/>
        </p:nvSpPr>
        <p:spPr>
          <a:xfrm>
            <a:off x="10449608" y="6219520"/>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9" name="Tekstvak 18">
            <a:extLst>
              <a:ext uri="{FF2B5EF4-FFF2-40B4-BE49-F238E27FC236}">
                <a16:creationId xmlns:a16="http://schemas.microsoft.com/office/drawing/2014/main" id="{EB6D867F-3335-506E-9284-5A5F03E285E8}"/>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5" name="Rechthoek: afgeronde hoeken 4">
            <a:hlinkClick r:id="rId4" action="ppaction://hlinksldjump"/>
            <a:extLst>
              <a:ext uri="{FF2B5EF4-FFF2-40B4-BE49-F238E27FC236}">
                <a16:creationId xmlns:a16="http://schemas.microsoft.com/office/drawing/2014/main" id="{FFB68649-281F-B26E-7C7C-FFD844C660DF}"/>
              </a:ext>
            </a:extLst>
          </p:cNvPr>
          <p:cNvSpPr/>
          <p:nvPr/>
        </p:nvSpPr>
        <p:spPr>
          <a:xfrm>
            <a:off x="10971300" y="620275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hlinkClick r:id="rId5" action="ppaction://hlinksldjump"/>
            <a:extLst>
              <a:ext uri="{FF2B5EF4-FFF2-40B4-BE49-F238E27FC236}">
                <a16:creationId xmlns:a16="http://schemas.microsoft.com/office/drawing/2014/main" id="{C4C32368-7A22-E659-E310-2F4DDF3F8A2E}"/>
              </a:ext>
            </a:extLst>
          </p:cNvPr>
          <p:cNvSpPr/>
          <p:nvPr/>
        </p:nvSpPr>
        <p:spPr>
          <a:xfrm>
            <a:off x="10486459" y="6233203"/>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Gelijkbenige driehoek 2">
            <a:extLst>
              <a:ext uri="{FF2B5EF4-FFF2-40B4-BE49-F238E27FC236}">
                <a16:creationId xmlns:a16="http://schemas.microsoft.com/office/drawing/2014/main" id="{EFDA24F3-97B3-ED91-8686-DE1C4CBBAF7E}"/>
              </a:ext>
            </a:extLst>
          </p:cNvPr>
          <p:cNvSpPr/>
          <p:nvPr/>
        </p:nvSpPr>
        <p:spPr>
          <a:xfrm rot="4382879" flipH="1">
            <a:off x="5211941" y="1231123"/>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afgeronde hoeken 3">
            <a:extLst>
              <a:ext uri="{FF2B5EF4-FFF2-40B4-BE49-F238E27FC236}">
                <a16:creationId xmlns:a16="http://schemas.microsoft.com/office/drawing/2014/main" id="{26B368F7-D6C5-56CB-47DE-6393C7E06974}"/>
              </a:ext>
            </a:extLst>
          </p:cNvPr>
          <p:cNvSpPr/>
          <p:nvPr/>
        </p:nvSpPr>
        <p:spPr>
          <a:xfrm>
            <a:off x="393290" y="1297439"/>
            <a:ext cx="5290905" cy="796495"/>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DA3AEF0F-BE5B-4E29-CFCF-BAEABA8241CA}"/>
              </a:ext>
            </a:extLst>
          </p:cNvPr>
          <p:cNvSpPr txBox="1"/>
          <p:nvPr/>
        </p:nvSpPr>
        <p:spPr>
          <a:xfrm>
            <a:off x="552055" y="1424887"/>
            <a:ext cx="4579584" cy="504177"/>
          </a:xfrm>
          <a:prstGeom prst="rect">
            <a:avLst/>
          </a:prstGeom>
          <a:noFill/>
        </p:spPr>
        <p:txBody>
          <a:bodyPr wrap="square" lIns="91440" tIns="45720" rIns="91440" bIns="45720" rtlCol="0" anchor="t">
            <a:spAutoFit/>
          </a:bodyPr>
          <a:lstStyle/>
          <a:p>
            <a:pPr>
              <a:lnSpc>
                <a:spcPct val="116000"/>
              </a:lnSpc>
              <a:spcAft>
                <a:spcPts val="800"/>
              </a:spcAft>
            </a:pPr>
            <a:r>
              <a:rPr lang="nl-NL" sz="1200" dirty="0">
                <a:solidFill>
                  <a:schemeClr val="bg1"/>
                </a:solidFill>
                <a:latin typeface="Interstate Light" pitchFamily="50" charset="0"/>
                <a:ea typeface="Times New Roman" panose="02020603050405020304" pitchFamily="18" charset="0"/>
                <a:cs typeface="Times New Roman" panose="02020603050405020304" pitchFamily="18" charset="0"/>
              </a:rPr>
              <a:t>Ki</a:t>
            </a:r>
            <a:r>
              <a:rPr lang="nl-NL" sz="1200" dirty="0">
                <a:solidFill>
                  <a:schemeClr val="bg1"/>
                </a:solidFill>
                <a:effectLst/>
                <a:latin typeface="Interstate Light" pitchFamily="50" charset="0"/>
                <a:ea typeface="Times New Roman" panose="02020603050405020304" pitchFamily="18" charset="0"/>
                <a:cs typeface="Times New Roman" panose="02020603050405020304" pitchFamily="18" charset="0"/>
              </a:rPr>
              <a:t>es op basis van jouw </a:t>
            </a:r>
            <a:r>
              <a:rPr lang="nl-NL" sz="1200" dirty="0" err="1">
                <a:solidFill>
                  <a:schemeClr val="bg1"/>
                </a:solidFill>
                <a:effectLst/>
                <a:latin typeface="Interstate Light" pitchFamily="50" charset="0"/>
                <a:ea typeface="Times New Roman" panose="02020603050405020304" pitchFamily="18" charset="0"/>
                <a:cs typeface="Times New Roman" panose="02020603050405020304" pitchFamily="18" charset="0"/>
              </a:rPr>
              <a:t>scheidsrechterspoule</a:t>
            </a:r>
            <a:r>
              <a:rPr lang="nl-NL" sz="1200" dirty="0">
                <a:solidFill>
                  <a:schemeClr val="bg1"/>
                </a:solidFill>
                <a:effectLst/>
                <a:latin typeface="Interstate Light" pitchFamily="50" charset="0"/>
                <a:ea typeface="Times New Roman" panose="02020603050405020304" pitchFamily="18" charset="0"/>
                <a:cs typeface="Times New Roman" panose="02020603050405020304" pitchFamily="18" charset="0"/>
              </a:rPr>
              <a:t> en ledenadministratie wat het beste bij jouw vereniging past. </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15" name="Vermenigvuldigingsteken 14">
            <a:extLst>
              <a:ext uri="{FF2B5EF4-FFF2-40B4-BE49-F238E27FC236}">
                <a16:creationId xmlns:a16="http://schemas.microsoft.com/office/drawing/2014/main" id="{18E93424-A0BE-B279-3FE3-A30F944F7115}"/>
              </a:ext>
            </a:extLst>
          </p:cNvPr>
          <p:cNvSpPr/>
          <p:nvPr/>
        </p:nvSpPr>
        <p:spPr>
          <a:xfrm>
            <a:off x="5347309" y="1409782"/>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16" name="Rechthoek: afgeronde hoeken 15">
            <a:hlinkClick r:id="rId5" action="ppaction://hlinksldjump"/>
            <a:extLst>
              <a:ext uri="{FF2B5EF4-FFF2-40B4-BE49-F238E27FC236}">
                <a16:creationId xmlns:a16="http://schemas.microsoft.com/office/drawing/2014/main" id="{17B0B818-2B45-BE17-3D96-9DAD539609A1}"/>
              </a:ext>
            </a:extLst>
          </p:cNvPr>
          <p:cNvSpPr/>
          <p:nvPr/>
        </p:nvSpPr>
        <p:spPr>
          <a:xfrm>
            <a:off x="5215081" y="1334201"/>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31100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DC069164-8292-1315-1C1D-F13B6DECD1A9}"/>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E3229FBB-F86E-3FA7-349E-B81F318554B6}"/>
              </a:ext>
            </a:extLst>
          </p:cNvPr>
          <p:cNvSpPr txBox="1"/>
          <p:nvPr/>
        </p:nvSpPr>
        <p:spPr>
          <a:xfrm>
            <a:off x="294824" y="51824"/>
            <a:ext cx="7292750" cy="1446550"/>
          </a:xfrm>
          <a:prstGeom prst="rect">
            <a:avLst/>
          </a:prstGeom>
          <a:noFill/>
        </p:spPr>
        <p:txBody>
          <a:bodyPr wrap="square" rtlCol="0">
            <a:spAutoFit/>
          </a:bodyPr>
          <a:lstStyle/>
          <a:p>
            <a:r>
              <a:rPr lang="nl-NL" sz="8800" b="1" dirty="0">
                <a:solidFill>
                  <a:schemeClr val="bg1"/>
                </a:solidFill>
                <a:latin typeface="Interstate Black Cond" pitchFamily="50" charset="0"/>
              </a:rPr>
              <a:t>STRATEGIE</a:t>
            </a:r>
          </a:p>
        </p:txBody>
      </p:sp>
      <p:pic>
        <p:nvPicPr>
          <p:cNvPr id="8" name="Afbeelding 7">
            <a:extLst>
              <a:ext uri="{FF2B5EF4-FFF2-40B4-BE49-F238E27FC236}">
                <a16:creationId xmlns:a16="http://schemas.microsoft.com/office/drawing/2014/main" id="{D934DA55-64A0-D114-8356-C4BD0DA0F455}"/>
              </a:ext>
            </a:extLst>
          </p:cNvPr>
          <p:cNvPicPr>
            <a:picLocks noChangeAspect="1"/>
          </p:cNvPicPr>
          <p:nvPr/>
        </p:nvPicPr>
        <p:blipFill>
          <a:blip r:embed="rId2">
            <a:extLst>
              <a:ext uri="{28A0092B-C50C-407E-A947-70E740481C1C}">
                <a14:useLocalDpi xmlns:a14="http://schemas.microsoft.com/office/drawing/2010/main" val="0"/>
              </a:ext>
            </a:extLst>
          </a:blip>
          <a:srcRect l="28334" r="23340"/>
          <a:stretch/>
        </p:blipFill>
        <p:spPr>
          <a:xfrm>
            <a:off x="6595356" y="389263"/>
            <a:ext cx="5224000" cy="6079473"/>
          </a:xfrm>
          <a:prstGeom prst="roundRect">
            <a:avLst>
              <a:gd name="adj" fmla="val 2024"/>
            </a:avLst>
          </a:prstGeom>
        </p:spPr>
      </p:pic>
      <p:pic>
        <p:nvPicPr>
          <p:cNvPr id="12" name="Afbeelding 11" descr="Afbeelding met Lettertype, Graphics, logo, symbool&#10;&#10;Automatisch gegenereerde beschrijving">
            <a:extLst>
              <a:ext uri="{FF2B5EF4-FFF2-40B4-BE49-F238E27FC236}">
                <a16:creationId xmlns:a16="http://schemas.microsoft.com/office/drawing/2014/main" id="{2C955139-45A8-7B9E-3BE3-A1BFAABBD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293" y="5943038"/>
            <a:ext cx="2106686" cy="525698"/>
          </a:xfrm>
          <a:prstGeom prst="rect">
            <a:avLst/>
          </a:prstGeom>
        </p:spPr>
      </p:pic>
      <p:sp>
        <p:nvSpPr>
          <p:cNvPr id="3" name="Rechthoek: afgeronde hoeken 2">
            <a:hlinkClick r:id="rId4" action="ppaction://hlinksldjump"/>
            <a:extLst>
              <a:ext uri="{FF2B5EF4-FFF2-40B4-BE49-F238E27FC236}">
                <a16:creationId xmlns:a16="http://schemas.microsoft.com/office/drawing/2014/main" id="{6D7C1AD6-DEC0-13C8-4BDD-974C55D94301}"/>
              </a:ext>
            </a:extLst>
          </p:cNvPr>
          <p:cNvSpPr/>
          <p:nvPr/>
        </p:nvSpPr>
        <p:spPr>
          <a:xfrm>
            <a:off x="372643" y="2836320"/>
            <a:ext cx="239001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hlinkClick r:id="rId4" action="ppaction://hlinksldjump"/>
            <a:extLst>
              <a:ext uri="{FF2B5EF4-FFF2-40B4-BE49-F238E27FC236}">
                <a16:creationId xmlns:a16="http://schemas.microsoft.com/office/drawing/2014/main" id="{D4FD4D11-43FD-DF92-5BCB-999D2D2EDA6C}"/>
              </a:ext>
            </a:extLst>
          </p:cNvPr>
          <p:cNvSpPr/>
          <p:nvPr/>
        </p:nvSpPr>
        <p:spPr>
          <a:xfrm>
            <a:off x="455797" y="2934486"/>
            <a:ext cx="2050667" cy="47665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A08DC996-31AC-AF8E-80B4-779B38CDEA20}"/>
              </a:ext>
            </a:extLst>
          </p:cNvPr>
          <p:cNvSpPr txBox="1"/>
          <p:nvPr/>
        </p:nvSpPr>
        <p:spPr>
          <a:xfrm>
            <a:off x="564204" y="2978419"/>
            <a:ext cx="2050666" cy="369332"/>
          </a:xfrm>
          <a:prstGeom prst="rect">
            <a:avLst/>
          </a:prstGeom>
          <a:noFill/>
        </p:spPr>
        <p:txBody>
          <a:bodyPr wrap="square" lIns="91440" tIns="45720" rIns="91440" bIns="45720" rtlCol="0" anchor="t">
            <a:spAutoFit/>
          </a:bodyPr>
          <a:lstStyle/>
          <a:p>
            <a:pPr algn="just"/>
            <a:r>
              <a:rPr lang="nl-NL" b="1" dirty="0">
                <a:solidFill>
                  <a:srgbClr val="EF790C"/>
                </a:solidFill>
                <a:latin typeface="Interstate Light" pitchFamily="50" charset="0"/>
                <a:sym typeface="Wingdings" panose="05000000000000000000" pitchFamily="2" charset="2"/>
              </a:rPr>
              <a:t> </a:t>
            </a:r>
            <a:r>
              <a:rPr lang="nl-NL" b="1" dirty="0">
                <a:solidFill>
                  <a:srgbClr val="EF790C"/>
                </a:solidFill>
                <a:latin typeface="Interstate Light" pitchFamily="50" charset="0"/>
              </a:rPr>
              <a:t>Aan de slag</a:t>
            </a:r>
          </a:p>
        </p:txBody>
      </p:sp>
      <p:sp>
        <p:nvSpPr>
          <p:cNvPr id="2" name="Tekstvak 1">
            <a:extLst>
              <a:ext uri="{FF2B5EF4-FFF2-40B4-BE49-F238E27FC236}">
                <a16:creationId xmlns:a16="http://schemas.microsoft.com/office/drawing/2014/main" id="{8E61DDCC-21C2-C9A0-A8C2-617D954B248A}"/>
              </a:ext>
            </a:extLst>
          </p:cNvPr>
          <p:cNvSpPr txBox="1"/>
          <p:nvPr/>
        </p:nvSpPr>
        <p:spPr>
          <a:xfrm>
            <a:off x="372643" y="1317361"/>
            <a:ext cx="5911193" cy="1384995"/>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Het bepalen van jouw strategie, waar je als vereniging voor staat, heeft een directe invloed op alle andere beleidsstukken die je schrijft. Om het niet te theoretisch te maken, introduceren we drie verschillende verenigingen. Aan deze drie verenigingen hebben we voorbeelden gekoppeld van visies om het voor jou als bestuurder herkenbaarder te maken. Wat voor type vereniging je bent, heeft gevolgen voor de ambities. Hierbij is de ene niet beter dan de andere, maar kan je je als vereniging ontwikkelen. </a:t>
            </a:r>
          </a:p>
        </p:txBody>
      </p:sp>
      <p:pic>
        <p:nvPicPr>
          <p:cNvPr id="11" name="Afbeelding 10" descr="Afbeelding met symbool, Graphics, Lettertype, cirkel&#10;&#10;Door AI gegenereerde inhoud is mogelijk onjuist.">
            <a:extLst>
              <a:ext uri="{FF2B5EF4-FFF2-40B4-BE49-F238E27FC236}">
                <a16:creationId xmlns:a16="http://schemas.microsoft.com/office/drawing/2014/main" id="{72C565C7-1147-81AC-7464-B001E64646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5263" y="4798142"/>
            <a:ext cx="2433885" cy="2433885"/>
          </a:xfrm>
          <a:prstGeom prst="rect">
            <a:avLst/>
          </a:prstGeom>
        </p:spPr>
      </p:pic>
      <p:pic>
        <p:nvPicPr>
          <p:cNvPr id="6" name="Afbeelding 5" descr="Afbeelding met clipart, symbool, wit, ontwerp&#10;&#10;Automatisch gegenereerde beschrijving">
            <a:extLst>
              <a:ext uri="{FF2B5EF4-FFF2-40B4-BE49-F238E27FC236}">
                <a16:creationId xmlns:a16="http://schemas.microsoft.com/office/drawing/2014/main" id="{A334539D-5886-D1DF-1DA8-3318E8057F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797" y="5995698"/>
            <a:ext cx="470708" cy="470708"/>
          </a:xfrm>
          <a:prstGeom prst="rect">
            <a:avLst/>
          </a:prstGeom>
        </p:spPr>
      </p:pic>
      <p:sp>
        <p:nvSpPr>
          <p:cNvPr id="9" name="Rechthoek: afgeronde hoeken 8">
            <a:hlinkClick r:id="rId7" action="ppaction://hlinksldjump"/>
            <a:extLst>
              <a:ext uri="{FF2B5EF4-FFF2-40B4-BE49-F238E27FC236}">
                <a16:creationId xmlns:a16="http://schemas.microsoft.com/office/drawing/2014/main" id="{C20DF7F8-0178-475F-801F-7D0270BF5610}"/>
              </a:ext>
            </a:extLst>
          </p:cNvPr>
          <p:cNvSpPr/>
          <p:nvPr/>
        </p:nvSpPr>
        <p:spPr>
          <a:xfrm>
            <a:off x="217896" y="5856878"/>
            <a:ext cx="84813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95057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316EAFA-74CA-C74C-3B0F-5315B16E8661}"/>
            </a:ext>
          </a:extLst>
        </p:cNvPr>
        <p:cNvGrpSpPr/>
        <p:nvPr/>
      </p:nvGrpSpPr>
      <p:grpSpPr>
        <a:xfrm>
          <a:off x="0" y="0"/>
          <a:ext cx="0" cy="0"/>
          <a:chOff x="0" y="0"/>
          <a:chExt cx="0" cy="0"/>
        </a:xfrm>
      </p:grpSpPr>
      <p:sp>
        <p:nvSpPr>
          <p:cNvPr id="13" name="Tekstvak 12">
            <a:extLst>
              <a:ext uri="{FF2B5EF4-FFF2-40B4-BE49-F238E27FC236}">
                <a16:creationId xmlns:a16="http://schemas.microsoft.com/office/drawing/2014/main" id="{853F5FD0-F1C8-5292-6C6E-FA19AA0E6A88}"/>
              </a:ext>
            </a:extLst>
          </p:cNvPr>
          <p:cNvSpPr txBox="1"/>
          <p:nvPr/>
        </p:nvSpPr>
        <p:spPr>
          <a:xfrm>
            <a:off x="6091177" y="1169992"/>
            <a:ext cx="5457546" cy="6876434"/>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Er zijn meerdere mogelijkheden om scheidsrechters in te delen op de </a:t>
            </a:r>
            <a:r>
              <a:rPr lang="nl-NL" sz="1200" dirty="0">
                <a:solidFill>
                  <a:srgbClr val="EF790C"/>
                </a:solidFill>
                <a:latin typeface="Interstate Light" pitchFamily="50" charset="0"/>
                <a:ea typeface="Times New Roman" panose="02020603050405020304" pitchFamily="18" charset="0"/>
                <a:cs typeface="Times New Roman" panose="02020603050405020304" pitchFamily="18" charset="0"/>
              </a:rPr>
              <a:t>wedstrijden</a:t>
            </a:r>
            <a:r>
              <a:rPr lang="nl-NL" sz="1200" dirty="0">
                <a:latin typeface="Interstate Light" pitchFamily="50" charset="0"/>
                <a:ea typeface="Times New Roman" panose="02020603050405020304" pitchFamily="18" charset="0"/>
                <a:cs typeface="Times New Roman" panose="02020603050405020304" pitchFamily="18" charset="0"/>
              </a:rPr>
              <a:t>:</a:t>
            </a:r>
          </a:p>
          <a:p>
            <a:pPr marL="171450" indent="-171450">
              <a:lnSpc>
                <a:spcPct val="116000"/>
              </a:lnSpc>
              <a:spcAft>
                <a:spcPts val="800"/>
              </a:spcAft>
              <a:buFont typeface="Arial" panose="020B0604020202020204" pitchFamily="34" charset="0"/>
              <a:buChar char="•"/>
            </a:pPr>
            <a:r>
              <a:rPr lang="nl-NL" sz="1200" dirty="0">
                <a:latin typeface="Interstate Light" pitchFamily="50" charset="0"/>
                <a:ea typeface="Times New Roman" panose="02020603050405020304" pitchFamily="18" charset="0"/>
                <a:cs typeface="Times New Roman" panose="02020603050405020304" pitchFamily="18" charset="0"/>
              </a:rPr>
              <a:t>Wij zetten de wedstrijden open en de scheidsrechters kunnen hierop inschrijven;</a:t>
            </a:r>
          </a:p>
          <a:p>
            <a:pPr marL="171450" indent="-171450">
              <a:lnSpc>
                <a:spcPct val="116000"/>
              </a:lnSpc>
              <a:spcAft>
                <a:spcPts val="800"/>
              </a:spcAft>
              <a:buFont typeface="Arial" panose="020B0604020202020204" pitchFamily="34" charset="0"/>
              <a:buChar char="•"/>
            </a:pPr>
            <a:r>
              <a:rPr lang="nl-NL" sz="1200" dirty="0">
                <a:latin typeface="Interstate Light" pitchFamily="50" charset="0"/>
                <a:ea typeface="Times New Roman" panose="02020603050405020304" pitchFamily="18" charset="0"/>
                <a:cs typeface="Times New Roman" panose="02020603050405020304" pitchFamily="18" charset="0"/>
              </a:rPr>
              <a:t>Wij wijzen wedstrijden aan teams aan en deze teams leveren scheidsrechters;</a:t>
            </a:r>
          </a:p>
          <a:p>
            <a:pPr marL="171450" indent="-171450">
              <a:lnSpc>
                <a:spcPct val="116000"/>
              </a:lnSpc>
              <a:spcAft>
                <a:spcPts val="800"/>
              </a:spcAft>
              <a:buFont typeface="Arial" panose="020B0604020202020204" pitchFamily="34" charset="0"/>
              <a:buChar char="•"/>
            </a:pPr>
            <a:r>
              <a:rPr lang="nl-NL" sz="1200" dirty="0">
                <a:latin typeface="Interstate Light" pitchFamily="50" charset="0"/>
                <a:ea typeface="Times New Roman" panose="02020603050405020304" pitchFamily="18" charset="0"/>
                <a:cs typeface="Times New Roman" panose="02020603050405020304" pitchFamily="18" charset="0"/>
              </a:rPr>
              <a:t>Wij wijzen scheidsrechters aan via systeem met niveaus (vereniging pakket) </a:t>
            </a:r>
          </a:p>
          <a:p>
            <a:pPr algn="just">
              <a:lnSpc>
                <a:spcPct val="116000"/>
              </a:lnSpc>
              <a:spcAft>
                <a:spcPts val="800"/>
              </a:spcAft>
            </a:pPr>
            <a:endParaRPr lang="nl-NL" sz="100" dirty="0">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r>
              <a:rPr lang="nl-NL" sz="1200" b="1" dirty="0">
                <a:latin typeface="Interstate Light" pitchFamily="50" charset="0"/>
                <a:ea typeface="Times New Roman" panose="02020603050405020304" pitchFamily="18" charset="0"/>
                <a:cs typeface="Times New Roman" panose="02020603050405020304" pitchFamily="18" charset="0"/>
              </a:rPr>
              <a:t>Scheidsrechters indelen op niveau</a:t>
            </a:r>
          </a:p>
          <a:p>
            <a:pPr algn="just">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Om het indelen van scheidsrechters makkelijker te maken, kijken we naar het niveau van de wedstrijd en de scheidsrechter. We onderscheiden vijf niveaus aan de hand van ervaring en kennis. </a:t>
            </a:r>
          </a:p>
          <a:p>
            <a:pPr>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Niveau 5: scheidsrechter die net geslaagd is en onder begeleiding fluit</a:t>
            </a:r>
          </a:p>
          <a:p>
            <a:pPr>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Niveau 4: scheidsrechter die samen met een ervaren scheidsrechter zelfstandig kan fluiten</a:t>
            </a:r>
          </a:p>
          <a:p>
            <a:pPr>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Niveau 3: scheidsrechter fluit zelfstandig</a:t>
            </a:r>
          </a:p>
          <a:p>
            <a:pPr>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Niveau 2: scheidsrechter fluit zelfstandig en kan een onervaren scheidsrechter begeleiden</a:t>
            </a:r>
          </a:p>
          <a:p>
            <a:pPr>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Niveau 1: kan op ieder niveau wedstrijden fluiten en</a:t>
            </a:r>
            <a:br>
              <a:rPr lang="nl-NL" sz="1200" dirty="0">
                <a:latin typeface="Interstate Light" pitchFamily="50" charset="0"/>
                <a:ea typeface="Times New Roman" panose="02020603050405020304" pitchFamily="18" charset="0"/>
                <a:cs typeface="Times New Roman" panose="02020603050405020304" pitchFamily="18" charset="0"/>
              </a:rPr>
            </a:br>
            <a:r>
              <a:rPr lang="nl-NL" sz="1200" dirty="0">
                <a:latin typeface="Interstate Light" pitchFamily="50" charset="0"/>
                <a:ea typeface="Times New Roman" panose="02020603050405020304" pitchFamily="18" charset="0"/>
                <a:cs typeface="Times New Roman" panose="02020603050405020304" pitchFamily="18" charset="0"/>
              </a:rPr>
              <a:t>scheidsrechters begeleiden</a:t>
            </a:r>
          </a:p>
          <a:p>
            <a:pPr algn="just">
              <a:lnSpc>
                <a:spcPct val="116000"/>
              </a:lnSpc>
              <a:spcAft>
                <a:spcPts val="800"/>
              </a:spcAft>
            </a:pPr>
            <a:endParaRPr lang="nl-NL" sz="1200" dirty="0">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p:txBody>
      </p:sp>
      <p:sp>
        <p:nvSpPr>
          <p:cNvPr id="2" name="Tekstvak 1">
            <a:extLst>
              <a:ext uri="{FF2B5EF4-FFF2-40B4-BE49-F238E27FC236}">
                <a16:creationId xmlns:a16="http://schemas.microsoft.com/office/drawing/2014/main" id="{E0F49B7D-C221-53D1-F2ED-3A95E9510E93}"/>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ARBITRAGE</a:t>
            </a:r>
          </a:p>
        </p:txBody>
      </p:sp>
      <p:sp>
        <p:nvSpPr>
          <p:cNvPr id="7" name="Tekstvak 6">
            <a:extLst>
              <a:ext uri="{FF2B5EF4-FFF2-40B4-BE49-F238E27FC236}">
                <a16:creationId xmlns:a16="http://schemas.microsoft.com/office/drawing/2014/main" id="{3D7277B0-6E31-B496-CE3C-5464B49D8B14}"/>
              </a:ext>
            </a:extLst>
          </p:cNvPr>
          <p:cNvSpPr txBox="1"/>
          <p:nvPr/>
        </p:nvSpPr>
        <p:spPr>
          <a:xfrm>
            <a:off x="365290" y="1169992"/>
            <a:ext cx="5116498" cy="4390113"/>
          </a:xfrm>
          <a:prstGeom prst="rect">
            <a:avLst/>
          </a:prstGeom>
          <a:noFill/>
        </p:spPr>
        <p:txBody>
          <a:bodyPr wrap="square" lIns="91440" tIns="45720" rIns="91440" bIns="45720" rtlCol="0" anchor="t">
            <a:spAutoFit/>
          </a:bodyPr>
          <a:lstStyle/>
          <a:p>
            <a:pPr algn="just">
              <a:lnSpc>
                <a:spcPct val="116000"/>
              </a:lnSpc>
              <a:spcAft>
                <a:spcPts val="800"/>
              </a:spcAft>
            </a:pPr>
            <a:r>
              <a:rPr lang="nl-NL" dirty="0">
                <a:solidFill>
                  <a:srgbClr val="EF790C"/>
                </a:solidFill>
                <a:latin typeface="Interstate LightCondensed" panose="02000506050000020004" pitchFamily="50" charset="0"/>
              </a:rPr>
              <a:t>OPLEIDEN VAN SCHEIDSRECHTERS</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Vanaf 15 jaar zijn alle leden verplicht hun </a:t>
            </a:r>
            <a:r>
              <a:rPr lang="nl-NL" sz="1200" dirty="0" err="1">
                <a:effectLst/>
                <a:latin typeface="Interstate Light" pitchFamily="50" charset="0"/>
                <a:ea typeface="Times New Roman" panose="02020603050405020304" pitchFamily="18" charset="0"/>
                <a:cs typeface="Times New Roman" panose="02020603050405020304" pitchFamily="18" charset="0"/>
              </a:rPr>
              <a:t>scheidsrechterskaart</a:t>
            </a:r>
            <a:r>
              <a:rPr lang="nl-NL" sz="1200" dirty="0">
                <a:effectLst/>
                <a:latin typeface="Interstate Light" pitchFamily="50" charset="0"/>
                <a:ea typeface="Times New Roman" panose="02020603050405020304" pitchFamily="18" charset="0"/>
                <a:cs typeface="Times New Roman" panose="02020603050405020304" pitchFamily="18" charset="0"/>
              </a:rPr>
              <a:t> te halen. Dit is enerzijds om ingedeeld te kunnen worden om te fluiten en je vrijwilligersbijdrage te vervullen. Anderzijds minstens zo belangrijk: zodat alle spelers op de hoogte zijn van de spelregels. Dit draagt bij aan het hockeyplezier voor iedereen. </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We gaan op zoek naar de scheidsrechters die veel plezier halen uit het fluiten. Niet iedereen voelt zich prettig bij het fluiten en sommige leden hebben meer talent voor andere vrijwilligerstaken. Als het mogelijk is, is het goed in te zetten op voorkeur en talent. Iedereen haalt zijn kaart en is daarmee bevoegd om te gaan fluiten. We stimuleren de enthousiaste groep zich verder te ontwikkelen. Op die manier staat iedereen in zijn kracht en worden de scheidsrechters die enthousiast zijn steeds beter. Dat kan door een </a:t>
            </a:r>
            <a:r>
              <a:rPr lang="nl-NL" sz="1200" dirty="0">
                <a:solidFill>
                  <a:srgbClr val="EF790C"/>
                </a:solidFill>
                <a:effectLst/>
                <a:latin typeface="Interstate Light" pitchFamily="50" charset="0"/>
                <a:ea typeface="Times New Roman" panose="02020603050405020304" pitchFamily="18" charset="0"/>
                <a:cs typeface="Times New Roman" panose="02020603050405020304" pitchFamily="18" charset="0"/>
              </a:rPr>
              <a:t>CS+ opleiding  </a:t>
            </a:r>
            <a:r>
              <a:rPr lang="nl-NL" sz="1200" dirty="0">
                <a:effectLst/>
                <a:latin typeface="Interstate Light" pitchFamily="50" charset="0"/>
                <a:ea typeface="Times New Roman" panose="02020603050405020304" pitchFamily="18" charset="0"/>
                <a:cs typeface="Times New Roman" panose="02020603050405020304" pitchFamily="18" charset="0"/>
              </a:rPr>
              <a:t>te volgen. </a:t>
            </a:r>
          </a:p>
          <a:p>
            <a:r>
              <a:rPr lang="nl-NL" sz="1200" i="1" dirty="0">
                <a:latin typeface="Interstate Light" pitchFamily="50" charset="0"/>
              </a:rPr>
              <a:t>Meer weten over de mogelijkheden of de opleidingen? Klik hieronder.</a:t>
            </a:r>
            <a:endParaRPr lang="nl-NL" sz="1200" dirty="0">
              <a:latin typeface="Interstate Light" pitchFamily="50" charset="0"/>
            </a:endParaRPr>
          </a:p>
          <a:p>
            <a:r>
              <a:rPr lang="nl-NL" sz="1200" u="sng" dirty="0">
                <a:solidFill>
                  <a:srgbClr val="EF790C"/>
                </a:solidFill>
                <a:latin typeface="Interstate Light" pitchFamily="50" charset="0"/>
                <a:hlinkClick r:id="rId2">
                  <a:extLst>
                    <a:ext uri="{A12FA001-AC4F-418D-AE19-62706E023703}">
                      <ahyp:hlinkClr xmlns:ahyp="http://schemas.microsoft.com/office/drawing/2018/hyperlinkcolor" val="tx"/>
                    </a:ext>
                  </a:extLst>
                </a:hlinkClick>
              </a:rPr>
              <a:t>Loopbaan van een scheidsrechter</a:t>
            </a:r>
            <a:r>
              <a:rPr lang="nl-NL" sz="1200" dirty="0">
                <a:solidFill>
                  <a:srgbClr val="EF790C"/>
                </a:solidFill>
                <a:latin typeface="Interstate Light" pitchFamily="50" charset="0"/>
              </a:rPr>
              <a:t> | </a:t>
            </a:r>
            <a:r>
              <a:rPr lang="nl-NL" sz="1200" u="sng" dirty="0">
                <a:solidFill>
                  <a:srgbClr val="EF790C"/>
                </a:solidFill>
                <a:latin typeface="Interstate Light" pitchFamily="50" charset="0"/>
                <a:hlinkClick r:id="rId3">
                  <a:extLst>
                    <a:ext uri="{A12FA001-AC4F-418D-AE19-62706E023703}">
                      <ahyp:hlinkClr xmlns:ahyp="http://schemas.microsoft.com/office/drawing/2018/hyperlinkcolor" val="tx"/>
                    </a:ext>
                  </a:extLst>
                </a:hlinkClick>
              </a:rPr>
              <a:t>Opleidingen</a:t>
            </a:r>
            <a:r>
              <a:rPr lang="nl-NL" sz="1200" dirty="0">
                <a:solidFill>
                  <a:srgbClr val="EF790C"/>
                </a:solidFill>
                <a:latin typeface="Interstate Light" pitchFamily="50" charset="0"/>
              </a:rPr>
              <a:t> </a:t>
            </a: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p:txBody>
      </p:sp>
      <p:pic>
        <p:nvPicPr>
          <p:cNvPr id="9" name="Afbeelding 8" descr="Afbeelding met clipart, ontwerp&#10;&#10;Automatisch gegenereerde beschrijving">
            <a:extLst>
              <a:ext uri="{FF2B5EF4-FFF2-40B4-BE49-F238E27FC236}">
                <a16:creationId xmlns:a16="http://schemas.microsoft.com/office/drawing/2014/main" id="{221B9D2C-B6A7-A250-7E0C-55CF56E5A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5" action="ppaction://hlinksldjump"/>
            <a:extLst>
              <a:ext uri="{FF2B5EF4-FFF2-40B4-BE49-F238E27FC236}">
                <a16:creationId xmlns:a16="http://schemas.microsoft.com/office/drawing/2014/main" id="{FC80225B-9C08-1BB0-983C-8EC0009321E8}"/>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7174EB40-CD09-A8D4-9A64-A55C0C98F246}"/>
              </a:ext>
            </a:extLst>
          </p:cNvPr>
          <p:cNvSpPr txBox="1"/>
          <p:nvPr/>
        </p:nvSpPr>
        <p:spPr>
          <a:xfrm>
            <a:off x="10449608" y="6219520"/>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9" name="Tekstvak 18">
            <a:extLst>
              <a:ext uri="{FF2B5EF4-FFF2-40B4-BE49-F238E27FC236}">
                <a16:creationId xmlns:a16="http://schemas.microsoft.com/office/drawing/2014/main" id="{8F943943-F55B-926E-8C1C-6920AE7A16F6}"/>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5" name="Rechthoek: afgeronde hoeken 4">
            <a:hlinkClick r:id="rId6" action="ppaction://hlinksldjump"/>
            <a:extLst>
              <a:ext uri="{FF2B5EF4-FFF2-40B4-BE49-F238E27FC236}">
                <a16:creationId xmlns:a16="http://schemas.microsoft.com/office/drawing/2014/main" id="{CEDB94DF-3C26-DF50-C897-A31D66FB5893}"/>
              </a:ext>
            </a:extLst>
          </p:cNvPr>
          <p:cNvSpPr/>
          <p:nvPr/>
        </p:nvSpPr>
        <p:spPr>
          <a:xfrm>
            <a:off x="10971300" y="620275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hlinkClick r:id="rId7" action="ppaction://hlinksldjump"/>
            <a:extLst>
              <a:ext uri="{FF2B5EF4-FFF2-40B4-BE49-F238E27FC236}">
                <a16:creationId xmlns:a16="http://schemas.microsoft.com/office/drawing/2014/main" id="{15CA1A99-05E1-7EF2-6697-EEE5EAD5CA76}"/>
              </a:ext>
            </a:extLst>
          </p:cNvPr>
          <p:cNvSpPr/>
          <p:nvPr/>
        </p:nvSpPr>
        <p:spPr>
          <a:xfrm>
            <a:off x="10486459" y="6233203"/>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extLst>
              <a:ext uri="{FF2B5EF4-FFF2-40B4-BE49-F238E27FC236}">
                <a16:creationId xmlns:a16="http://schemas.microsoft.com/office/drawing/2014/main" id="{2D88DDC0-DE61-CFFD-A5A0-D8BAC21F79E1}"/>
              </a:ext>
            </a:extLst>
          </p:cNvPr>
          <p:cNvSpPr/>
          <p:nvPr/>
        </p:nvSpPr>
        <p:spPr>
          <a:xfrm>
            <a:off x="5594622" y="4376477"/>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Gelijkbenige driehoek 7">
            <a:extLst>
              <a:ext uri="{FF2B5EF4-FFF2-40B4-BE49-F238E27FC236}">
                <a16:creationId xmlns:a16="http://schemas.microsoft.com/office/drawing/2014/main" id="{4AE306D5-D687-C02D-A5F4-07C3DB8269A1}"/>
              </a:ext>
            </a:extLst>
          </p:cNvPr>
          <p:cNvSpPr/>
          <p:nvPr/>
        </p:nvSpPr>
        <p:spPr>
          <a:xfrm rot="12296474" flipH="1">
            <a:off x="5645070" y="4485499"/>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hlinkClick r:id="rId8" action="ppaction://hlinksldjump"/>
            <a:extLst>
              <a:ext uri="{FF2B5EF4-FFF2-40B4-BE49-F238E27FC236}">
                <a16:creationId xmlns:a16="http://schemas.microsoft.com/office/drawing/2014/main" id="{158C98E7-168A-6E72-1872-361BDCA29A06}"/>
              </a:ext>
            </a:extLst>
          </p:cNvPr>
          <p:cNvSpPr txBox="1"/>
          <p:nvPr/>
        </p:nvSpPr>
        <p:spPr>
          <a:xfrm>
            <a:off x="5574958" y="4247669"/>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20" name="Tekstvak 19">
            <a:extLst>
              <a:ext uri="{FF2B5EF4-FFF2-40B4-BE49-F238E27FC236}">
                <a16:creationId xmlns:a16="http://schemas.microsoft.com/office/drawing/2014/main" id="{31257F83-1A9B-D311-890F-35EBD49D0079}"/>
              </a:ext>
            </a:extLst>
          </p:cNvPr>
          <p:cNvSpPr txBox="1"/>
          <p:nvPr/>
        </p:nvSpPr>
        <p:spPr>
          <a:xfrm>
            <a:off x="365290" y="5151767"/>
            <a:ext cx="5116498" cy="1887568"/>
          </a:xfrm>
          <a:prstGeom prst="rect">
            <a:avLst/>
          </a:prstGeom>
          <a:noFill/>
        </p:spPr>
        <p:txBody>
          <a:bodyPr wrap="square" lIns="91440" tIns="45720" rIns="91440" bIns="45720" rtlCol="0" anchor="t">
            <a:spAutoFit/>
          </a:bodyPr>
          <a:lstStyle/>
          <a:p>
            <a:pPr algn="just">
              <a:lnSpc>
                <a:spcPct val="116000"/>
              </a:lnSpc>
              <a:spcAft>
                <a:spcPts val="800"/>
              </a:spcAft>
            </a:pPr>
            <a:r>
              <a:rPr lang="nl-NL" dirty="0">
                <a:solidFill>
                  <a:srgbClr val="EF790C"/>
                </a:solidFill>
                <a:latin typeface="Interstate LightCondensed" panose="02000506050000020004" pitchFamily="50" charset="0"/>
              </a:rPr>
              <a:t>INDELEN VAN SCHEIDSRECHTERS</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Het indelen van scheidsrechters hangt af van de mogelijkheden van het seizoen. Bij een grote poule van scheidsrechters, is het niet nodig om (jeugd)leden te verplichten wedstrijden te fluiten</a:t>
            </a:r>
            <a:r>
              <a:rPr lang="nl-NL" sz="1200" dirty="0">
                <a:latin typeface="Interstate Light" pitchFamily="50" charset="0"/>
                <a:ea typeface="Times New Roman" panose="02020603050405020304" pitchFamily="18" charset="0"/>
                <a:cs typeface="Times New Roman" panose="02020603050405020304" pitchFamily="18" charset="0"/>
              </a:rPr>
              <a:t>. Als we onvoldoende scheidsrechters in een poule hebben, kiezen we ervoor een aantal fluitbeurten toe te wijzen aan een team.</a:t>
            </a: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p:txBody>
      </p:sp>
      <p:sp>
        <p:nvSpPr>
          <p:cNvPr id="21" name="Rechthoek: afgeronde hoeken 20">
            <a:extLst>
              <a:ext uri="{FF2B5EF4-FFF2-40B4-BE49-F238E27FC236}">
                <a16:creationId xmlns:a16="http://schemas.microsoft.com/office/drawing/2014/main" id="{8B0079B5-5971-DC4F-0EF9-9339A05FBBD2}"/>
              </a:ext>
            </a:extLst>
          </p:cNvPr>
          <p:cNvSpPr/>
          <p:nvPr/>
        </p:nvSpPr>
        <p:spPr>
          <a:xfrm>
            <a:off x="5594622" y="6316397"/>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Gelijkbenige driehoek 21">
            <a:extLst>
              <a:ext uri="{FF2B5EF4-FFF2-40B4-BE49-F238E27FC236}">
                <a16:creationId xmlns:a16="http://schemas.microsoft.com/office/drawing/2014/main" id="{8D828138-08AE-9588-7E92-502D69C3D065}"/>
              </a:ext>
            </a:extLst>
          </p:cNvPr>
          <p:cNvSpPr/>
          <p:nvPr/>
        </p:nvSpPr>
        <p:spPr>
          <a:xfrm rot="12296474" flipH="1">
            <a:off x="5645070" y="6425419"/>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hlinkClick r:id="rId9" action="ppaction://hlinksldjump"/>
            <a:extLst>
              <a:ext uri="{FF2B5EF4-FFF2-40B4-BE49-F238E27FC236}">
                <a16:creationId xmlns:a16="http://schemas.microsoft.com/office/drawing/2014/main" id="{F961DF61-BCD1-63A8-0D68-098446795CF3}"/>
              </a:ext>
            </a:extLst>
          </p:cNvPr>
          <p:cNvSpPr txBox="1"/>
          <p:nvPr/>
        </p:nvSpPr>
        <p:spPr>
          <a:xfrm>
            <a:off x="5574958" y="6187589"/>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24" name="Rechthoek: afgeronde hoeken 23">
            <a:extLst>
              <a:ext uri="{FF2B5EF4-FFF2-40B4-BE49-F238E27FC236}">
                <a16:creationId xmlns:a16="http://schemas.microsoft.com/office/drawing/2014/main" id="{CD828576-4179-B2ED-0BE3-583E939E91C6}"/>
              </a:ext>
            </a:extLst>
          </p:cNvPr>
          <p:cNvSpPr/>
          <p:nvPr/>
        </p:nvSpPr>
        <p:spPr>
          <a:xfrm>
            <a:off x="11642863" y="1241581"/>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Gelijkbenige driehoek 24">
            <a:extLst>
              <a:ext uri="{FF2B5EF4-FFF2-40B4-BE49-F238E27FC236}">
                <a16:creationId xmlns:a16="http://schemas.microsoft.com/office/drawing/2014/main" id="{9D603A90-EE5A-8297-3F9A-7D441A0499B9}"/>
              </a:ext>
            </a:extLst>
          </p:cNvPr>
          <p:cNvSpPr/>
          <p:nvPr/>
        </p:nvSpPr>
        <p:spPr>
          <a:xfrm rot="12296474" flipH="1">
            <a:off x="11693311" y="1350603"/>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ekstvak 25">
            <a:hlinkClick r:id="rId10" action="ppaction://hlinksldjump"/>
            <a:extLst>
              <a:ext uri="{FF2B5EF4-FFF2-40B4-BE49-F238E27FC236}">
                <a16:creationId xmlns:a16="http://schemas.microsoft.com/office/drawing/2014/main" id="{B7D428F8-D15E-41DC-0890-F34D081D4123}"/>
              </a:ext>
            </a:extLst>
          </p:cNvPr>
          <p:cNvSpPr txBox="1"/>
          <p:nvPr/>
        </p:nvSpPr>
        <p:spPr>
          <a:xfrm>
            <a:off x="11623199" y="1112773"/>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5689368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0BB34-C5A3-C753-3895-C037EE80579A}"/>
            </a:ext>
          </a:extLst>
        </p:cNvPr>
        <p:cNvGrpSpPr/>
        <p:nvPr/>
      </p:nvGrpSpPr>
      <p:grpSpPr>
        <a:xfrm>
          <a:off x="0" y="0"/>
          <a:ext cx="0" cy="0"/>
          <a:chOff x="0" y="0"/>
          <a:chExt cx="0" cy="0"/>
        </a:xfrm>
      </p:grpSpPr>
      <p:sp>
        <p:nvSpPr>
          <p:cNvPr id="13" name="Tekstvak 12">
            <a:extLst>
              <a:ext uri="{FF2B5EF4-FFF2-40B4-BE49-F238E27FC236}">
                <a16:creationId xmlns:a16="http://schemas.microsoft.com/office/drawing/2014/main" id="{27C2CD5D-47B6-281E-6708-CE8754C38D35}"/>
              </a:ext>
            </a:extLst>
          </p:cNvPr>
          <p:cNvSpPr txBox="1"/>
          <p:nvPr/>
        </p:nvSpPr>
        <p:spPr>
          <a:xfrm>
            <a:off x="6091177" y="1169992"/>
            <a:ext cx="5457546" cy="6662465"/>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Deze scheidsrechter kan de volgende keer zelf het veld op, en een aantal jaar later kan hij of zij misschien wel zelf zorgen voor de begeleiding van scheidsrechters. Wij zijn hierin </a:t>
            </a:r>
            <a:r>
              <a:rPr lang="nl-NL" sz="1200" dirty="0">
                <a:solidFill>
                  <a:srgbClr val="EF790C"/>
                </a:solidFill>
                <a:latin typeface="Interstate Light" pitchFamily="50" charset="0"/>
                <a:ea typeface="Times New Roman" panose="02020603050405020304" pitchFamily="18" charset="0"/>
                <a:cs typeface="Times New Roman" panose="02020603050405020304" pitchFamily="18" charset="0"/>
              </a:rPr>
              <a:t>creatief</a:t>
            </a:r>
            <a:r>
              <a:rPr lang="nl-NL" sz="1200" dirty="0">
                <a:latin typeface="Interstate Light" pitchFamily="50" charset="0"/>
                <a:ea typeface="Times New Roman" panose="02020603050405020304" pitchFamily="18" charset="0"/>
                <a:cs typeface="Times New Roman" panose="02020603050405020304" pitchFamily="18" charset="0"/>
              </a:rPr>
              <a:t>  en handelen naar </a:t>
            </a:r>
            <a:r>
              <a:rPr lang="nl-NL" sz="1200" dirty="0">
                <a:solidFill>
                  <a:srgbClr val="EF790C"/>
                </a:solidFill>
                <a:latin typeface="Interstate Light" pitchFamily="50" charset="0"/>
                <a:ea typeface="Times New Roman" panose="02020603050405020304" pitchFamily="18" charset="0"/>
                <a:cs typeface="Times New Roman" panose="02020603050405020304" pitchFamily="18" charset="0"/>
              </a:rPr>
              <a:t>mogelijkheden</a:t>
            </a:r>
            <a:r>
              <a:rPr lang="nl-NL" sz="1200" dirty="0">
                <a:latin typeface="Interstate Light" pitchFamily="50" charset="0"/>
                <a:ea typeface="Times New Roman" panose="02020603050405020304" pitchFamily="18" charset="0"/>
                <a:cs typeface="Times New Roman" panose="02020603050405020304" pitchFamily="18" charset="0"/>
              </a:rPr>
              <a:t>  die bij ons passen.</a:t>
            </a:r>
          </a:p>
          <a:p>
            <a:pPr algn="just">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Naast het begeleiden is het belangrijk dat er op speeldagen iemand zichtbaar namens de commissie aanwezig is om het eerste aanspreekpunt en vraagbaak te zijn voor de scheidsrechters. </a:t>
            </a:r>
          </a:p>
          <a:p>
            <a:pPr algn="just">
              <a:lnSpc>
                <a:spcPct val="116000"/>
              </a:lnSpc>
              <a:spcAft>
                <a:spcPts val="800"/>
              </a:spcAft>
            </a:pPr>
            <a:r>
              <a:rPr lang="nl-NL" sz="1200" b="1" dirty="0">
                <a:latin typeface="Interstate Light" pitchFamily="50" charset="0"/>
                <a:ea typeface="Times New Roman" panose="02020603050405020304" pitchFamily="18" charset="0"/>
                <a:cs typeface="Times New Roman" panose="02020603050405020304" pitchFamily="18" charset="0"/>
              </a:rPr>
              <a:t>Bijscholen van de scheidsrechters</a:t>
            </a:r>
          </a:p>
          <a:p>
            <a:pPr algn="just">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We bieden elke seizoenshelft minimaal één inhoudelijke activiteit aan voor onze scheidsrechters. Naast de bijscholingen die via de KNHB kunnen worden aangevraagd denken we ook zelf creatief na over wat de scheidsrechters(groepen) leuk zouden vinden. Is er behoefte aan een simpele spelregelkennis avond? Of zoeken de scheidsrechters verdieping? Is het fijn om in gesprek te gaan over situaties op het veld? Of is het leuk om clips of een wedstrijd met elkaar te kijken? We trekken hierin samen op met de clubs uit de regio. </a:t>
            </a:r>
          </a:p>
          <a:p>
            <a:pPr algn="just">
              <a:lnSpc>
                <a:spcPct val="116000"/>
              </a:lnSpc>
              <a:spcAft>
                <a:spcPts val="800"/>
              </a:spcAft>
            </a:pPr>
            <a:r>
              <a:rPr lang="nl-NL" sz="1200" b="1" dirty="0">
                <a:latin typeface="Interstate Light" pitchFamily="50" charset="0"/>
                <a:ea typeface="Times New Roman" panose="02020603050405020304" pitchFamily="18" charset="0"/>
                <a:cs typeface="Times New Roman" panose="02020603050405020304" pitchFamily="18" charset="0"/>
              </a:rPr>
              <a:t>Activatie </a:t>
            </a:r>
          </a:p>
          <a:p>
            <a:pPr algn="just">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We haken aan bij actualiteiten rondom arbitrage:</a:t>
            </a:r>
          </a:p>
          <a:p>
            <a:pPr marL="171450" indent="-171450" algn="just">
              <a:lnSpc>
                <a:spcPct val="116000"/>
              </a:lnSpc>
              <a:spcAft>
                <a:spcPts val="800"/>
              </a:spcAft>
              <a:buFont typeface="Arial" panose="020B0604020202020204" pitchFamily="34" charset="0"/>
              <a:buChar char="•"/>
            </a:pPr>
            <a:r>
              <a:rPr lang="nl-NL" sz="1200" dirty="0">
                <a:latin typeface="Interstate Light" pitchFamily="50" charset="0"/>
                <a:ea typeface="Times New Roman" panose="02020603050405020304" pitchFamily="18" charset="0"/>
                <a:cs typeface="Times New Roman" panose="02020603050405020304" pitchFamily="18" charset="0"/>
              </a:rPr>
              <a:t>We voeren campagne in de Week van de Scheidsrechter (oktober).</a:t>
            </a:r>
          </a:p>
          <a:p>
            <a:pPr marL="171450" indent="-171450" algn="just">
              <a:lnSpc>
                <a:spcPct val="116000"/>
              </a:lnSpc>
              <a:spcAft>
                <a:spcPts val="800"/>
              </a:spcAft>
              <a:buFont typeface="Arial" panose="020B0604020202020204" pitchFamily="34" charset="0"/>
              <a:buChar char="•"/>
            </a:pPr>
            <a:r>
              <a:rPr lang="nl-NL" sz="1200" dirty="0">
                <a:latin typeface="Interstate Light" pitchFamily="50" charset="0"/>
                <a:ea typeface="Times New Roman" panose="02020603050405020304" pitchFamily="18" charset="0"/>
                <a:cs typeface="Times New Roman" panose="02020603050405020304" pitchFamily="18" charset="0"/>
              </a:rPr>
              <a:t>We haken aan bij bestaande campagnes zoals Dat is Hockey.</a:t>
            </a:r>
          </a:p>
          <a:p>
            <a:pPr algn="just">
              <a:lnSpc>
                <a:spcPct val="116000"/>
              </a:lnSpc>
              <a:spcAft>
                <a:spcPts val="800"/>
              </a:spcAft>
            </a:pPr>
            <a:endParaRPr lang="nl-NL" sz="1200" dirty="0">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p:txBody>
      </p:sp>
      <p:sp>
        <p:nvSpPr>
          <p:cNvPr id="2" name="Tekstvak 1">
            <a:extLst>
              <a:ext uri="{FF2B5EF4-FFF2-40B4-BE49-F238E27FC236}">
                <a16:creationId xmlns:a16="http://schemas.microsoft.com/office/drawing/2014/main" id="{1F8D00C8-C3FF-8834-E701-430870D6A93E}"/>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ARBITRAGE</a:t>
            </a:r>
          </a:p>
        </p:txBody>
      </p:sp>
      <p:sp>
        <p:nvSpPr>
          <p:cNvPr id="7" name="Tekstvak 6">
            <a:extLst>
              <a:ext uri="{FF2B5EF4-FFF2-40B4-BE49-F238E27FC236}">
                <a16:creationId xmlns:a16="http://schemas.microsoft.com/office/drawing/2014/main" id="{C9456B21-D9DB-B9CE-DDF9-565BA782F3B9}"/>
              </a:ext>
            </a:extLst>
          </p:cNvPr>
          <p:cNvSpPr txBox="1"/>
          <p:nvPr/>
        </p:nvSpPr>
        <p:spPr>
          <a:xfrm>
            <a:off x="365290" y="1169992"/>
            <a:ext cx="5116498" cy="2521203"/>
          </a:xfrm>
          <a:prstGeom prst="rect">
            <a:avLst/>
          </a:prstGeom>
          <a:noFill/>
        </p:spPr>
        <p:txBody>
          <a:bodyPr wrap="square" lIns="91440" tIns="45720" rIns="91440" bIns="45720" rtlCol="0" anchor="t">
            <a:spAutoFit/>
          </a:bodyPr>
          <a:lstStyle/>
          <a:p>
            <a:pPr algn="just">
              <a:lnSpc>
                <a:spcPct val="116000"/>
              </a:lnSpc>
              <a:spcAft>
                <a:spcPts val="800"/>
              </a:spcAft>
            </a:pPr>
            <a:r>
              <a:rPr lang="nl-NL" dirty="0">
                <a:solidFill>
                  <a:srgbClr val="EF790C"/>
                </a:solidFill>
                <a:latin typeface="Interstate LightCondensed" panose="02000506050000020004" pitchFamily="50" charset="0"/>
              </a:rPr>
              <a:t>ENTHOUSIASMEREN EN BEHOUD</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Alle informatie met betrekking tot arbitrage (zoals regels, afspraken, opleidingen en begeleidingsmogelijkheden) delen we op een toegankelijke manier met onze scheidsrechters, spelers en alle andere betrokken leden via diverse kanalen. Denk aan WhatsApp, </a:t>
            </a:r>
            <a:r>
              <a:rPr lang="nl-NL" sz="1200" dirty="0" err="1">
                <a:effectLst/>
                <a:latin typeface="Interstate Light" pitchFamily="50" charset="0"/>
                <a:ea typeface="Times New Roman" panose="02020603050405020304" pitchFamily="18" charset="0"/>
                <a:cs typeface="Times New Roman" panose="02020603050405020304" pitchFamily="18" charset="0"/>
              </a:rPr>
              <a:t>narrow</a:t>
            </a:r>
            <a:r>
              <a:rPr lang="nl-NL" sz="1200" dirty="0">
                <a:effectLst/>
                <a:latin typeface="Interstate Light" pitchFamily="50" charset="0"/>
                <a:ea typeface="Times New Roman" panose="02020603050405020304" pitchFamily="18" charset="0"/>
                <a:cs typeface="Times New Roman" panose="02020603050405020304" pitchFamily="18" charset="0"/>
              </a:rPr>
              <a:t> cast, (digitale) nieuwsbrieven, de website en fysieke bijeenkomsten.</a:t>
            </a: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p:txBody>
      </p:sp>
      <p:pic>
        <p:nvPicPr>
          <p:cNvPr id="9" name="Afbeelding 8" descr="Afbeelding met clipart, ontwerp&#10;&#10;Automatisch gegenereerde beschrijving">
            <a:extLst>
              <a:ext uri="{FF2B5EF4-FFF2-40B4-BE49-F238E27FC236}">
                <a16:creationId xmlns:a16="http://schemas.microsoft.com/office/drawing/2014/main" id="{EB5E5856-5D95-0A2C-A045-5315AF5B1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3" action="ppaction://hlinksldjump"/>
            <a:extLst>
              <a:ext uri="{FF2B5EF4-FFF2-40B4-BE49-F238E27FC236}">
                <a16:creationId xmlns:a16="http://schemas.microsoft.com/office/drawing/2014/main" id="{282B3145-308B-F324-AFDF-3D7E9DF1C7B0}"/>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5872E1FD-DE82-B975-890D-4C51E9DEF77F}"/>
              </a:ext>
            </a:extLst>
          </p:cNvPr>
          <p:cNvSpPr txBox="1"/>
          <p:nvPr/>
        </p:nvSpPr>
        <p:spPr>
          <a:xfrm>
            <a:off x="10449608" y="6219520"/>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9" name="Tekstvak 18">
            <a:extLst>
              <a:ext uri="{FF2B5EF4-FFF2-40B4-BE49-F238E27FC236}">
                <a16:creationId xmlns:a16="http://schemas.microsoft.com/office/drawing/2014/main" id="{9119ECB8-DA09-3EC3-E046-2A00309446F0}"/>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5" name="Rechthoek: afgeronde hoeken 4">
            <a:hlinkClick r:id="rId3" action="ppaction://hlinksldjump"/>
            <a:extLst>
              <a:ext uri="{FF2B5EF4-FFF2-40B4-BE49-F238E27FC236}">
                <a16:creationId xmlns:a16="http://schemas.microsoft.com/office/drawing/2014/main" id="{BBCF987C-80D1-C7E0-D9BB-3D22FF6B1528}"/>
              </a:ext>
            </a:extLst>
          </p:cNvPr>
          <p:cNvSpPr/>
          <p:nvPr/>
        </p:nvSpPr>
        <p:spPr>
          <a:xfrm>
            <a:off x="10971300" y="620275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hlinkClick r:id="rId4" action="ppaction://hlinksldjump"/>
            <a:extLst>
              <a:ext uri="{FF2B5EF4-FFF2-40B4-BE49-F238E27FC236}">
                <a16:creationId xmlns:a16="http://schemas.microsoft.com/office/drawing/2014/main" id="{C54A402E-3C64-2404-69E4-5A836C272155}"/>
              </a:ext>
            </a:extLst>
          </p:cNvPr>
          <p:cNvSpPr/>
          <p:nvPr/>
        </p:nvSpPr>
        <p:spPr>
          <a:xfrm>
            <a:off x="10486459" y="6233203"/>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extLst>
              <a:ext uri="{FF2B5EF4-FFF2-40B4-BE49-F238E27FC236}">
                <a16:creationId xmlns:a16="http://schemas.microsoft.com/office/drawing/2014/main" id="{67E31C49-6FA8-E58E-6A61-27BBD43107AE}"/>
              </a:ext>
            </a:extLst>
          </p:cNvPr>
          <p:cNvSpPr/>
          <p:nvPr/>
        </p:nvSpPr>
        <p:spPr>
          <a:xfrm>
            <a:off x="11632786" y="4484632"/>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Gelijkbenige driehoek 7">
            <a:extLst>
              <a:ext uri="{FF2B5EF4-FFF2-40B4-BE49-F238E27FC236}">
                <a16:creationId xmlns:a16="http://schemas.microsoft.com/office/drawing/2014/main" id="{279D1581-8589-098F-666D-EA2D934A5BCF}"/>
              </a:ext>
            </a:extLst>
          </p:cNvPr>
          <p:cNvSpPr/>
          <p:nvPr/>
        </p:nvSpPr>
        <p:spPr>
          <a:xfrm rot="12296474" flipH="1">
            <a:off x="11683234" y="4593654"/>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hlinkClick r:id="rId5" action="ppaction://hlinksldjump"/>
            <a:extLst>
              <a:ext uri="{FF2B5EF4-FFF2-40B4-BE49-F238E27FC236}">
                <a16:creationId xmlns:a16="http://schemas.microsoft.com/office/drawing/2014/main" id="{A4DFAF6E-99AD-47D1-1BC5-F3693EDA1701}"/>
              </a:ext>
            </a:extLst>
          </p:cNvPr>
          <p:cNvSpPr txBox="1"/>
          <p:nvPr/>
        </p:nvSpPr>
        <p:spPr>
          <a:xfrm>
            <a:off x="11613122" y="4355824"/>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20" name="Tekstvak 19">
            <a:extLst>
              <a:ext uri="{FF2B5EF4-FFF2-40B4-BE49-F238E27FC236}">
                <a16:creationId xmlns:a16="http://schemas.microsoft.com/office/drawing/2014/main" id="{5F0518C8-B36F-E097-EAB0-096C2D826522}"/>
              </a:ext>
            </a:extLst>
          </p:cNvPr>
          <p:cNvSpPr txBox="1"/>
          <p:nvPr/>
        </p:nvSpPr>
        <p:spPr>
          <a:xfrm>
            <a:off x="365290" y="2863134"/>
            <a:ext cx="5116498" cy="3918189"/>
          </a:xfrm>
          <a:prstGeom prst="rect">
            <a:avLst/>
          </a:prstGeom>
          <a:noFill/>
        </p:spPr>
        <p:txBody>
          <a:bodyPr wrap="square" lIns="91440" tIns="45720" rIns="91440" bIns="45720" rtlCol="0" anchor="t">
            <a:spAutoFit/>
          </a:bodyPr>
          <a:lstStyle/>
          <a:p>
            <a:pPr algn="just">
              <a:lnSpc>
                <a:spcPct val="116000"/>
              </a:lnSpc>
              <a:spcAft>
                <a:spcPts val="800"/>
              </a:spcAft>
            </a:pPr>
            <a:r>
              <a:rPr lang="nl-NL" dirty="0">
                <a:solidFill>
                  <a:srgbClr val="EF790C"/>
                </a:solidFill>
                <a:latin typeface="Interstate LightCondensed" panose="02000506050000020004" pitchFamily="50" charset="0"/>
              </a:rPr>
              <a:t>INDELEN VAN SCHEIDSRECHTERS</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De scheidsrechters zijn een belangrijke doelgroep in onze vereniging. Een wedstrijd fluiten is niet altijd makkelijk maar wel ontzettend leuk. We zetten daarom in op het enthousiasmeren en daarmee behouden van onze scheidsrechters. Dat doen we door begeleiding, bijscholing en activatie. </a:t>
            </a:r>
          </a:p>
          <a:p>
            <a:pPr algn="just">
              <a:lnSpc>
                <a:spcPct val="116000"/>
              </a:lnSpc>
              <a:spcAft>
                <a:spcPts val="800"/>
              </a:spcAft>
            </a:pPr>
            <a:r>
              <a:rPr lang="nl-NL" sz="1200" b="1" dirty="0">
                <a:effectLst/>
                <a:latin typeface="Interstate Light" pitchFamily="50" charset="0"/>
                <a:ea typeface="Times New Roman" panose="02020603050405020304" pitchFamily="18" charset="0"/>
                <a:cs typeface="Times New Roman" panose="02020603050405020304" pitchFamily="18" charset="0"/>
              </a:rPr>
              <a:t>Begeleiding</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Wij geloven in het begeleiden van (beginnende) scheidsrechters. De eerste keer het veld op is spannend, en het helpt als je dan fijn ontvangen wordt, je je laatste vragen kunt stellen en er dan een begeleider met je mee kijkt bij je eerste minuten op het veld. Je loopt samen langs de teams om aan te geven dat het de eerste keer op het veld is. Daarnaast geeft de begeleiding ook vertrouwen. Na afloop kun je je vragen stellen en de kersverse scheidsrechters gaan met een fijn gevoel naar huis: ‘’Dat fluiten is best leuk, dat wil ik nog wel eens doen!’’. </a:t>
            </a:r>
          </a:p>
        </p:txBody>
      </p:sp>
      <p:sp>
        <p:nvSpPr>
          <p:cNvPr id="21" name="Rechthoek: afgeronde hoeken 20">
            <a:extLst>
              <a:ext uri="{FF2B5EF4-FFF2-40B4-BE49-F238E27FC236}">
                <a16:creationId xmlns:a16="http://schemas.microsoft.com/office/drawing/2014/main" id="{D828EAFA-77B7-AD03-FA08-7C7C661F1775}"/>
              </a:ext>
            </a:extLst>
          </p:cNvPr>
          <p:cNvSpPr/>
          <p:nvPr/>
        </p:nvSpPr>
        <p:spPr>
          <a:xfrm>
            <a:off x="11632786" y="1655907"/>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Gelijkbenige driehoek 21">
            <a:extLst>
              <a:ext uri="{FF2B5EF4-FFF2-40B4-BE49-F238E27FC236}">
                <a16:creationId xmlns:a16="http://schemas.microsoft.com/office/drawing/2014/main" id="{B10F2E06-D255-F197-D018-3CE1F3EC22EC}"/>
              </a:ext>
            </a:extLst>
          </p:cNvPr>
          <p:cNvSpPr/>
          <p:nvPr/>
        </p:nvSpPr>
        <p:spPr>
          <a:xfrm rot="12296474" flipH="1">
            <a:off x="11683234" y="1764929"/>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hlinkClick r:id="rId6" action="ppaction://hlinksldjump"/>
            <a:extLst>
              <a:ext uri="{FF2B5EF4-FFF2-40B4-BE49-F238E27FC236}">
                <a16:creationId xmlns:a16="http://schemas.microsoft.com/office/drawing/2014/main" id="{8E0C83BD-F733-A2BA-EB10-C9522F5941BF}"/>
              </a:ext>
            </a:extLst>
          </p:cNvPr>
          <p:cNvSpPr txBox="1"/>
          <p:nvPr/>
        </p:nvSpPr>
        <p:spPr>
          <a:xfrm>
            <a:off x="11613122" y="1527099"/>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39329768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CC7CF52-6A58-149D-CC5B-B78B73507FD6}"/>
            </a:ext>
          </a:extLst>
        </p:cNvPr>
        <p:cNvGrpSpPr/>
        <p:nvPr/>
      </p:nvGrpSpPr>
      <p:grpSpPr>
        <a:xfrm>
          <a:off x="0" y="0"/>
          <a:ext cx="0" cy="0"/>
          <a:chOff x="0" y="0"/>
          <a:chExt cx="0" cy="0"/>
        </a:xfrm>
      </p:grpSpPr>
      <p:sp>
        <p:nvSpPr>
          <p:cNvPr id="13" name="Tekstvak 12">
            <a:extLst>
              <a:ext uri="{FF2B5EF4-FFF2-40B4-BE49-F238E27FC236}">
                <a16:creationId xmlns:a16="http://schemas.microsoft.com/office/drawing/2014/main" id="{1CC4C43E-623A-3CEC-98E7-46342609E766}"/>
              </a:ext>
            </a:extLst>
          </p:cNvPr>
          <p:cNvSpPr txBox="1"/>
          <p:nvPr/>
        </p:nvSpPr>
        <p:spPr>
          <a:xfrm>
            <a:off x="6091177" y="1169992"/>
            <a:ext cx="5457546" cy="6662465"/>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Deze scheidsrechter kan volgende keer zelf het veld op, en een aantal jaar later kan hij of zij misschien wel zelf zorgen voor de begeleiding van scheidsrechters. Wij zijn hierin </a:t>
            </a:r>
            <a:r>
              <a:rPr lang="nl-NL" sz="1200" dirty="0">
                <a:solidFill>
                  <a:srgbClr val="EF790C"/>
                </a:solidFill>
                <a:latin typeface="Interstate Light" pitchFamily="50" charset="0"/>
                <a:ea typeface="Times New Roman" panose="02020603050405020304" pitchFamily="18" charset="0"/>
                <a:cs typeface="Times New Roman" panose="02020603050405020304" pitchFamily="18" charset="0"/>
              </a:rPr>
              <a:t>creatief</a:t>
            </a:r>
            <a:r>
              <a:rPr lang="nl-NL" sz="1200" dirty="0">
                <a:latin typeface="Interstate Light" pitchFamily="50" charset="0"/>
                <a:ea typeface="Times New Roman" panose="02020603050405020304" pitchFamily="18" charset="0"/>
                <a:cs typeface="Times New Roman" panose="02020603050405020304" pitchFamily="18" charset="0"/>
              </a:rPr>
              <a:t>  en handelen naar </a:t>
            </a:r>
            <a:r>
              <a:rPr lang="nl-NL" sz="1200" dirty="0">
                <a:solidFill>
                  <a:srgbClr val="EF790C"/>
                </a:solidFill>
                <a:latin typeface="Interstate Light" pitchFamily="50" charset="0"/>
                <a:ea typeface="Times New Roman" panose="02020603050405020304" pitchFamily="18" charset="0"/>
                <a:cs typeface="Times New Roman" panose="02020603050405020304" pitchFamily="18" charset="0"/>
              </a:rPr>
              <a:t>mogelijkheden</a:t>
            </a:r>
            <a:r>
              <a:rPr lang="nl-NL" sz="1200" dirty="0">
                <a:latin typeface="Interstate Light" pitchFamily="50" charset="0"/>
                <a:ea typeface="Times New Roman" panose="02020603050405020304" pitchFamily="18" charset="0"/>
                <a:cs typeface="Times New Roman" panose="02020603050405020304" pitchFamily="18" charset="0"/>
              </a:rPr>
              <a:t>  die bij ons passen.</a:t>
            </a:r>
          </a:p>
          <a:p>
            <a:pPr algn="just">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Naast het begeleiden is het belangrijk dat er op speeldagen iemand zichtbaar vanuit/gestuurd door/namens de commissie aanwezig is om het eerste aanspreekpunt en vraagbaak te zijn voor de scheidsrechters. </a:t>
            </a:r>
          </a:p>
          <a:p>
            <a:pPr algn="just">
              <a:lnSpc>
                <a:spcPct val="116000"/>
              </a:lnSpc>
              <a:spcAft>
                <a:spcPts val="800"/>
              </a:spcAft>
            </a:pPr>
            <a:r>
              <a:rPr lang="nl-NL" sz="1200" b="1" dirty="0">
                <a:latin typeface="Interstate Light" pitchFamily="50" charset="0"/>
                <a:ea typeface="Times New Roman" panose="02020603050405020304" pitchFamily="18" charset="0"/>
                <a:cs typeface="Times New Roman" panose="02020603050405020304" pitchFamily="18" charset="0"/>
              </a:rPr>
              <a:t>Bijscholen van de scheidsrechters</a:t>
            </a:r>
          </a:p>
          <a:p>
            <a:pPr algn="just">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We bieden elke seizoenshelft minimaal één inhoudelijke activiteit aan voor onze scheidsrechters. Naast de bijscholingen die via de KNHB kunnen worden aangevraagd denken we ook zelf creatief na over wat de scheidsrechters(groepen) leuk zouden vinden. Is er behoefte aan een simpele spelregelkennis avond? Of zoeken de scheidsrechters verdieping? Is het fijn om in gesprek te gaan over situaties op het veld? Of is het leuk om clips of een wedstrijd met elkaar te kijken? We trekken hierin samen op met de clubs uit de regio. </a:t>
            </a:r>
          </a:p>
          <a:p>
            <a:pPr algn="just">
              <a:lnSpc>
                <a:spcPct val="116000"/>
              </a:lnSpc>
              <a:spcAft>
                <a:spcPts val="800"/>
              </a:spcAft>
            </a:pPr>
            <a:r>
              <a:rPr lang="nl-NL" sz="1200" b="1" dirty="0">
                <a:latin typeface="Interstate Light" pitchFamily="50" charset="0"/>
                <a:ea typeface="Times New Roman" panose="02020603050405020304" pitchFamily="18" charset="0"/>
                <a:cs typeface="Times New Roman" panose="02020603050405020304" pitchFamily="18" charset="0"/>
              </a:rPr>
              <a:t>Activatie </a:t>
            </a:r>
          </a:p>
          <a:p>
            <a:pPr algn="just">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We haken aan bij actualiteiten rondom arbitrage:</a:t>
            </a:r>
          </a:p>
          <a:p>
            <a:pPr marL="171450" indent="-171450" algn="just">
              <a:lnSpc>
                <a:spcPct val="116000"/>
              </a:lnSpc>
              <a:spcAft>
                <a:spcPts val="800"/>
              </a:spcAft>
              <a:buFont typeface="Arial" panose="020B0604020202020204" pitchFamily="34" charset="0"/>
              <a:buChar char="•"/>
            </a:pPr>
            <a:r>
              <a:rPr lang="nl-NL" sz="1200" dirty="0">
                <a:latin typeface="Interstate Light" pitchFamily="50" charset="0"/>
                <a:ea typeface="Times New Roman" panose="02020603050405020304" pitchFamily="18" charset="0"/>
                <a:cs typeface="Times New Roman" panose="02020603050405020304" pitchFamily="18" charset="0"/>
              </a:rPr>
              <a:t>We voeren campagne in de Week van de Scheidsrechter (oktober).</a:t>
            </a:r>
          </a:p>
          <a:p>
            <a:pPr marL="171450" indent="-171450" algn="just">
              <a:lnSpc>
                <a:spcPct val="116000"/>
              </a:lnSpc>
              <a:spcAft>
                <a:spcPts val="800"/>
              </a:spcAft>
              <a:buFont typeface="Arial" panose="020B0604020202020204" pitchFamily="34" charset="0"/>
              <a:buChar char="•"/>
            </a:pPr>
            <a:r>
              <a:rPr lang="nl-NL" sz="1200" dirty="0">
                <a:latin typeface="Interstate Light" pitchFamily="50" charset="0"/>
                <a:ea typeface="Times New Roman" panose="02020603050405020304" pitchFamily="18" charset="0"/>
                <a:cs typeface="Times New Roman" panose="02020603050405020304" pitchFamily="18" charset="0"/>
              </a:rPr>
              <a:t>We haken aan bij bestaande campagnes zoals Dat is Hockey.</a:t>
            </a:r>
          </a:p>
          <a:p>
            <a:pPr algn="just">
              <a:lnSpc>
                <a:spcPct val="116000"/>
              </a:lnSpc>
              <a:spcAft>
                <a:spcPts val="800"/>
              </a:spcAft>
            </a:pPr>
            <a:endParaRPr lang="nl-NL" sz="1200" dirty="0">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p:txBody>
      </p:sp>
      <p:sp>
        <p:nvSpPr>
          <p:cNvPr id="2" name="Tekstvak 1">
            <a:extLst>
              <a:ext uri="{FF2B5EF4-FFF2-40B4-BE49-F238E27FC236}">
                <a16:creationId xmlns:a16="http://schemas.microsoft.com/office/drawing/2014/main" id="{3F065A96-60DD-9C55-7ADB-74B0EC38BE49}"/>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ARBITRAGE</a:t>
            </a:r>
          </a:p>
        </p:txBody>
      </p:sp>
      <p:pic>
        <p:nvPicPr>
          <p:cNvPr id="9" name="Afbeelding 8" descr="Afbeelding met clipart, ontwerp&#10;&#10;Automatisch gegenereerde beschrijving">
            <a:extLst>
              <a:ext uri="{FF2B5EF4-FFF2-40B4-BE49-F238E27FC236}">
                <a16:creationId xmlns:a16="http://schemas.microsoft.com/office/drawing/2014/main" id="{4C055484-C96D-6F40-15C8-69255C1B2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3" action="ppaction://hlinksldjump"/>
            <a:extLst>
              <a:ext uri="{FF2B5EF4-FFF2-40B4-BE49-F238E27FC236}">
                <a16:creationId xmlns:a16="http://schemas.microsoft.com/office/drawing/2014/main" id="{DFAA9C13-6ED6-C826-3371-1D234BC6D612}"/>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F27FD9F1-1971-6547-B283-FAC91FBAA932}"/>
              </a:ext>
            </a:extLst>
          </p:cNvPr>
          <p:cNvSpPr txBox="1"/>
          <p:nvPr/>
        </p:nvSpPr>
        <p:spPr>
          <a:xfrm>
            <a:off x="10449608" y="6219520"/>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9" name="Tekstvak 18">
            <a:extLst>
              <a:ext uri="{FF2B5EF4-FFF2-40B4-BE49-F238E27FC236}">
                <a16:creationId xmlns:a16="http://schemas.microsoft.com/office/drawing/2014/main" id="{57BD6823-2A6F-2BC2-3E38-4AC26268C27A}"/>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5" name="Rechthoek: afgeronde hoeken 4">
            <a:hlinkClick r:id="rId4" action="ppaction://hlinksldjump"/>
            <a:extLst>
              <a:ext uri="{FF2B5EF4-FFF2-40B4-BE49-F238E27FC236}">
                <a16:creationId xmlns:a16="http://schemas.microsoft.com/office/drawing/2014/main" id="{995A05A5-A778-AE15-5EB0-12C61A899493}"/>
              </a:ext>
            </a:extLst>
          </p:cNvPr>
          <p:cNvSpPr/>
          <p:nvPr/>
        </p:nvSpPr>
        <p:spPr>
          <a:xfrm>
            <a:off x="10971300" y="620275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hlinkClick r:id="rId4" action="ppaction://hlinksldjump"/>
            <a:extLst>
              <a:ext uri="{FF2B5EF4-FFF2-40B4-BE49-F238E27FC236}">
                <a16:creationId xmlns:a16="http://schemas.microsoft.com/office/drawing/2014/main" id="{63752A62-823E-B973-2F6A-A1C01F9543D2}"/>
              </a:ext>
            </a:extLst>
          </p:cNvPr>
          <p:cNvSpPr/>
          <p:nvPr/>
        </p:nvSpPr>
        <p:spPr>
          <a:xfrm>
            <a:off x="10486459" y="6233203"/>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Gelijkbenige driehoek 2">
            <a:extLst>
              <a:ext uri="{FF2B5EF4-FFF2-40B4-BE49-F238E27FC236}">
                <a16:creationId xmlns:a16="http://schemas.microsoft.com/office/drawing/2014/main" id="{207FDAB1-7FAF-EF96-D9B7-055C1A8EC86A}"/>
              </a:ext>
            </a:extLst>
          </p:cNvPr>
          <p:cNvSpPr/>
          <p:nvPr/>
        </p:nvSpPr>
        <p:spPr>
          <a:xfrm rot="4382879" flipH="1">
            <a:off x="5190485" y="2074069"/>
            <a:ext cx="680052" cy="745651"/>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afgeronde hoeken 3">
            <a:extLst>
              <a:ext uri="{FF2B5EF4-FFF2-40B4-BE49-F238E27FC236}">
                <a16:creationId xmlns:a16="http://schemas.microsoft.com/office/drawing/2014/main" id="{94AFA3CD-72E2-4DB3-351C-8267636CB1AE}"/>
              </a:ext>
            </a:extLst>
          </p:cNvPr>
          <p:cNvSpPr/>
          <p:nvPr/>
        </p:nvSpPr>
        <p:spPr>
          <a:xfrm>
            <a:off x="393290" y="1297438"/>
            <a:ext cx="5290905" cy="1583413"/>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8D86F2EF-2E9D-6220-DF0B-C0FF6B5F939F}"/>
              </a:ext>
            </a:extLst>
          </p:cNvPr>
          <p:cNvSpPr txBox="1"/>
          <p:nvPr/>
        </p:nvSpPr>
        <p:spPr>
          <a:xfrm>
            <a:off x="552055" y="1424887"/>
            <a:ext cx="4579584" cy="1361078"/>
          </a:xfrm>
          <a:prstGeom prst="rect">
            <a:avLst/>
          </a:prstGeom>
          <a:noFill/>
        </p:spPr>
        <p:txBody>
          <a:bodyPr wrap="square" lIns="91440" tIns="45720" rIns="91440" bIns="45720" rtlCol="0" anchor="t">
            <a:spAutoFit/>
          </a:bodyPr>
          <a:lstStyle/>
          <a:p>
            <a:pPr>
              <a:lnSpc>
                <a:spcPct val="116000"/>
              </a:lnSpc>
              <a:spcAft>
                <a:spcPts val="800"/>
              </a:spcAft>
            </a:pPr>
            <a:r>
              <a:rPr lang="nl-NL" sz="1200" dirty="0">
                <a:solidFill>
                  <a:schemeClr val="bg1"/>
                </a:solidFill>
                <a:latin typeface="Interstate Light" pitchFamily="50" charset="0"/>
                <a:ea typeface="Times New Roman" panose="02020603050405020304" pitchFamily="18" charset="0"/>
                <a:cs typeface="Times New Roman" panose="02020603050405020304" pitchFamily="18" charset="0"/>
              </a:rPr>
              <a:t>Wist je dat je bijvoorbeeld met vier scheidsrechters een wedstrijd kan fluiten? Zo fluit je zelf een kwart, kun je een kwart kijken en fluit je nog een kwart. Je kan dan met één begeleider vier scheidsrechters opleiden. Door de communicatie en feedback die je met elkaar kunt delen sta je de eerste keer anders op het veld als scheidsrechter.</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15" name="Vermenigvuldigingsteken 14">
            <a:extLst>
              <a:ext uri="{FF2B5EF4-FFF2-40B4-BE49-F238E27FC236}">
                <a16:creationId xmlns:a16="http://schemas.microsoft.com/office/drawing/2014/main" id="{6E91BF7C-171D-A1EC-ADD5-82369BD0E3E3}"/>
              </a:ext>
            </a:extLst>
          </p:cNvPr>
          <p:cNvSpPr/>
          <p:nvPr/>
        </p:nvSpPr>
        <p:spPr>
          <a:xfrm>
            <a:off x="5347309" y="1409782"/>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16" name="Rechthoek: afgeronde hoeken 15">
            <a:hlinkClick r:id="rId4" action="ppaction://hlinksldjump"/>
            <a:extLst>
              <a:ext uri="{FF2B5EF4-FFF2-40B4-BE49-F238E27FC236}">
                <a16:creationId xmlns:a16="http://schemas.microsoft.com/office/drawing/2014/main" id="{444F2DA9-9847-BA4E-9F52-B54E928426FD}"/>
              </a:ext>
            </a:extLst>
          </p:cNvPr>
          <p:cNvSpPr/>
          <p:nvPr/>
        </p:nvSpPr>
        <p:spPr>
          <a:xfrm>
            <a:off x="5215081" y="1334201"/>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Gelijkbenige driehoek 16">
            <a:extLst>
              <a:ext uri="{FF2B5EF4-FFF2-40B4-BE49-F238E27FC236}">
                <a16:creationId xmlns:a16="http://schemas.microsoft.com/office/drawing/2014/main" id="{6D5E96D0-8337-733C-2B78-59BBC6E770FC}"/>
              </a:ext>
            </a:extLst>
          </p:cNvPr>
          <p:cNvSpPr/>
          <p:nvPr/>
        </p:nvSpPr>
        <p:spPr>
          <a:xfrm rot="3162790" flipH="1">
            <a:off x="5387024" y="3118705"/>
            <a:ext cx="498639" cy="526203"/>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afgeronde hoeken 23">
            <a:extLst>
              <a:ext uri="{FF2B5EF4-FFF2-40B4-BE49-F238E27FC236}">
                <a16:creationId xmlns:a16="http://schemas.microsoft.com/office/drawing/2014/main" id="{EF8B4835-9FBA-3D9A-E7EA-F00D0DB700CF}"/>
              </a:ext>
            </a:extLst>
          </p:cNvPr>
          <p:cNvSpPr/>
          <p:nvPr/>
        </p:nvSpPr>
        <p:spPr>
          <a:xfrm>
            <a:off x="393290" y="3169161"/>
            <a:ext cx="5290905" cy="715499"/>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Tekstvak 24">
            <a:extLst>
              <a:ext uri="{FF2B5EF4-FFF2-40B4-BE49-F238E27FC236}">
                <a16:creationId xmlns:a16="http://schemas.microsoft.com/office/drawing/2014/main" id="{5E976037-007E-EC1E-DA0E-A75223D50A6A}"/>
              </a:ext>
            </a:extLst>
          </p:cNvPr>
          <p:cNvSpPr txBox="1"/>
          <p:nvPr/>
        </p:nvSpPr>
        <p:spPr>
          <a:xfrm>
            <a:off x="552055" y="3296610"/>
            <a:ext cx="4579584" cy="504177"/>
          </a:xfrm>
          <a:prstGeom prst="rect">
            <a:avLst/>
          </a:prstGeom>
          <a:noFill/>
        </p:spPr>
        <p:txBody>
          <a:bodyPr wrap="square" lIns="91440" tIns="45720" rIns="91440" bIns="45720" rtlCol="0" anchor="t">
            <a:spAutoFit/>
          </a:bodyPr>
          <a:lstStyle/>
          <a:p>
            <a:pPr>
              <a:lnSpc>
                <a:spcPct val="116000"/>
              </a:lnSpc>
              <a:spcAft>
                <a:spcPts val="800"/>
              </a:spcAft>
            </a:pPr>
            <a:r>
              <a:rPr lang="nl-NL" sz="1200" dirty="0">
                <a:solidFill>
                  <a:schemeClr val="bg1"/>
                </a:solidFill>
                <a:latin typeface="Interstate Light" pitchFamily="50" charset="0"/>
                <a:ea typeface="Times New Roman" panose="02020603050405020304" pitchFamily="18" charset="0"/>
                <a:cs typeface="Times New Roman" panose="02020603050405020304" pitchFamily="18" charset="0"/>
              </a:rPr>
              <a:t>Tip! Werk met een buddysysteem: laat een nieuwe scheidsrechter met een meer ervaren scheidsrechter fluiten. </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26" name="Vermenigvuldigingsteken 25">
            <a:extLst>
              <a:ext uri="{FF2B5EF4-FFF2-40B4-BE49-F238E27FC236}">
                <a16:creationId xmlns:a16="http://schemas.microsoft.com/office/drawing/2014/main" id="{B885BFC7-C334-0189-CD41-C44E6B82E7DF}"/>
              </a:ext>
            </a:extLst>
          </p:cNvPr>
          <p:cNvSpPr/>
          <p:nvPr/>
        </p:nvSpPr>
        <p:spPr>
          <a:xfrm>
            <a:off x="5347309" y="3281505"/>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27" name="Rechthoek: afgeronde hoeken 26">
            <a:hlinkClick r:id="rId4" action="ppaction://hlinksldjump"/>
            <a:extLst>
              <a:ext uri="{FF2B5EF4-FFF2-40B4-BE49-F238E27FC236}">
                <a16:creationId xmlns:a16="http://schemas.microsoft.com/office/drawing/2014/main" id="{FDBA2C75-419A-0294-0C39-8CA31CDB8315}"/>
              </a:ext>
            </a:extLst>
          </p:cNvPr>
          <p:cNvSpPr/>
          <p:nvPr/>
        </p:nvSpPr>
        <p:spPr>
          <a:xfrm>
            <a:off x="5215081" y="3205924"/>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881228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FD3F6A5-FAA3-5C4F-C607-E8830315B020}"/>
            </a:ext>
          </a:extLst>
        </p:cNvPr>
        <p:cNvGrpSpPr/>
        <p:nvPr/>
      </p:nvGrpSpPr>
      <p:grpSpPr>
        <a:xfrm>
          <a:off x="0" y="0"/>
          <a:ext cx="0" cy="0"/>
          <a:chOff x="0" y="0"/>
          <a:chExt cx="0" cy="0"/>
        </a:xfrm>
      </p:grpSpPr>
      <p:sp>
        <p:nvSpPr>
          <p:cNvPr id="13" name="Tekstvak 12">
            <a:extLst>
              <a:ext uri="{FF2B5EF4-FFF2-40B4-BE49-F238E27FC236}">
                <a16:creationId xmlns:a16="http://schemas.microsoft.com/office/drawing/2014/main" id="{1966B1B6-74C9-8C13-189B-BFF3669ACE27}"/>
              </a:ext>
            </a:extLst>
          </p:cNvPr>
          <p:cNvSpPr txBox="1"/>
          <p:nvPr/>
        </p:nvSpPr>
        <p:spPr>
          <a:xfrm>
            <a:off x="6091177" y="1169992"/>
            <a:ext cx="5457546" cy="6662465"/>
          </a:xfrm>
          <a:prstGeom prst="rect">
            <a:avLst/>
          </a:prstGeom>
          <a:noFill/>
        </p:spPr>
        <p:txBody>
          <a:bodyPr wrap="square" lIns="91440" tIns="45720" rIns="91440" bIns="45720" rtlCol="0" anchor="t">
            <a:spAutoFit/>
          </a:bodyPr>
          <a:lstStyle/>
          <a:p>
            <a:pPr algn="just">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Deze scheidsrechter kan volgende keer zelf het veld op, en een aantal jaar later kan hij of zij misschien wel zelf zorgen voor de begeleiding van scheidsrechters. Wij zijn hierin </a:t>
            </a:r>
            <a:r>
              <a:rPr lang="nl-NL" sz="1200" dirty="0">
                <a:solidFill>
                  <a:srgbClr val="EF790C"/>
                </a:solidFill>
                <a:latin typeface="Interstate Light" pitchFamily="50" charset="0"/>
                <a:ea typeface="Times New Roman" panose="02020603050405020304" pitchFamily="18" charset="0"/>
                <a:cs typeface="Times New Roman" panose="02020603050405020304" pitchFamily="18" charset="0"/>
              </a:rPr>
              <a:t>creatief</a:t>
            </a:r>
            <a:r>
              <a:rPr lang="nl-NL" sz="1200" dirty="0">
                <a:latin typeface="Interstate Light" pitchFamily="50" charset="0"/>
                <a:ea typeface="Times New Roman" panose="02020603050405020304" pitchFamily="18" charset="0"/>
                <a:cs typeface="Times New Roman" panose="02020603050405020304" pitchFamily="18" charset="0"/>
              </a:rPr>
              <a:t>  en handelen naar </a:t>
            </a:r>
            <a:r>
              <a:rPr lang="nl-NL" sz="1200" dirty="0">
                <a:solidFill>
                  <a:srgbClr val="EF790C"/>
                </a:solidFill>
                <a:latin typeface="Interstate Light" pitchFamily="50" charset="0"/>
                <a:ea typeface="Times New Roman" panose="02020603050405020304" pitchFamily="18" charset="0"/>
                <a:cs typeface="Times New Roman" panose="02020603050405020304" pitchFamily="18" charset="0"/>
              </a:rPr>
              <a:t>mogelijkheden</a:t>
            </a:r>
            <a:r>
              <a:rPr lang="nl-NL" sz="1200" dirty="0">
                <a:latin typeface="Interstate Light" pitchFamily="50" charset="0"/>
                <a:ea typeface="Times New Roman" panose="02020603050405020304" pitchFamily="18" charset="0"/>
                <a:cs typeface="Times New Roman" panose="02020603050405020304" pitchFamily="18" charset="0"/>
              </a:rPr>
              <a:t>  die bij ons passen.</a:t>
            </a:r>
          </a:p>
          <a:p>
            <a:pPr algn="just">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Naast het begeleiden is het belangrijk dat er op speeldagen iemand zichtbaar vanuit/gestuurd door/namens de commissie aanwezig is om het eerste aanspreekpunt en vraagbaak te zijn voor de scheidsrechters. </a:t>
            </a:r>
          </a:p>
          <a:p>
            <a:pPr algn="just">
              <a:lnSpc>
                <a:spcPct val="116000"/>
              </a:lnSpc>
              <a:spcAft>
                <a:spcPts val="800"/>
              </a:spcAft>
            </a:pPr>
            <a:r>
              <a:rPr lang="nl-NL" sz="1200" b="1" dirty="0">
                <a:latin typeface="Interstate Light" pitchFamily="50" charset="0"/>
                <a:ea typeface="Times New Roman" panose="02020603050405020304" pitchFamily="18" charset="0"/>
                <a:cs typeface="Times New Roman" panose="02020603050405020304" pitchFamily="18" charset="0"/>
              </a:rPr>
              <a:t>Bijscholen van de scheidsrechters</a:t>
            </a:r>
          </a:p>
          <a:p>
            <a:pPr algn="just">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We bieden elke seizoenshelft minimaal één inhoudelijke activiteit aan voor onze scheidsrechters. Naast de bijscholingen die via de KNHB kunnen worden aangevraagd denken we ook zelf creatief na over wat de scheidsrechters(groepen) leuk zouden vinden. Is er behoefte aan een simpele spelregelkennis avond? Of zoeken de scheidsrechters verdieping? Is het fijn om in gesprek te gaan over situaties op het veld? Of is het leuk om clips of een wedstrijd met elkaar te kijken? We trekken hierin samen op met de clubs uit de regio. </a:t>
            </a:r>
          </a:p>
          <a:p>
            <a:pPr algn="just">
              <a:lnSpc>
                <a:spcPct val="116000"/>
              </a:lnSpc>
              <a:spcAft>
                <a:spcPts val="800"/>
              </a:spcAft>
            </a:pPr>
            <a:r>
              <a:rPr lang="nl-NL" sz="1200" b="1" dirty="0">
                <a:latin typeface="Interstate Light" pitchFamily="50" charset="0"/>
                <a:ea typeface="Times New Roman" panose="02020603050405020304" pitchFamily="18" charset="0"/>
                <a:cs typeface="Times New Roman" panose="02020603050405020304" pitchFamily="18" charset="0"/>
              </a:rPr>
              <a:t>Activatie </a:t>
            </a:r>
          </a:p>
          <a:p>
            <a:pPr algn="just">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We haken aan bij actualiteiten rondom arbitrage:</a:t>
            </a:r>
          </a:p>
          <a:p>
            <a:pPr marL="171450" indent="-171450" algn="just">
              <a:lnSpc>
                <a:spcPct val="116000"/>
              </a:lnSpc>
              <a:spcAft>
                <a:spcPts val="800"/>
              </a:spcAft>
              <a:buFont typeface="Arial" panose="020B0604020202020204" pitchFamily="34" charset="0"/>
              <a:buChar char="•"/>
            </a:pPr>
            <a:r>
              <a:rPr lang="nl-NL" sz="1200" dirty="0">
                <a:latin typeface="Interstate Light" pitchFamily="50" charset="0"/>
                <a:ea typeface="Times New Roman" panose="02020603050405020304" pitchFamily="18" charset="0"/>
                <a:cs typeface="Times New Roman" panose="02020603050405020304" pitchFamily="18" charset="0"/>
              </a:rPr>
              <a:t>We voeren campagne in de Week van de Scheidsrechter (oktober).</a:t>
            </a:r>
          </a:p>
          <a:p>
            <a:pPr marL="171450" indent="-171450" algn="just">
              <a:lnSpc>
                <a:spcPct val="116000"/>
              </a:lnSpc>
              <a:spcAft>
                <a:spcPts val="800"/>
              </a:spcAft>
              <a:buFont typeface="Arial" panose="020B0604020202020204" pitchFamily="34" charset="0"/>
              <a:buChar char="•"/>
            </a:pPr>
            <a:r>
              <a:rPr lang="nl-NL" sz="1200" dirty="0">
                <a:latin typeface="Interstate Light" pitchFamily="50" charset="0"/>
                <a:ea typeface="Times New Roman" panose="02020603050405020304" pitchFamily="18" charset="0"/>
                <a:cs typeface="Times New Roman" panose="02020603050405020304" pitchFamily="18" charset="0"/>
              </a:rPr>
              <a:t>We haken aan bij bestaande campagnes zoals Dat is Hockey.</a:t>
            </a:r>
          </a:p>
          <a:p>
            <a:pPr algn="just">
              <a:lnSpc>
                <a:spcPct val="116000"/>
              </a:lnSpc>
              <a:spcAft>
                <a:spcPts val="800"/>
              </a:spcAft>
            </a:pPr>
            <a:endParaRPr lang="nl-NL" sz="1200" dirty="0">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nl-NL" sz="1200" dirty="0">
              <a:effectLst/>
              <a:latin typeface="Interstate Light" pitchFamily="50" charset="0"/>
              <a:ea typeface="Times New Roman" panose="02020603050405020304" pitchFamily="18" charset="0"/>
              <a:cs typeface="Times New Roman" panose="02020603050405020304" pitchFamily="18" charset="0"/>
            </a:endParaRPr>
          </a:p>
        </p:txBody>
      </p:sp>
      <p:sp>
        <p:nvSpPr>
          <p:cNvPr id="2" name="Tekstvak 1">
            <a:extLst>
              <a:ext uri="{FF2B5EF4-FFF2-40B4-BE49-F238E27FC236}">
                <a16:creationId xmlns:a16="http://schemas.microsoft.com/office/drawing/2014/main" id="{F3E3091B-F51F-42DC-B0A1-842AA7D1E81A}"/>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ARBITRAGE</a:t>
            </a:r>
          </a:p>
        </p:txBody>
      </p:sp>
      <p:pic>
        <p:nvPicPr>
          <p:cNvPr id="9" name="Afbeelding 8" descr="Afbeelding met clipart, ontwerp&#10;&#10;Automatisch gegenereerde beschrijving">
            <a:extLst>
              <a:ext uri="{FF2B5EF4-FFF2-40B4-BE49-F238E27FC236}">
                <a16:creationId xmlns:a16="http://schemas.microsoft.com/office/drawing/2014/main" id="{9431E60C-F968-B7D0-3079-88CBA732E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3" action="ppaction://hlinksldjump"/>
            <a:extLst>
              <a:ext uri="{FF2B5EF4-FFF2-40B4-BE49-F238E27FC236}">
                <a16:creationId xmlns:a16="http://schemas.microsoft.com/office/drawing/2014/main" id="{E43ECE7A-0440-51BF-557F-6079903231DC}"/>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54D2177B-7C61-16E7-EE58-01EE82D9D26A}"/>
              </a:ext>
            </a:extLst>
          </p:cNvPr>
          <p:cNvSpPr txBox="1"/>
          <p:nvPr/>
        </p:nvSpPr>
        <p:spPr>
          <a:xfrm>
            <a:off x="10449608" y="6219520"/>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9" name="Tekstvak 18">
            <a:extLst>
              <a:ext uri="{FF2B5EF4-FFF2-40B4-BE49-F238E27FC236}">
                <a16:creationId xmlns:a16="http://schemas.microsoft.com/office/drawing/2014/main" id="{8D9AE3A2-EABD-4F0D-5094-7C66C970D977}"/>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5" name="Rechthoek: afgeronde hoeken 4">
            <a:hlinkClick r:id="rId3" action="ppaction://hlinksldjump"/>
            <a:extLst>
              <a:ext uri="{FF2B5EF4-FFF2-40B4-BE49-F238E27FC236}">
                <a16:creationId xmlns:a16="http://schemas.microsoft.com/office/drawing/2014/main" id="{958FF8E3-8EB9-154E-44F7-53CBCB07330A}"/>
              </a:ext>
            </a:extLst>
          </p:cNvPr>
          <p:cNvSpPr/>
          <p:nvPr/>
        </p:nvSpPr>
        <p:spPr>
          <a:xfrm>
            <a:off x="10971300" y="620275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hlinkClick r:id="rId4" action="ppaction://hlinksldjump"/>
            <a:extLst>
              <a:ext uri="{FF2B5EF4-FFF2-40B4-BE49-F238E27FC236}">
                <a16:creationId xmlns:a16="http://schemas.microsoft.com/office/drawing/2014/main" id="{52DABC3A-DF68-A179-A5E1-3EE75AC3F718}"/>
              </a:ext>
            </a:extLst>
          </p:cNvPr>
          <p:cNvSpPr/>
          <p:nvPr/>
        </p:nvSpPr>
        <p:spPr>
          <a:xfrm>
            <a:off x="10486459" y="6233203"/>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Gelijkbenige driehoek 16">
            <a:extLst>
              <a:ext uri="{FF2B5EF4-FFF2-40B4-BE49-F238E27FC236}">
                <a16:creationId xmlns:a16="http://schemas.microsoft.com/office/drawing/2014/main" id="{6D599AAF-B988-54F7-97A9-0AF39269B924}"/>
              </a:ext>
            </a:extLst>
          </p:cNvPr>
          <p:cNvSpPr/>
          <p:nvPr/>
        </p:nvSpPr>
        <p:spPr>
          <a:xfrm rot="3162790" flipH="1">
            <a:off x="5385025" y="4436228"/>
            <a:ext cx="498639" cy="526203"/>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afgeronde hoeken 23">
            <a:extLst>
              <a:ext uri="{FF2B5EF4-FFF2-40B4-BE49-F238E27FC236}">
                <a16:creationId xmlns:a16="http://schemas.microsoft.com/office/drawing/2014/main" id="{0A05B411-B13B-4D36-0255-6F3E9193B0FE}"/>
              </a:ext>
            </a:extLst>
          </p:cNvPr>
          <p:cNvSpPr/>
          <p:nvPr/>
        </p:nvSpPr>
        <p:spPr>
          <a:xfrm>
            <a:off x="391291" y="4486684"/>
            <a:ext cx="5290905" cy="715499"/>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Tekstvak 24">
            <a:extLst>
              <a:ext uri="{FF2B5EF4-FFF2-40B4-BE49-F238E27FC236}">
                <a16:creationId xmlns:a16="http://schemas.microsoft.com/office/drawing/2014/main" id="{DF7DDB76-D856-408C-633D-10D4D1B7233A}"/>
              </a:ext>
            </a:extLst>
          </p:cNvPr>
          <p:cNvSpPr txBox="1"/>
          <p:nvPr/>
        </p:nvSpPr>
        <p:spPr>
          <a:xfrm>
            <a:off x="550056" y="4614133"/>
            <a:ext cx="4579584" cy="504177"/>
          </a:xfrm>
          <a:prstGeom prst="rect">
            <a:avLst/>
          </a:prstGeom>
          <a:noFill/>
        </p:spPr>
        <p:txBody>
          <a:bodyPr wrap="square" lIns="91440" tIns="45720" rIns="91440" bIns="45720" rtlCol="0" anchor="t">
            <a:spAutoFit/>
          </a:bodyPr>
          <a:lstStyle/>
          <a:p>
            <a:pPr>
              <a:lnSpc>
                <a:spcPct val="116000"/>
              </a:lnSpc>
              <a:spcAft>
                <a:spcPts val="800"/>
              </a:spcAft>
            </a:pPr>
            <a:r>
              <a:rPr lang="nl-NL" sz="1200" dirty="0">
                <a:solidFill>
                  <a:schemeClr val="bg1"/>
                </a:solidFill>
                <a:latin typeface="Interstate Light" pitchFamily="50" charset="0"/>
                <a:ea typeface="Times New Roman" panose="02020603050405020304" pitchFamily="18" charset="0"/>
                <a:cs typeface="Times New Roman" panose="02020603050405020304" pitchFamily="18" charset="0"/>
              </a:rPr>
              <a:t>Tip: werk samen binnen de vereniging en betrek hier ook coaches/trainers/technisch kader bij! </a:t>
            </a:r>
            <a:endParaRPr lang="nl-NL" sz="1200" dirty="0">
              <a:solidFill>
                <a:schemeClr val="bg1"/>
              </a:solidFill>
              <a:effectLst/>
              <a:latin typeface="Interstate Light" pitchFamily="50" charset="0"/>
              <a:ea typeface="Aptos" panose="020B0004020202020204" pitchFamily="34" charset="0"/>
              <a:cs typeface="Times New Roman" panose="02020603050405020304" pitchFamily="18" charset="0"/>
            </a:endParaRPr>
          </a:p>
        </p:txBody>
      </p:sp>
      <p:sp>
        <p:nvSpPr>
          <p:cNvPr id="26" name="Vermenigvuldigingsteken 25">
            <a:extLst>
              <a:ext uri="{FF2B5EF4-FFF2-40B4-BE49-F238E27FC236}">
                <a16:creationId xmlns:a16="http://schemas.microsoft.com/office/drawing/2014/main" id="{E7CADC6B-2224-C099-165E-C777D2DA89BD}"/>
              </a:ext>
            </a:extLst>
          </p:cNvPr>
          <p:cNvSpPr/>
          <p:nvPr/>
        </p:nvSpPr>
        <p:spPr>
          <a:xfrm>
            <a:off x="5345310" y="4599028"/>
            <a:ext cx="165370" cy="200605"/>
          </a:xfrm>
          <a:prstGeom prst="mathMultiply">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27" name="Rechthoek: afgeronde hoeken 26">
            <a:hlinkClick r:id="rId4" action="ppaction://hlinksldjump"/>
            <a:extLst>
              <a:ext uri="{FF2B5EF4-FFF2-40B4-BE49-F238E27FC236}">
                <a16:creationId xmlns:a16="http://schemas.microsoft.com/office/drawing/2014/main" id="{5ECFB8BA-9389-CA65-78BD-7841A0545013}"/>
              </a:ext>
            </a:extLst>
          </p:cNvPr>
          <p:cNvSpPr/>
          <p:nvPr/>
        </p:nvSpPr>
        <p:spPr>
          <a:xfrm>
            <a:off x="5213082" y="4523447"/>
            <a:ext cx="477224" cy="4106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949862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65EE877B-996D-D1DD-6043-3D9869F3546E}"/>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F793977B-AD32-FCBA-C03A-8128209348D4}"/>
              </a:ext>
            </a:extLst>
          </p:cNvPr>
          <p:cNvSpPr txBox="1"/>
          <p:nvPr/>
        </p:nvSpPr>
        <p:spPr>
          <a:xfrm>
            <a:off x="314487" y="478894"/>
            <a:ext cx="8495215" cy="1041119"/>
          </a:xfrm>
          <a:prstGeom prst="rect">
            <a:avLst/>
          </a:prstGeom>
          <a:noFill/>
        </p:spPr>
        <p:txBody>
          <a:bodyPr wrap="square" rtlCol="0">
            <a:spAutoFit/>
          </a:bodyPr>
          <a:lstStyle/>
          <a:p>
            <a:pPr>
              <a:lnSpc>
                <a:spcPct val="70000"/>
              </a:lnSpc>
            </a:pPr>
            <a:r>
              <a:rPr lang="nl-NL" sz="8800" b="1" dirty="0">
                <a:solidFill>
                  <a:schemeClr val="bg1"/>
                </a:solidFill>
                <a:latin typeface="Interstate Black Cond" pitchFamily="50" charset="0"/>
              </a:rPr>
              <a:t>COMMUNICATIE</a:t>
            </a:r>
          </a:p>
        </p:txBody>
      </p:sp>
      <p:pic>
        <p:nvPicPr>
          <p:cNvPr id="12" name="Afbeelding 11" descr="Afbeelding met Lettertype, Graphics, logo, symbool&#10;&#10;Automatisch gegenereerde beschrijving">
            <a:extLst>
              <a:ext uri="{FF2B5EF4-FFF2-40B4-BE49-F238E27FC236}">
                <a16:creationId xmlns:a16="http://schemas.microsoft.com/office/drawing/2014/main" id="{CC4B5DA3-2019-6906-1119-9C27E417D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895" y="5927371"/>
            <a:ext cx="2106686" cy="525698"/>
          </a:xfrm>
          <a:prstGeom prst="rect">
            <a:avLst/>
          </a:prstGeom>
        </p:spPr>
      </p:pic>
      <p:sp>
        <p:nvSpPr>
          <p:cNvPr id="3" name="Rechthoek: afgeronde hoeken 2">
            <a:hlinkClick r:id="rId3" action="ppaction://hlinksldjump"/>
            <a:extLst>
              <a:ext uri="{FF2B5EF4-FFF2-40B4-BE49-F238E27FC236}">
                <a16:creationId xmlns:a16="http://schemas.microsoft.com/office/drawing/2014/main" id="{F53DCAB8-9C7A-C916-E91C-E8CB0F26DAB2}"/>
              </a:ext>
            </a:extLst>
          </p:cNvPr>
          <p:cNvSpPr/>
          <p:nvPr/>
        </p:nvSpPr>
        <p:spPr>
          <a:xfrm>
            <a:off x="314487" y="3172172"/>
            <a:ext cx="239001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64F19CB2-F881-5EA7-FEE7-82799AF85948}"/>
              </a:ext>
            </a:extLst>
          </p:cNvPr>
          <p:cNvSpPr/>
          <p:nvPr/>
        </p:nvSpPr>
        <p:spPr>
          <a:xfrm>
            <a:off x="397641" y="3270338"/>
            <a:ext cx="2050667" cy="47665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959B35F-7172-1905-1A4F-B5305E656927}"/>
              </a:ext>
            </a:extLst>
          </p:cNvPr>
          <p:cNvSpPr txBox="1"/>
          <p:nvPr/>
        </p:nvSpPr>
        <p:spPr>
          <a:xfrm>
            <a:off x="506048" y="3314271"/>
            <a:ext cx="2050666" cy="369332"/>
          </a:xfrm>
          <a:prstGeom prst="rect">
            <a:avLst/>
          </a:prstGeom>
          <a:noFill/>
        </p:spPr>
        <p:txBody>
          <a:bodyPr wrap="square" lIns="91440" tIns="45720" rIns="91440" bIns="45720" rtlCol="0" anchor="t">
            <a:spAutoFit/>
          </a:bodyPr>
          <a:lstStyle/>
          <a:p>
            <a:pPr algn="just"/>
            <a:r>
              <a:rPr lang="nl-NL" b="1" dirty="0">
                <a:solidFill>
                  <a:srgbClr val="EF790C"/>
                </a:solidFill>
                <a:latin typeface="Interstate Light" pitchFamily="50" charset="0"/>
                <a:sym typeface="Wingdings" panose="05000000000000000000" pitchFamily="2" charset="2"/>
              </a:rPr>
              <a:t> </a:t>
            </a:r>
            <a:r>
              <a:rPr lang="nl-NL" b="1" dirty="0">
                <a:solidFill>
                  <a:srgbClr val="EF790C"/>
                </a:solidFill>
                <a:latin typeface="Interstate Light" pitchFamily="50" charset="0"/>
              </a:rPr>
              <a:t>Aan de slag</a:t>
            </a:r>
          </a:p>
        </p:txBody>
      </p:sp>
      <p:sp>
        <p:nvSpPr>
          <p:cNvPr id="13" name="Tekstvak 12">
            <a:extLst>
              <a:ext uri="{FF2B5EF4-FFF2-40B4-BE49-F238E27FC236}">
                <a16:creationId xmlns:a16="http://schemas.microsoft.com/office/drawing/2014/main" id="{F241DEED-4F24-ABFB-AD4D-45164BE8FF11}"/>
              </a:ext>
            </a:extLst>
          </p:cNvPr>
          <p:cNvSpPr txBox="1"/>
          <p:nvPr/>
        </p:nvSpPr>
        <p:spPr>
          <a:xfrm>
            <a:off x="314488" y="1313252"/>
            <a:ext cx="7335010" cy="1754326"/>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Communicatie speelt een belangrijke rol in het werven en behouden van leden. Met succesvolle communicatie zetten wij onze vereniging op de kaart en maken we mensen enthousiast over onze vereniging. Ook houden we onze leden op deze manier betrokken, waardoor ze langer lid blijven, vaker naar activiteiten komen, eerder vrijwilligerswerk oppakken en voor goede mond-tot-mond reclame zorgen.   </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Tegelijkertijd helpt goede interne communicatie ons om vrijwilligers en commissies efficiënter te laten samenwerken. Heldere communicatie met leden is daarom cruciaal om onze gezamenlijke doelen te bereiken. </a:t>
            </a:r>
          </a:p>
        </p:txBody>
      </p:sp>
      <p:pic>
        <p:nvPicPr>
          <p:cNvPr id="2" name="Afbeelding 1" descr="Afbeelding met clipart, symbool, wit, ontwerp&#10;&#10;Automatisch gegenereerde beschrijving">
            <a:extLst>
              <a:ext uri="{FF2B5EF4-FFF2-40B4-BE49-F238E27FC236}">
                <a16:creationId xmlns:a16="http://schemas.microsoft.com/office/drawing/2014/main" id="{3A268872-3099-A666-D862-FBA7B8E13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97" y="5995698"/>
            <a:ext cx="470708" cy="470708"/>
          </a:xfrm>
          <a:prstGeom prst="rect">
            <a:avLst/>
          </a:prstGeom>
        </p:spPr>
      </p:pic>
      <p:sp>
        <p:nvSpPr>
          <p:cNvPr id="6" name="Rechthoek: afgeronde hoeken 5">
            <a:hlinkClick r:id="rId5" action="ppaction://hlinksldjump"/>
            <a:extLst>
              <a:ext uri="{FF2B5EF4-FFF2-40B4-BE49-F238E27FC236}">
                <a16:creationId xmlns:a16="http://schemas.microsoft.com/office/drawing/2014/main" id="{224D5603-EBA5-97BE-712C-8C073369866B}"/>
              </a:ext>
            </a:extLst>
          </p:cNvPr>
          <p:cNvSpPr/>
          <p:nvPr/>
        </p:nvSpPr>
        <p:spPr>
          <a:xfrm>
            <a:off x="217896" y="5856878"/>
            <a:ext cx="84813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Afbeelding 18">
            <a:extLst>
              <a:ext uri="{FF2B5EF4-FFF2-40B4-BE49-F238E27FC236}">
                <a16:creationId xmlns:a16="http://schemas.microsoft.com/office/drawing/2014/main" id="{9E8E0D5E-D204-753B-F713-CEC764406D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6522" y="118515"/>
            <a:ext cx="4487677" cy="6347891"/>
          </a:xfrm>
          <a:prstGeom prst="rect">
            <a:avLst/>
          </a:prstGeom>
        </p:spPr>
      </p:pic>
    </p:spTree>
    <p:extLst>
      <p:ext uri="{BB962C8B-B14F-4D97-AF65-F5344CB8AC3E}">
        <p14:creationId xmlns:p14="http://schemas.microsoft.com/office/powerpoint/2010/main" val="3685843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5D50F907-ABED-6DB3-4B63-CBB79E92D300}"/>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3574423E-4B9A-CEB6-3664-2385FA97DBDB}"/>
              </a:ext>
            </a:extLst>
          </p:cNvPr>
          <p:cNvSpPr/>
          <p:nvPr/>
        </p:nvSpPr>
        <p:spPr>
          <a:xfrm>
            <a:off x="0" y="1799303"/>
            <a:ext cx="12192000" cy="5058695"/>
          </a:xfrm>
          <a:prstGeom prst="rect">
            <a:avLst/>
          </a:prstGeom>
          <a:solidFill>
            <a:srgbClr val="0A84F3"/>
          </a:solidFill>
          <a:ln>
            <a:solidFill>
              <a:srgbClr val="0A84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20815865-A100-37E2-DC88-7D5C9E4FA4A1}"/>
              </a:ext>
            </a:extLst>
          </p:cNvPr>
          <p:cNvSpPr txBox="1"/>
          <p:nvPr/>
        </p:nvSpPr>
        <p:spPr>
          <a:xfrm>
            <a:off x="314487" y="478894"/>
            <a:ext cx="7728299" cy="1041119"/>
          </a:xfrm>
          <a:prstGeom prst="rect">
            <a:avLst/>
          </a:prstGeom>
          <a:noFill/>
        </p:spPr>
        <p:txBody>
          <a:bodyPr wrap="square" rtlCol="0">
            <a:spAutoFit/>
          </a:bodyPr>
          <a:lstStyle/>
          <a:p>
            <a:pPr>
              <a:lnSpc>
                <a:spcPct val="70000"/>
              </a:lnSpc>
            </a:pPr>
            <a:r>
              <a:rPr lang="nl-NL" sz="8800" b="1" dirty="0">
                <a:solidFill>
                  <a:schemeClr val="bg1"/>
                </a:solidFill>
                <a:latin typeface="Interstate Black Cond" pitchFamily="50" charset="0"/>
              </a:rPr>
              <a:t>COMMUNICATIE</a:t>
            </a:r>
          </a:p>
        </p:txBody>
      </p:sp>
      <p:pic>
        <p:nvPicPr>
          <p:cNvPr id="12" name="Afbeelding 11" descr="Afbeelding met Lettertype, Graphics, logo, symbool&#10;&#10;Automatisch gegenereerde beschrijving">
            <a:extLst>
              <a:ext uri="{FF2B5EF4-FFF2-40B4-BE49-F238E27FC236}">
                <a16:creationId xmlns:a16="http://schemas.microsoft.com/office/drawing/2014/main" id="{0352FD8A-0401-E37A-2317-7EB5F6D1B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3364" y="299322"/>
            <a:ext cx="2106686" cy="525698"/>
          </a:xfrm>
          <a:prstGeom prst="rect">
            <a:avLst/>
          </a:prstGeom>
        </p:spPr>
      </p:pic>
      <p:sp>
        <p:nvSpPr>
          <p:cNvPr id="9" name="Tekstvak 8">
            <a:extLst>
              <a:ext uri="{FF2B5EF4-FFF2-40B4-BE49-F238E27FC236}">
                <a16:creationId xmlns:a16="http://schemas.microsoft.com/office/drawing/2014/main" id="{DC184AAC-3A84-FEC1-AB8F-E464D383E48E}"/>
              </a:ext>
            </a:extLst>
          </p:cNvPr>
          <p:cNvSpPr txBox="1"/>
          <p:nvPr/>
        </p:nvSpPr>
        <p:spPr>
          <a:xfrm>
            <a:off x="412394" y="1969475"/>
            <a:ext cx="11173371" cy="400110"/>
          </a:xfrm>
          <a:prstGeom prst="rect">
            <a:avLst/>
          </a:prstGeom>
          <a:noFill/>
        </p:spPr>
        <p:txBody>
          <a:bodyPr wrap="square" rtlCol="0">
            <a:spAutoFit/>
          </a:bodyPr>
          <a:lstStyle/>
          <a:p>
            <a:r>
              <a:rPr lang="nl-NL" sz="2000" dirty="0">
                <a:solidFill>
                  <a:schemeClr val="bg1"/>
                </a:solidFill>
                <a:latin typeface="Interstate LightCondensed" panose="02000506050000020004" pitchFamily="50" charset="0"/>
              </a:rPr>
              <a:t>ER IS EEN AANTAL ZAKEN VAN BELANG VOOR ONZE COMMUNICATIE:  </a:t>
            </a:r>
          </a:p>
        </p:txBody>
      </p:sp>
      <p:sp>
        <p:nvSpPr>
          <p:cNvPr id="10" name="Tekstvak 9">
            <a:extLst>
              <a:ext uri="{FF2B5EF4-FFF2-40B4-BE49-F238E27FC236}">
                <a16:creationId xmlns:a16="http://schemas.microsoft.com/office/drawing/2014/main" id="{6A99FB4B-14DE-01C3-43DC-2583B1AE7626}"/>
              </a:ext>
            </a:extLst>
          </p:cNvPr>
          <p:cNvSpPr txBox="1"/>
          <p:nvPr/>
        </p:nvSpPr>
        <p:spPr>
          <a:xfrm>
            <a:off x="393146" y="2454641"/>
            <a:ext cx="7012393" cy="646331"/>
          </a:xfrm>
          <a:prstGeom prst="rect">
            <a:avLst/>
          </a:prstGeom>
          <a:noFill/>
        </p:spPr>
        <p:txBody>
          <a:bodyPr wrap="square" rtlCol="0">
            <a:spAutoFit/>
          </a:bodyPr>
          <a:lstStyle/>
          <a:p>
            <a:r>
              <a:rPr lang="nl-NL" sz="3600" b="1" dirty="0">
                <a:solidFill>
                  <a:schemeClr val="bg1"/>
                </a:solidFill>
                <a:latin typeface="Interstate Black Cond" pitchFamily="50" charset="0"/>
              </a:rPr>
              <a:t>COMMUNICATIEPLAN</a:t>
            </a:r>
          </a:p>
        </p:txBody>
      </p:sp>
      <p:sp>
        <p:nvSpPr>
          <p:cNvPr id="15" name="Tekstvak 14">
            <a:extLst>
              <a:ext uri="{FF2B5EF4-FFF2-40B4-BE49-F238E27FC236}">
                <a16:creationId xmlns:a16="http://schemas.microsoft.com/office/drawing/2014/main" id="{1DA05C71-B8F7-BD5D-0574-ED2E37702BB0}"/>
              </a:ext>
            </a:extLst>
          </p:cNvPr>
          <p:cNvSpPr txBox="1"/>
          <p:nvPr/>
        </p:nvSpPr>
        <p:spPr>
          <a:xfrm>
            <a:off x="412394" y="3312754"/>
            <a:ext cx="6668264" cy="646331"/>
          </a:xfrm>
          <a:prstGeom prst="rect">
            <a:avLst/>
          </a:prstGeom>
          <a:noFill/>
        </p:spPr>
        <p:txBody>
          <a:bodyPr wrap="square" rtlCol="0">
            <a:spAutoFit/>
          </a:bodyPr>
          <a:lstStyle/>
          <a:p>
            <a:r>
              <a:rPr lang="nl-NL" sz="3600" b="1" dirty="0">
                <a:solidFill>
                  <a:schemeClr val="bg1"/>
                </a:solidFill>
                <a:latin typeface="Interstate Black Cond" pitchFamily="50" charset="0"/>
              </a:rPr>
              <a:t>PROFESSIONALITEIT</a:t>
            </a:r>
          </a:p>
        </p:txBody>
      </p:sp>
      <p:sp>
        <p:nvSpPr>
          <p:cNvPr id="17" name="Tekstvak 16">
            <a:extLst>
              <a:ext uri="{FF2B5EF4-FFF2-40B4-BE49-F238E27FC236}">
                <a16:creationId xmlns:a16="http://schemas.microsoft.com/office/drawing/2014/main" id="{14A7FB77-F4F5-9CC1-EE48-E7C32939E972}"/>
              </a:ext>
            </a:extLst>
          </p:cNvPr>
          <p:cNvSpPr txBox="1"/>
          <p:nvPr/>
        </p:nvSpPr>
        <p:spPr>
          <a:xfrm>
            <a:off x="393146" y="3755496"/>
            <a:ext cx="6442122" cy="646331"/>
          </a:xfrm>
          <a:prstGeom prst="rect">
            <a:avLst/>
          </a:prstGeom>
          <a:noFill/>
        </p:spPr>
        <p:txBody>
          <a:bodyPr wrap="square" rtlCol="0">
            <a:spAutoFit/>
          </a:bodyPr>
          <a:lstStyle/>
          <a:p>
            <a:r>
              <a:rPr lang="nl-NL" sz="3600" b="1" dirty="0">
                <a:solidFill>
                  <a:schemeClr val="bg1"/>
                </a:solidFill>
                <a:latin typeface="Interstate Black Cond" pitchFamily="50" charset="0"/>
              </a:rPr>
              <a:t>PERSOONLIJKE COMMUNICATIE</a:t>
            </a:r>
          </a:p>
        </p:txBody>
      </p:sp>
      <p:sp>
        <p:nvSpPr>
          <p:cNvPr id="19" name="Tekstvak 18">
            <a:extLst>
              <a:ext uri="{FF2B5EF4-FFF2-40B4-BE49-F238E27FC236}">
                <a16:creationId xmlns:a16="http://schemas.microsoft.com/office/drawing/2014/main" id="{E0E9D1E9-AD82-B527-D045-3CEDA4047101}"/>
              </a:ext>
            </a:extLst>
          </p:cNvPr>
          <p:cNvSpPr txBox="1"/>
          <p:nvPr/>
        </p:nvSpPr>
        <p:spPr>
          <a:xfrm>
            <a:off x="393146" y="2897383"/>
            <a:ext cx="7020375" cy="646331"/>
          </a:xfrm>
          <a:prstGeom prst="rect">
            <a:avLst/>
          </a:prstGeom>
          <a:noFill/>
        </p:spPr>
        <p:txBody>
          <a:bodyPr wrap="square" rtlCol="0">
            <a:spAutoFit/>
          </a:bodyPr>
          <a:lstStyle/>
          <a:p>
            <a:r>
              <a:rPr lang="nl-NL" sz="3600" b="1" dirty="0">
                <a:solidFill>
                  <a:schemeClr val="bg1"/>
                </a:solidFill>
                <a:latin typeface="Interstate Black Cond" pitchFamily="50" charset="0"/>
              </a:rPr>
              <a:t>CONSISTENTIE EN EENDUIDIGHEID</a:t>
            </a:r>
          </a:p>
        </p:txBody>
      </p:sp>
      <p:pic>
        <p:nvPicPr>
          <p:cNvPr id="24" name="Afbeelding 23" descr="Afbeelding met clipart, symbool, wit, ontwerp&#10;&#10;Automatisch gegenereerde beschrijving">
            <a:extLst>
              <a:ext uri="{FF2B5EF4-FFF2-40B4-BE49-F238E27FC236}">
                <a16:creationId xmlns:a16="http://schemas.microsoft.com/office/drawing/2014/main" id="{5ADEA5FA-85EF-BC54-1016-5EF7F057F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9737" y="6182510"/>
            <a:ext cx="470708" cy="470708"/>
          </a:xfrm>
          <a:prstGeom prst="rect">
            <a:avLst/>
          </a:prstGeom>
        </p:spPr>
      </p:pic>
      <p:sp>
        <p:nvSpPr>
          <p:cNvPr id="25" name="Rechthoek: afgeronde hoeken 24">
            <a:hlinkClick r:id="rId4" action="ppaction://hlinksldjump"/>
            <a:extLst>
              <a:ext uri="{FF2B5EF4-FFF2-40B4-BE49-F238E27FC236}">
                <a16:creationId xmlns:a16="http://schemas.microsoft.com/office/drawing/2014/main" id="{2B2AEE7C-E167-D1B2-F747-EC64BA390004}"/>
              </a:ext>
            </a:extLst>
          </p:cNvPr>
          <p:cNvSpPr/>
          <p:nvPr/>
        </p:nvSpPr>
        <p:spPr>
          <a:xfrm>
            <a:off x="11211836" y="6043690"/>
            <a:ext cx="84813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ekstvak 25">
            <a:extLst>
              <a:ext uri="{FF2B5EF4-FFF2-40B4-BE49-F238E27FC236}">
                <a16:creationId xmlns:a16="http://schemas.microsoft.com/office/drawing/2014/main" id="{5A3A139D-D39A-9F17-AF5E-94B095418DDB}"/>
              </a:ext>
            </a:extLst>
          </p:cNvPr>
          <p:cNvSpPr txBox="1"/>
          <p:nvPr/>
        </p:nvSpPr>
        <p:spPr>
          <a:xfrm>
            <a:off x="10436033" y="6216095"/>
            <a:ext cx="681185" cy="461665"/>
          </a:xfrm>
          <a:prstGeom prst="rect">
            <a:avLst/>
          </a:prstGeom>
          <a:noFill/>
        </p:spPr>
        <p:txBody>
          <a:bodyPr wrap="square" rtlCol="0">
            <a:spAutoFit/>
          </a:bodyPr>
          <a:lstStyle/>
          <a:p>
            <a:r>
              <a:rPr lang="nl-NL" sz="2400" b="1" dirty="0">
                <a:solidFill>
                  <a:schemeClr val="bg1"/>
                </a:solidFill>
                <a:latin typeface="Interstate Black" pitchFamily="50" charset="0"/>
                <a:sym typeface="Wingdings" panose="05000000000000000000" pitchFamily="2" charset="2"/>
              </a:rPr>
              <a:t></a:t>
            </a:r>
            <a:r>
              <a:rPr lang="nl-NL" sz="2400" b="1" dirty="0">
                <a:solidFill>
                  <a:schemeClr val="bg1"/>
                </a:solidFill>
                <a:latin typeface="Interstate Black Cond" pitchFamily="50" charset="0"/>
                <a:sym typeface="Wingdings" panose="05000000000000000000" pitchFamily="2" charset="2"/>
              </a:rPr>
              <a:t> </a:t>
            </a:r>
            <a:endParaRPr lang="nl-NL" sz="2400" b="1" dirty="0">
              <a:solidFill>
                <a:schemeClr val="bg1"/>
              </a:solidFill>
              <a:latin typeface="Interstate Black Cond" pitchFamily="50" charset="0"/>
            </a:endParaRPr>
          </a:p>
        </p:txBody>
      </p:sp>
      <p:sp>
        <p:nvSpPr>
          <p:cNvPr id="27" name="Tekstvak 26">
            <a:extLst>
              <a:ext uri="{FF2B5EF4-FFF2-40B4-BE49-F238E27FC236}">
                <a16:creationId xmlns:a16="http://schemas.microsoft.com/office/drawing/2014/main" id="{2BBFEDE6-9505-4FCB-CA27-FE1F42F27059}"/>
              </a:ext>
            </a:extLst>
          </p:cNvPr>
          <p:cNvSpPr txBox="1"/>
          <p:nvPr/>
        </p:nvSpPr>
        <p:spPr>
          <a:xfrm>
            <a:off x="10904580" y="6213802"/>
            <a:ext cx="681185" cy="461665"/>
          </a:xfrm>
          <a:prstGeom prst="rect">
            <a:avLst/>
          </a:prstGeom>
          <a:noFill/>
        </p:spPr>
        <p:txBody>
          <a:bodyPr wrap="square" rtlCol="0">
            <a:spAutoFit/>
          </a:bodyPr>
          <a:lstStyle/>
          <a:p>
            <a:r>
              <a:rPr lang="nl-NL" sz="2400" b="1" dirty="0">
                <a:solidFill>
                  <a:schemeClr val="bg1"/>
                </a:solidFill>
                <a:latin typeface="Interstate Black" pitchFamily="50" charset="0"/>
                <a:sym typeface="Wingdings" panose="05000000000000000000" pitchFamily="2" charset="2"/>
              </a:rPr>
              <a:t></a:t>
            </a:r>
            <a:r>
              <a:rPr lang="nl-NL" sz="2400" b="1" dirty="0">
                <a:solidFill>
                  <a:schemeClr val="bg1"/>
                </a:solidFill>
                <a:latin typeface="Interstate Black Cond" pitchFamily="50" charset="0"/>
                <a:sym typeface="Wingdings" panose="05000000000000000000" pitchFamily="2" charset="2"/>
              </a:rPr>
              <a:t> </a:t>
            </a:r>
            <a:endParaRPr lang="nl-NL" sz="2400" b="1" dirty="0">
              <a:solidFill>
                <a:schemeClr val="bg1"/>
              </a:solidFill>
              <a:latin typeface="Interstate Black Cond" pitchFamily="50" charset="0"/>
            </a:endParaRPr>
          </a:p>
        </p:txBody>
      </p:sp>
      <p:sp>
        <p:nvSpPr>
          <p:cNvPr id="28" name="Rechthoek: afgeronde hoeken 27">
            <a:hlinkClick r:id="rId5" action="ppaction://hlinksldjump"/>
            <a:extLst>
              <a:ext uri="{FF2B5EF4-FFF2-40B4-BE49-F238E27FC236}">
                <a16:creationId xmlns:a16="http://schemas.microsoft.com/office/drawing/2014/main" id="{A17694F3-D9E1-AC18-229A-9B126D76F334}"/>
              </a:ext>
            </a:extLst>
          </p:cNvPr>
          <p:cNvSpPr/>
          <p:nvPr/>
        </p:nvSpPr>
        <p:spPr>
          <a:xfrm>
            <a:off x="10486459" y="6223872"/>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afgeronde hoeken 28">
            <a:hlinkClick r:id="rId6" action="ppaction://hlinksldjump"/>
            <a:extLst>
              <a:ext uri="{FF2B5EF4-FFF2-40B4-BE49-F238E27FC236}">
                <a16:creationId xmlns:a16="http://schemas.microsoft.com/office/drawing/2014/main" id="{4382EC50-F585-DD90-0947-D56C80C5EF55}"/>
              </a:ext>
            </a:extLst>
          </p:cNvPr>
          <p:cNvSpPr/>
          <p:nvPr/>
        </p:nvSpPr>
        <p:spPr>
          <a:xfrm>
            <a:off x="10937577" y="6223872"/>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E99FCE73-44BB-C4DE-04B5-C829DF9CBAC6}"/>
              </a:ext>
            </a:extLst>
          </p:cNvPr>
          <p:cNvSpPr txBox="1"/>
          <p:nvPr/>
        </p:nvSpPr>
        <p:spPr>
          <a:xfrm>
            <a:off x="393146" y="4194831"/>
            <a:ext cx="6442122" cy="646331"/>
          </a:xfrm>
          <a:prstGeom prst="rect">
            <a:avLst/>
          </a:prstGeom>
          <a:noFill/>
        </p:spPr>
        <p:txBody>
          <a:bodyPr wrap="square" rtlCol="0">
            <a:spAutoFit/>
          </a:bodyPr>
          <a:lstStyle/>
          <a:p>
            <a:r>
              <a:rPr lang="nl-NL" sz="3600" b="1" dirty="0">
                <a:solidFill>
                  <a:schemeClr val="bg1"/>
                </a:solidFill>
                <a:latin typeface="Interstate Black Cond" pitchFamily="50" charset="0"/>
              </a:rPr>
              <a:t>COMMUNICATIEMIDDELEN</a:t>
            </a:r>
          </a:p>
        </p:txBody>
      </p:sp>
    </p:spTree>
    <p:extLst>
      <p:ext uri="{BB962C8B-B14F-4D97-AF65-F5344CB8AC3E}">
        <p14:creationId xmlns:p14="http://schemas.microsoft.com/office/powerpoint/2010/main" val="2360733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B07F0-5033-5260-1BEE-7A0CCE08AEFE}"/>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6947D435-EB2A-D857-48AD-189A3C22058F}"/>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COMMUNICATIE</a:t>
            </a:r>
          </a:p>
        </p:txBody>
      </p:sp>
      <p:sp>
        <p:nvSpPr>
          <p:cNvPr id="7" name="Tekstvak 6">
            <a:extLst>
              <a:ext uri="{FF2B5EF4-FFF2-40B4-BE49-F238E27FC236}">
                <a16:creationId xmlns:a16="http://schemas.microsoft.com/office/drawing/2014/main" id="{9EE124E3-80FC-CA15-29BF-23E5F0C5A47E}"/>
              </a:ext>
            </a:extLst>
          </p:cNvPr>
          <p:cNvSpPr txBox="1"/>
          <p:nvPr/>
        </p:nvSpPr>
        <p:spPr>
          <a:xfrm>
            <a:off x="365290" y="1169992"/>
            <a:ext cx="5116498" cy="5417765"/>
          </a:xfrm>
          <a:prstGeom prst="rect">
            <a:avLst/>
          </a:prstGeom>
          <a:noFill/>
        </p:spPr>
        <p:txBody>
          <a:bodyPr wrap="square" lIns="91440" tIns="45720" rIns="91440" bIns="45720" rtlCol="0" anchor="t">
            <a:spAutoFit/>
          </a:bodyPr>
          <a:lstStyle/>
          <a:p>
            <a:pPr algn="just">
              <a:lnSpc>
                <a:spcPct val="116000"/>
              </a:lnSpc>
              <a:spcAft>
                <a:spcPts val="800"/>
              </a:spcAft>
            </a:pPr>
            <a:r>
              <a:rPr lang="nl-NL" dirty="0">
                <a:solidFill>
                  <a:srgbClr val="EF790C"/>
                </a:solidFill>
                <a:latin typeface="Interstate LightCondensed" panose="02000506050000020004" pitchFamily="50" charset="0"/>
              </a:rPr>
              <a:t>COMMUNICATIE- EN CONTENTPLAN</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Allereerst starten we met het maken van een communicatieplan. Hierin omschrijven we onze doelen: willen we informeren, interactie stimuleren of leden tot actie aanzetten? Vervolgens denken we na over hoe we dit willen uitvoeren en welke communicatiemiddelen we hiervoor gaan inzetten. Om de juiste doelgroep effectief te bereiken is het namelijk van belang dat we de juiste kanalen kiezen. We hebben binnen onze vereniging te maken met diverse leeftijdscategorieën, waardoor er verschillende voorkeuren zijn wat betreft communicatie. We brengen onze doelgroepen en hun wensen en behoeften in kaart. Onze oudere leden geven waarschijnlijk de voorkeur aan e-mail en nieuwsbrieven, maar onze jongere leden reageren op sociale media of apps. </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Aan de hand van het communicatieplan gaat de communicatiecommissie aan de slag met een contentplan. Hierbij kijken ze naar welke onderwerpen en thema’s er spelen onder de leden. Commissies leveren bij de communicatiecommissie aan wat er speelt.  Vervolgens kunnen ze dit plaatsen op de contentagenda: wanneer, het onderwerp, in welke vorm en met welk doel en voor welke doelgroep. Dit kun je bijvoorbeeld doen door middel van Google Agenda of een Excel-bestand. </a:t>
            </a:r>
            <a:r>
              <a:rPr lang="nl-NL" sz="1200" dirty="0">
                <a:solidFill>
                  <a:srgbClr val="EF790C"/>
                </a:solidFill>
                <a:effectLst/>
                <a:latin typeface="Interstate Light" pitchFamily="50" charset="0"/>
                <a:ea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Klik hier</a:t>
            </a:r>
            <a:r>
              <a:rPr lang="nl-NL" sz="1200" dirty="0">
                <a:effectLst/>
                <a:latin typeface="Interstate Light" pitchFamily="50" charset="0"/>
                <a:ea typeface="Times New Roman" panose="02020603050405020304" pitchFamily="18" charset="0"/>
                <a:cs typeface="Times New Roman" panose="02020603050405020304" pitchFamily="18" charset="0"/>
              </a:rPr>
              <a:t> voor een overzicht van de communicatie per doelgroep.</a:t>
            </a:r>
          </a:p>
          <a:p>
            <a:pPr algn="just">
              <a:lnSpc>
                <a:spcPct val="116000"/>
              </a:lnSpc>
              <a:spcAft>
                <a:spcPts val="800"/>
              </a:spcAft>
            </a:pPr>
            <a:r>
              <a:rPr lang="nl-NL" sz="1200" dirty="0">
                <a:solidFill>
                  <a:srgbClr val="EF790C"/>
                </a:solidFill>
                <a:latin typeface="Interstate Light" pitchFamily="50" charset="0"/>
                <a:ea typeface="Times New Roman" panose="02020603050405020304" pitchFamily="18"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Klik hier</a:t>
            </a:r>
            <a:r>
              <a:rPr lang="nl-NL" sz="1200" dirty="0">
                <a:solidFill>
                  <a:srgbClr val="EF790C"/>
                </a:solidFill>
                <a:latin typeface="Interstate Light" pitchFamily="50" charset="0"/>
                <a:ea typeface="Times New Roman" panose="02020603050405020304" pitchFamily="18" charset="0"/>
                <a:cs typeface="Times New Roman" panose="02020603050405020304" pitchFamily="18" charset="0"/>
              </a:rPr>
              <a:t> </a:t>
            </a:r>
            <a:r>
              <a:rPr lang="nl-NL" sz="1200" dirty="0">
                <a:latin typeface="Interstate Light" pitchFamily="50" charset="0"/>
                <a:ea typeface="Times New Roman" panose="02020603050405020304" pitchFamily="18" charset="0"/>
                <a:cs typeface="Times New Roman" panose="02020603050405020304" pitchFamily="18" charset="0"/>
              </a:rPr>
              <a:t>voor een voorbeeld van hoe een contentkalender er uit kan zien.</a:t>
            </a:r>
            <a:endParaRPr lang="nl-NL" sz="1200" dirty="0">
              <a:effectLst/>
              <a:latin typeface="Interstate Light" pitchFamily="50" charset="0"/>
              <a:ea typeface="Times New Roman" panose="02020603050405020304" pitchFamily="18" charset="0"/>
              <a:cs typeface="Times New Roman" panose="02020603050405020304" pitchFamily="18" charset="0"/>
            </a:endParaRPr>
          </a:p>
        </p:txBody>
      </p:sp>
      <p:pic>
        <p:nvPicPr>
          <p:cNvPr id="9" name="Afbeelding 8" descr="Afbeelding met clipart, ontwerp&#10;&#10;Automatisch gegenereerde beschrijving">
            <a:extLst>
              <a:ext uri="{FF2B5EF4-FFF2-40B4-BE49-F238E27FC236}">
                <a16:creationId xmlns:a16="http://schemas.microsoft.com/office/drawing/2014/main" id="{03A8CCA6-A653-A1C5-DFEF-0C832BA89A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6" action="ppaction://hlinksldjump"/>
            <a:extLst>
              <a:ext uri="{FF2B5EF4-FFF2-40B4-BE49-F238E27FC236}">
                <a16:creationId xmlns:a16="http://schemas.microsoft.com/office/drawing/2014/main" id="{02BA9793-85FE-35A2-744B-1B8CD7547DEE}"/>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A9CD3882-77C2-EB9B-7364-36875BD4BAB1}"/>
              </a:ext>
            </a:extLst>
          </p:cNvPr>
          <p:cNvSpPr txBox="1"/>
          <p:nvPr/>
        </p:nvSpPr>
        <p:spPr>
          <a:xfrm>
            <a:off x="10449608" y="6219520"/>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9" name="Tekstvak 18">
            <a:extLst>
              <a:ext uri="{FF2B5EF4-FFF2-40B4-BE49-F238E27FC236}">
                <a16:creationId xmlns:a16="http://schemas.microsoft.com/office/drawing/2014/main" id="{64BA2137-0F9A-D275-AC68-9C24D2D21126}"/>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5" name="Rechthoek: afgeronde hoeken 4">
            <a:hlinkClick r:id="rId7" action="ppaction://hlinksldjump"/>
            <a:extLst>
              <a:ext uri="{FF2B5EF4-FFF2-40B4-BE49-F238E27FC236}">
                <a16:creationId xmlns:a16="http://schemas.microsoft.com/office/drawing/2014/main" id="{888B6A8E-67FD-9C07-B476-E2722D7A6EB4}"/>
              </a:ext>
            </a:extLst>
          </p:cNvPr>
          <p:cNvSpPr/>
          <p:nvPr/>
        </p:nvSpPr>
        <p:spPr>
          <a:xfrm>
            <a:off x="10971300" y="620275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hlinkClick r:id="rId8" action="ppaction://hlinksldjump"/>
            <a:extLst>
              <a:ext uri="{FF2B5EF4-FFF2-40B4-BE49-F238E27FC236}">
                <a16:creationId xmlns:a16="http://schemas.microsoft.com/office/drawing/2014/main" id="{4E649F99-C99B-EA79-36FA-E9B3B66A8CC7}"/>
              </a:ext>
            </a:extLst>
          </p:cNvPr>
          <p:cNvSpPr/>
          <p:nvPr/>
        </p:nvSpPr>
        <p:spPr>
          <a:xfrm>
            <a:off x="10486459" y="6233203"/>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8FA2307A-9217-CD7C-56DA-AF3DCCDF0CB2}"/>
              </a:ext>
            </a:extLst>
          </p:cNvPr>
          <p:cNvSpPr txBox="1"/>
          <p:nvPr/>
        </p:nvSpPr>
        <p:spPr>
          <a:xfrm>
            <a:off x="6012533" y="1169992"/>
            <a:ext cx="5116498" cy="3070328"/>
          </a:xfrm>
          <a:prstGeom prst="rect">
            <a:avLst/>
          </a:prstGeom>
          <a:noFill/>
        </p:spPr>
        <p:txBody>
          <a:bodyPr wrap="square" lIns="91440" tIns="45720" rIns="91440" bIns="45720" rtlCol="0" anchor="t">
            <a:spAutoFit/>
          </a:bodyPr>
          <a:lstStyle/>
          <a:p>
            <a:pPr algn="just">
              <a:lnSpc>
                <a:spcPct val="116000"/>
              </a:lnSpc>
              <a:spcAft>
                <a:spcPts val="800"/>
              </a:spcAft>
            </a:pPr>
            <a:r>
              <a:rPr lang="nl-NL" dirty="0">
                <a:solidFill>
                  <a:srgbClr val="EF790C"/>
                </a:solidFill>
                <a:latin typeface="Interstate LightCondensed" panose="02000506050000020004" pitchFamily="50" charset="0"/>
              </a:rPr>
              <a:t>CONSISTENTIE EN EENDUIDIGHEID</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Consistente en regelmatige communicatie helpt om de interne betrokkenheid en het vertrouwen met onze leden op te bouwen. Doordat wij op de juiste momenten communiceren geven we duidelijkheid en transparantie, waardoor er minder snel miscommunicatie ontstaat bij onze leden. Hierbij zoeken wij de balans en zenden we niet té veel informatie. We denken goed na over wat wel en wat niet gecommuniceerd moet worden én de manier waarop we dit doen. Bij gevoelige informatie kiezen we voor mondelinge communicatie, zoals een fysieke bijeenkomst. Willen we richting het einde van het seizoen bijvoorbeeld inventariseren wie er doorgaan/stoppen met hockeyen, dan zeggen we niet ‘Schrijf je nog snel uit’, maar ‘Wat wil jij volgend jaar?’. </a:t>
            </a:r>
          </a:p>
        </p:txBody>
      </p:sp>
      <p:sp>
        <p:nvSpPr>
          <p:cNvPr id="3" name="Tekstvak 2">
            <a:extLst>
              <a:ext uri="{FF2B5EF4-FFF2-40B4-BE49-F238E27FC236}">
                <a16:creationId xmlns:a16="http://schemas.microsoft.com/office/drawing/2014/main" id="{22928703-38A3-098B-63C8-109C3E5D14BA}"/>
              </a:ext>
            </a:extLst>
          </p:cNvPr>
          <p:cNvSpPr txBox="1"/>
          <p:nvPr/>
        </p:nvSpPr>
        <p:spPr>
          <a:xfrm>
            <a:off x="6039489" y="4447161"/>
            <a:ext cx="5116498" cy="1570751"/>
          </a:xfrm>
          <a:prstGeom prst="rect">
            <a:avLst/>
          </a:prstGeom>
          <a:noFill/>
        </p:spPr>
        <p:txBody>
          <a:bodyPr wrap="square" lIns="91440" tIns="45720" rIns="91440" bIns="45720" rtlCol="0" anchor="t">
            <a:spAutoFit/>
          </a:bodyPr>
          <a:lstStyle/>
          <a:p>
            <a:pPr algn="just">
              <a:lnSpc>
                <a:spcPct val="116000"/>
              </a:lnSpc>
              <a:spcAft>
                <a:spcPts val="800"/>
              </a:spcAft>
            </a:pPr>
            <a:r>
              <a:rPr lang="nl-NL" dirty="0">
                <a:solidFill>
                  <a:srgbClr val="EF790C"/>
                </a:solidFill>
                <a:latin typeface="Interstate LightCondensed" panose="02000506050000020004" pitchFamily="50" charset="0"/>
              </a:rPr>
              <a:t>PROFESSIONALITEIT</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Onze communicatie moet aantrekkelijk en professioneel zijn, dit zorgt voor autoriteit en geloofwaardigheid bij onze leden Onze boodschappen zijn daarom in de juiste spelling en grammatica. Ook houden we rekening met de stijl waarin we schrijven en maken we informerende teksten zo kort mogelijk. </a:t>
            </a:r>
          </a:p>
        </p:txBody>
      </p:sp>
    </p:spTree>
    <p:extLst>
      <p:ext uri="{BB962C8B-B14F-4D97-AF65-F5344CB8AC3E}">
        <p14:creationId xmlns:p14="http://schemas.microsoft.com/office/powerpoint/2010/main" val="12140416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495DE83-67EB-F1F6-75DB-456B5746713F}"/>
            </a:ext>
          </a:extLst>
        </p:cNvPr>
        <p:cNvGrpSpPr/>
        <p:nvPr/>
      </p:nvGrpSpPr>
      <p:grpSpPr>
        <a:xfrm>
          <a:off x="0" y="0"/>
          <a:ext cx="0" cy="0"/>
          <a:chOff x="0" y="0"/>
          <a:chExt cx="0" cy="0"/>
        </a:xfrm>
      </p:grpSpPr>
      <p:sp>
        <p:nvSpPr>
          <p:cNvPr id="11" name="Tekstvak 10">
            <a:extLst>
              <a:ext uri="{FF2B5EF4-FFF2-40B4-BE49-F238E27FC236}">
                <a16:creationId xmlns:a16="http://schemas.microsoft.com/office/drawing/2014/main" id="{B50F6FA3-08E0-DF06-5744-8CE40E2B85AC}"/>
              </a:ext>
            </a:extLst>
          </p:cNvPr>
          <p:cNvSpPr txBox="1"/>
          <p:nvPr/>
        </p:nvSpPr>
        <p:spPr>
          <a:xfrm>
            <a:off x="372644" y="1252437"/>
            <a:ext cx="5723356" cy="1276888"/>
          </a:xfrm>
          <a:prstGeom prst="rect">
            <a:avLst/>
          </a:prstGeom>
          <a:noFill/>
        </p:spPr>
        <p:txBody>
          <a:bodyPr wrap="square" lIns="91440" tIns="45720" rIns="91440" bIns="45720" rtlCol="0" anchor="t">
            <a:spAutoFit/>
          </a:bodyPr>
          <a:lstStyle/>
          <a:p>
            <a:pPr algn="just">
              <a:lnSpc>
                <a:spcPct val="107000"/>
              </a:lnSpc>
              <a:spcAft>
                <a:spcPts val="800"/>
              </a:spcAft>
            </a:pPr>
            <a:r>
              <a:rPr lang="nl-NL" dirty="0">
                <a:solidFill>
                  <a:srgbClr val="EF790C"/>
                </a:solidFill>
                <a:latin typeface="Interstate LightCondensed" panose="02000506050000020004" pitchFamily="50" charset="0"/>
              </a:rPr>
              <a:t>DOELGROEPCOMMUNICATIE</a:t>
            </a: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2" name="Tekstvak 1">
            <a:extLst>
              <a:ext uri="{FF2B5EF4-FFF2-40B4-BE49-F238E27FC236}">
                <a16:creationId xmlns:a16="http://schemas.microsoft.com/office/drawing/2014/main" id="{84B80753-C281-1FEB-36BF-FDEB625BF77C}"/>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COMMUNICATIE</a:t>
            </a:r>
          </a:p>
        </p:txBody>
      </p:sp>
      <p:pic>
        <p:nvPicPr>
          <p:cNvPr id="8" name="Afbeelding 7" descr="Afbeelding met clipart, ontwerp&#10;&#10;Automatisch gegenereerde beschrijving">
            <a:extLst>
              <a:ext uri="{FF2B5EF4-FFF2-40B4-BE49-F238E27FC236}">
                <a16:creationId xmlns:a16="http://schemas.microsoft.com/office/drawing/2014/main" id="{3D704C9B-135C-BC78-C560-D44591BF6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3" action="ppaction://hlinksldjump"/>
            <a:extLst>
              <a:ext uri="{FF2B5EF4-FFF2-40B4-BE49-F238E27FC236}">
                <a16:creationId xmlns:a16="http://schemas.microsoft.com/office/drawing/2014/main" id="{FCD4AD0A-9AD0-F339-097E-B5ED8CF16E20}"/>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6AC8C392-40E8-FEC5-8258-85347CD91D30}"/>
              </a:ext>
            </a:extLst>
          </p:cNvPr>
          <p:cNvSpPr txBox="1"/>
          <p:nvPr/>
        </p:nvSpPr>
        <p:spPr>
          <a:xfrm>
            <a:off x="10449608" y="6219520"/>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4" name="Tekstvak 13">
            <a:extLst>
              <a:ext uri="{FF2B5EF4-FFF2-40B4-BE49-F238E27FC236}">
                <a16:creationId xmlns:a16="http://schemas.microsoft.com/office/drawing/2014/main" id="{F625B363-3FB7-33AF-EAE0-C38C41612BD5}"/>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4" name="Rechthoek: afgeronde hoeken 3">
            <a:hlinkClick r:id="rId4" action="ppaction://hlinksldjump"/>
            <a:extLst>
              <a:ext uri="{FF2B5EF4-FFF2-40B4-BE49-F238E27FC236}">
                <a16:creationId xmlns:a16="http://schemas.microsoft.com/office/drawing/2014/main" id="{1C87DAE9-50CA-0EEF-6DD3-4BD2B8D4232A}"/>
              </a:ext>
            </a:extLst>
          </p:cNvPr>
          <p:cNvSpPr/>
          <p:nvPr/>
        </p:nvSpPr>
        <p:spPr>
          <a:xfrm>
            <a:off x="10486459" y="6233203"/>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hlinkClick r:id="rId5" action="ppaction://hlinksldjump"/>
            <a:extLst>
              <a:ext uri="{FF2B5EF4-FFF2-40B4-BE49-F238E27FC236}">
                <a16:creationId xmlns:a16="http://schemas.microsoft.com/office/drawing/2014/main" id="{28A33FF8-ADCA-DAE3-C0DB-8545392D3B7C}"/>
              </a:ext>
            </a:extLst>
          </p:cNvPr>
          <p:cNvSpPr/>
          <p:nvPr/>
        </p:nvSpPr>
        <p:spPr>
          <a:xfrm>
            <a:off x="10957597" y="6190671"/>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afgeronde hoeken 15">
            <a:extLst>
              <a:ext uri="{FF2B5EF4-FFF2-40B4-BE49-F238E27FC236}">
                <a16:creationId xmlns:a16="http://schemas.microsoft.com/office/drawing/2014/main" id="{BC23801B-6B64-6802-B9C4-524F000133C7}"/>
              </a:ext>
            </a:extLst>
          </p:cNvPr>
          <p:cNvSpPr/>
          <p:nvPr/>
        </p:nvSpPr>
        <p:spPr>
          <a:xfrm>
            <a:off x="447207" y="1855763"/>
            <a:ext cx="8111933" cy="4331826"/>
          </a:xfrm>
          <a:prstGeom prst="roundRect">
            <a:avLst>
              <a:gd name="adj" fmla="val 2334"/>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20" name="Tabel 19">
            <a:extLst>
              <a:ext uri="{FF2B5EF4-FFF2-40B4-BE49-F238E27FC236}">
                <a16:creationId xmlns:a16="http://schemas.microsoft.com/office/drawing/2014/main" id="{B9CCAF6B-E89B-2AA4-DE88-F418BFB49587}"/>
              </a:ext>
            </a:extLst>
          </p:cNvPr>
          <p:cNvGraphicFramePr>
            <a:graphicFrameLocks noGrp="1"/>
          </p:cNvGraphicFramePr>
          <p:nvPr>
            <p:extLst>
              <p:ext uri="{D42A27DB-BD31-4B8C-83A1-F6EECF244321}">
                <p14:modId xmlns:p14="http://schemas.microsoft.com/office/powerpoint/2010/main" val="1536010728"/>
              </p:ext>
            </p:extLst>
          </p:nvPr>
        </p:nvGraphicFramePr>
        <p:xfrm>
          <a:off x="747251" y="2036062"/>
          <a:ext cx="7590504" cy="3922292"/>
        </p:xfrm>
        <a:graphic>
          <a:graphicData uri="http://schemas.openxmlformats.org/drawingml/2006/table">
            <a:tbl>
              <a:tblPr firstRow="1" firstCol="1" bandRow="1">
                <a:tableStyleId>{0660B408-B3CF-4A94-85FC-2B1E0A45F4A2}</a:tableStyleId>
              </a:tblPr>
              <a:tblGrid>
                <a:gridCol w="1227732">
                  <a:extLst>
                    <a:ext uri="{9D8B030D-6E8A-4147-A177-3AD203B41FA5}">
                      <a16:colId xmlns:a16="http://schemas.microsoft.com/office/drawing/2014/main" val="1123102701"/>
                    </a:ext>
                  </a:extLst>
                </a:gridCol>
                <a:gridCol w="1179512">
                  <a:extLst>
                    <a:ext uri="{9D8B030D-6E8A-4147-A177-3AD203B41FA5}">
                      <a16:colId xmlns:a16="http://schemas.microsoft.com/office/drawing/2014/main" val="3041386703"/>
                    </a:ext>
                  </a:extLst>
                </a:gridCol>
                <a:gridCol w="1089552">
                  <a:extLst>
                    <a:ext uri="{9D8B030D-6E8A-4147-A177-3AD203B41FA5}">
                      <a16:colId xmlns:a16="http://schemas.microsoft.com/office/drawing/2014/main" val="3994432874"/>
                    </a:ext>
                  </a:extLst>
                </a:gridCol>
                <a:gridCol w="1364585">
                  <a:extLst>
                    <a:ext uri="{9D8B030D-6E8A-4147-A177-3AD203B41FA5}">
                      <a16:colId xmlns:a16="http://schemas.microsoft.com/office/drawing/2014/main" val="2354309660"/>
                    </a:ext>
                  </a:extLst>
                </a:gridCol>
                <a:gridCol w="1380406">
                  <a:extLst>
                    <a:ext uri="{9D8B030D-6E8A-4147-A177-3AD203B41FA5}">
                      <a16:colId xmlns:a16="http://schemas.microsoft.com/office/drawing/2014/main" val="3320660387"/>
                    </a:ext>
                  </a:extLst>
                </a:gridCol>
                <a:gridCol w="1348717">
                  <a:extLst>
                    <a:ext uri="{9D8B030D-6E8A-4147-A177-3AD203B41FA5}">
                      <a16:colId xmlns:a16="http://schemas.microsoft.com/office/drawing/2014/main" val="1824932169"/>
                    </a:ext>
                  </a:extLst>
                </a:gridCol>
              </a:tblGrid>
              <a:tr h="576380">
                <a:tc>
                  <a:txBody>
                    <a:bodyPr/>
                    <a:lstStyle/>
                    <a:p>
                      <a:pPr algn="l">
                        <a:lnSpc>
                          <a:spcPct val="107000"/>
                        </a:lnSpc>
                        <a:spcAft>
                          <a:spcPts val="800"/>
                        </a:spcAft>
                        <a:buNone/>
                      </a:pPr>
                      <a:r>
                        <a:rPr lang="nl-NL" sz="1200" kern="100" dirty="0">
                          <a:effectLst/>
                          <a:latin typeface="Interstate Light" pitchFamily="50" charset="0"/>
                        </a:rPr>
                        <a:t>Middel</a:t>
                      </a:r>
                      <a:endParaRPr lang="nl-NL" sz="1200" kern="100" dirty="0">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0A84F3"/>
                    </a:solidFill>
                  </a:tcPr>
                </a:tc>
                <a:tc>
                  <a:txBody>
                    <a:bodyPr/>
                    <a:lstStyle/>
                    <a:p>
                      <a:pPr algn="l">
                        <a:lnSpc>
                          <a:spcPct val="107000"/>
                        </a:lnSpc>
                        <a:spcAft>
                          <a:spcPts val="800"/>
                        </a:spcAft>
                        <a:buNone/>
                      </a:pPr>
                      <a:r>
                        <a:rPr lang="nl-NL" sz="1200" kern="100" dirty="0">
                          <a:effectLst/>
                          <a:latin typeface="Interstate Light" pitchFamily="50" charset="0"/>
                        </a:rPr>
                        <a:t>14 – 24 jaar </a:t>
                      </a:r>
                      <a:endParaRPr lang="nl-NL" sz="1200" kern="100" dirty="0">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0A84F3"/>
                    </a:solidFill>
                  </a:tcPr>
                </a:tc>
                <a:tc>
                  <a:txBody>
                    <a:bodyPr/>
                    <a:lstStyle/>
                    <a:p>
                      <a:pPr algn="l">
                        <a:lnSpc>
                          <a:spcPct val="107000"/>
                        </a:lnSpc>
                        <a:spcAft>
                          <a:spcPts val="800"/>
                        </a:spcAft>
                        <a:buNone/>
                      </a:pPr>
                      <a:r>
                        <a:rPr lang="nl-NL" sz="1200" kern="100" dirty="0">
                          <a:effectLst/>
                          <a:latin typeface="Interstate Light" pitchFamily="50" charset="0"/>
                        </a:rPr>
                        <a:t>25 – 35 jaar </a:t>
                      </a:r>
                      <a:endParaRPr lang="nl-NL" sz="1200" kern="100" dirty="0">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0A84F3"/>
                    </a:solidFill>
                  </a:tcPr>
                </a:tc>
                <a:tc>
                  <a:txBody>
                    <a:bodyPr/>
                    <a:lstStyle/>
                    <a:p>
                      <a:pPr algn="l">
                        <a:lnSpc>
                          <a:spcPct val="107000"/>
                        </a:lnSpc>
                        <a:spcAft>
                          <a:spcPts val="800"/>
                        </a:spcAft>
                        <a:buNone/>
                      </a:pPr>
                      <a:r>
                        <a:rPr lang="nl-NL" sz="1200" kern="100" dirty="0">
                          <a:effectLst/>
                          <a:latin typeface="Interstate Light" pitchFamily="50" charset="0"/>
                        </a:rPr>
                        <a:t>35 – 45 jaar (ouders) </a:t>
                      </a:r>
                      <a:endParaRPr lang="nl-NL" sz="1200" kern="100" dirty="0">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0A84F3"/>
                    </a:solidFill>
                  </a:tcPr>
                </a:tc>
                <a:tc>
                  <a:txBody>
                    <a:bodyPr/>
                    <a:lstStyle/>
                    <a:p>
                      <a:pPr algn="l">
                        <a:lnSpc>
                          <a:spcPct val="107000"/>
                        </a:lnSpc>
                        <a:spcAft>
                          <a:spcPts val="800"/>
                        </a:spcAft>
                        <a:buNone/>
                      </a:pPr>
                      <a:r>
                        <a:rPr lang="nl-NL" sz="1200" kern="100" dirty="0">
                          <a:effectLst/>
                          <a:latin typeface="Interstate Light" pitchFamily="50" charset="0"/>
                        </a:rPr>
                        <a:t>45 – 65 jaar</a:t>
                      </a:r>
                      <a:endParaRPr lang="nl-NL" sz="1200" kern="100" dirty="0">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0A84F3"/>
                    </a:solidFill>
                  </a:tcPr>
                </a:tc>
                <a:tc>
                  <a:txBody>
                    <a:bodyPr/>
                    <a:lstStyle/>
                    <a:p>
                      <a:pPr algn="l">
                        <a:lnSpc>
                          <a:spcPct val="107000"/>
                        </a:lnSpc>
                        <a:spcAft>
                          <a:spcPts val="800"/>
                        </a:spcAft>
                        <a:buNone/>
                      </a:pPr>
                      <a:r>
                        <a:rPr lang="nl-NL" sz="1200" kern="100" dirty="0">
                          <a:effectLst/>
                          <a:latin typeface="Interstate Light" pitchFamily="50" charset="0"/>
                        </a:rPr>
                        <a:t>65+ </a:t>
                      </a:r>
                      <a:endParaRPr lang="nl-NL" sz="1200" kern="100" dirty="0">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0A84F3"/>
                    </a:solidFill>
                  </a:tcPr>
                </a:tc>
                <a:extLst>
                  <a:ext uri="{0D108BD9-81ED-4DB2-BD59-A6C34878D82A}">
                    <a16:rowId xmlns:a16="http://schemas.microsoft.com/office/drawing/2014/main" val="3594068457"/>
                  </a:ext>
                </a:extLst>
              </a:tr>
              <a:tr h="278826">
                <a:tc>
                  <a:txBody>
                    <a:bodyPr/>
                    <a:lstStyle/>
                    <a:p>
                      <a:pPr algn="l">
                        <a:lnSpc>
                          <a:spcPct val="107000"/>
                        </a:lnSpc>
                        <a:spcAft>
                          <a:spcPts val="800"/>
                        </a:spcAft>
                        <a:buNone/>
                      </a:pPr>
                      <a:r>
                        <a:rPr lang="nl-NL" sz="1200" kern="100" dirty="0">
                          <a:solidFill>
                            <a:schemeClr val="bg1"/>
                          </a:solidFill>
                          <a:effectLst/>
                          <a:latin typeface="Interstate Light" pitchFamily="50" charset="0"/>
                        </a:rPr>
                        <a:t>Website </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X</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X</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rPr>
                        <a:t>X</a:t>
                      </a: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25363852"/>
                  </a:ext>
                </a:extLst>
              </a:tr>
              <a:tr h="278826">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E-mail</a:t>
                      </a: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X</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rPr>
                        <a:t>X</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rPr>
                        <a:t>X</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rPr>
                        <a:t>X</a:t>
                      </a: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7020550"/>
                  </a:ext>
                </a:extLst>
              </a:tr>
              <a:tr h="278826">
                <a:tc>
                  <a:txBody>
                    <a:bodyPr/>
                    <a:lstStyle/>
                    <a:p>
                      <a:pPr algn="l">
                        <a:lnSpc>
                          <a:spcPct val="107000"/>
                        </a:lnSpc>
                        <a:spcAft>
                          <a:spcPts val="800"/>
                        </a:spcAft>
                        <a:buNone/>
                      </a:pPr>
                      <a:r>
                        <a:rPr lang="nl-NL" sz="1200" kern="100" dirty="0">
                          <a:solidFill>
                            <a:schemeClr val="bg1"/>
                          </a:solidFill>
                          <a:effectLst/>
                          <a:latin typeface="Interstate Light" pitchFamily="50" charset="0"/>
                        </a:rPr>
                        <a:t>Nieuwsbrief </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rPr>
                        <a:t>X</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rPr>
                        <a:t>X</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rPr>
                        <a:t>X</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rPr>
                        <a:t>X</a:t>
                      </a: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97502870"/>
                  </a:ext>
                </a:extLst>
              </a:tr>
              <a:tr h="278826">
                <a:tc>
                  <a:txBody>
                    <a:bodyPr/>
                    <a:lstStyle/>
                    <a:p>
                      <a:pPr algn="l">
                        <a:lnSpc>
                          <a:spcPct val="107000"/>
                        </a:lnSpc>
                        <a:spcAft>
                          <a:spcPts val="800"/>
                        </a:spcAft>
                        <a:buNone/>
                      </a:pPr>
                      <a:r>
                        <a:rPr lang="nl-NL" sz="1200" kern="100" dirty="0">
                          <a:solidFill>
                            <a:schemeClr val="bg1"/>
                          </a:solidFill>
                          <a:effectLst/>
                          <a:latin typeface="Interstate Light" pitchFamily="50" charset="0"/>
                        </a:rPr>
                        <a:t>Clubblad </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rPr>
                        <a:t>X</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rPr>
                        <a:t>X</a:t>
                      </a: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91400950"/>
                  </a:ext>
                </a:extLst>
              </a:tr>
              <a:tr h="278826">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Whatsapp</a:t>
                      </a: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rPr>
                        <a:t>X</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rPr>
                        <a:t>X</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rPr>
                        <a:t>X</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rPr>
                        <a:t>X</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rPr>
                        <a:t>X</a:t>
                      </a: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13788594"/>
                  </a:ext>
                </a:extLst>
              </a:tr>
              <a:tr h="278826">
                <a:tc>
                  <a:txBody>
                    <a:bodyPr/>
                    <a:lstStyle/>
                    <a:p>
                      <a:pPr algn="l">
                        <a:lnSpc>
                          <a:spcPct val="107000"/>
                        </a:lnSpc>
                        <a:spcAft>
                          <a:spcPts val="800"/>
                        </a:spcAft>
                        <a:buNone/>
                      </a:pPr>
                      <a:r>
                        <a:rPr lang="nl-NL" sz="1200" kern="100" dirty="0">
                          <a:solidFill>
                            <a:schemeClr val="bg1"/>
                          </a:solidFill>
                          <a:effectLst/>
                          <a:latin typeface="Interstate Light" pitchFamily="50" charset="0"/>
                        </a:rPr>
                        <a:t>Facebook</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rPr>
                        <a:t>X</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X</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rPr>
                        <a:t>X</a:t>
                      </a: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26220260"/>
                  </a:ext>
                </a:extLst>
              </a:tr>
              <a:tr h="278826">
                <a:tc>
                  <a:txBody>
                    <a:bodyPr/>
                    <a:lstStyle/>
                    <a:p>
                      <a:pPr algn="l">
                        <a:lnSpc>
                          <a:spcPct val="107000"/>
                        </a:lnSpc>
                        <a:spcAft>
                          <a:spcPts val="800"/>
                        </a:spcAft>
                        <a:buNone/>
                      </a:pPr>
                      <a:r>
                        <a:rPr lang="nl-NL" sz="1200" kern="100" dirty="0">
                          <a:solidFill>
                            <a:schemeClr val="bg1"/>
                          </a:solidFill>
                          <a:effectLst/>
                          <a:latin typeface="Interstate Light" pitchFamily="50" charset="0"/>
                        </a:rPr>
                        <a:t>Instagram</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X</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rPr>
                        <a:t>X</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rPr>
                        <a:t>X</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67793148"/>
                  </a:ext>
                </a:extLst>
              </a:tr>
              <a:tr h="278826">
                <a:tc>
                  <a:txBody>
                    <a:bodyPr/>
                    <a:lstStyle/>
                    <a:p>
                      <a:pPr algn="l">
                        <a:lnSpc>
                          <a:spcPct val="107000"/>
                        </a:lnSpc>
                        <a:spcAft>
                          <a:spcPts val="800"/>
                        </a:spcAft>
                        <a:buNone/>
                      </a:pPr>
                      <a:r>
                        <a:rPr lang="nl-NL" sz="1200" kern="100" dirty="0">
                          <a:solidFill>
                            <a:schemeClr val="bg1"/>
                          </a:solidFill>
                          <a:effectLst/>
                          <a:latin typeface="Interstate Light" pitchFamily="50" charset="0"/>
                        </a:rPr>
                        <a:t>LinkedIn</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rPr>
                        <a:t>X</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rPr>
                        <a:t>X</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X</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16497132"/>
                  </a:ext>
                </a:extLst>
              </a:tr>
              <a:tr h="278826">
                <a:tc>
                  <a:txBody>
                    <a:bodyPr/>
                    <a:lstStyle/>
                    <a:p>
                      <a:pPr algn="l">
                        <a:lnSpc>
                          <a:spcPct val="107000"/>
                        </a:lnSpc>
                        <a:spcAft>
                          <a:spcPts val="800"/>
                        </a:spcAft>
                        <a:buNone/>
                      </a:pPr>
                      <a:r>
                        <a:rPr lang="nl-NL" sz="1200" kern="100" dirty="0" err="1">
                          <a:solidFill>
                            <a:schemeClr val="bg1"/>
                          </a:solidFill>
                          <a:effectLst/>
                          <a:latin typeface="Interstate Light" pitchFamily="50" charset="0"/>
                        </a:rPr>
                        <a:t>Tiktok</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X</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36441998"/>
                  </a:ext>
                </a:extLst>
              </a:tr>
              <a:tr h="278826">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Post</a:t>
                      </a: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X</a:t>
                      </a: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25344850"/>
                  </a:ext>
                </a:extLst>
              </a:tr>
              <a:tr h="278826">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Lokale media</a:t>
                      </a: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X</a:t>
                      </a: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65090164"/>
                  </a:ext>
                </a:extLst>
              </a:tr>
              <a:tr h="278826">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Bijeenkomsten</a:t>
                      </a: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lnSpc>
                          <a:spcPct val="107000"/>
                        </a:lnSpc>
                        <a:spcAft>
                          <a:spcPts val="800"/>
                        </a:spcAft>
                        <a:buNone/>
                      </a:pP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X</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X</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X</a:t>
                      </a: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68913683"/>
                  </a:ext>
                </a:extLst>
              </a:tr>
            </a:tbl>
          </a:graphicData>
        </a:graphic>
      </p:graphicFrame>
    </p:spTree>
    <p:extLst>
      <p:ext uri="{BB962C8B-B14F-4D97-AF65-F5344CB8AC3E}">
        <p14:creationId xmlns:p14="http://schemas.microsoft.com/office/powerpoint/2010/main" val="42021127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934E8F9-A67B-BF96-1C73-DBD8A49647E5}"/>
            </a:ext>
          </a:extLst>
        </p:cNvPr>
        <p:cNvGrpSpPr/>
        <p:nvPr/>
      </p:nvGrpSpPr>
      <p:grpSpPr>
        <a:xfrm>
          <a:off x="0" y="0"/>
          <a:ext cx="0" cy="0"/>
          <a:chOff x="0" y="0"/>
          <a:chExt cx="0" cy="0"/>
        </a:xfrm>
      </p:grpSpPr>
      <p:sp>
        <p:nvSpPr>
          <p:cNvPr id="11" name="Tekstvak 10">
            <a:extLst>
              <a:ext uri="{FF2B5EF4-FFF2-40B4-BE49-F238E27FC236}">
                <a16:creationId xmlns:a16="http://schemas.microsoft.com/office/drawing/2014/main" id="{1D4636C4-CE9F-60B1-0DCD-885C7BE81C08}"/>
              </a:ext>
            </a:extLst>
          </p:cNvPr>
          <p:cNvSpPr txBox="1"/>
          <p:nvPr/>
        </p:nvSpPr>
        <p:spPr>
          <a:xfrm>
            <a:off x="372644" y="1252437"/>
            <a:ext cx="5723356" cy="1276888"/>
          </a:xfrm>
          <a:prstGeom prst="rect">
            <a:avLst/>
          </a:prstGeom>
          <a:noFill/>
        </p:spPr>
        <p:txBody>
          <a:bodyPr wrap="square" lIns="91440" tIns="45720" rIns="91440" bIns="45720" rtlCol="0" anchor="t">
            <a:spAutoFit/>
          </a:bodyPr>
          <a:lstStyle/>
          <a:p>
            <a:pPr algn="just">
              <a:lnSpc>
                <a:spcPct val="107000"/>
              </a:lnSpc>
              <a:spcAft>
                <a:spcPts val="800"/>
              </a:spcAft>
            </a:pPr>
            <a:r>
              <a:rPr lang="nl-NL" dirty="0">
                <a:solidFill>
                  <a:srgbClr val="EF790C"/>
                </a:solidFill>
                <a:latin typeface="Interstate LightCondensed" panose="02000506050000020004" pitchFamily="50" charset="0"/>
              </a:rPr>
              <a:t>CONTENTKALENDER</a:t>
            </a: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2" name="Tekstvak 1">
            <a:extLst>
              <a:ext uri="{FF2B5EF4-FFF2-40B4-BE49-F238E27FC236}">
                <a16:creationId xmlns:a16="http://schemas.microsoft.com/office/drawing/2014/main" id="{306926A2-E0A7-BEB0-C40A-02173F4CABE2}"/>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COMMUNICATIE</a:t>
            </a:r>
          </a:p>
        </p:txBody>
      </p:sp>
      <p:pic>
        <p:nvPicPr>
          <p:cNvPr id="8" name="Afbeelding 7" descr="Afbeelding met clipart, ontwerp&#10;&#10;Automatisch gegenereerde beschrijving">
            <a:extLst>
              <a:ext uri="{FF2B5EF4-FFF2-40B4-BE49-F238E27FC236}">
                <a16:creationId xmlns:a16="http://schemas.microsoft.com/office/drawing/2014/main" id="{5E8A77B5-461C-4BF5-EF69-500672A157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3" action="ppaction://hlinksldjump"/>
            <a:extLst>
              <a:ext uri="{FF2B5EF4-FFF2-40B4-BE49-F238E27FC236}">
                <a16:creationId xmlns:a16="http://schemas.microsoft.com/office/drawing/2014/main" id="{6B3CA9D0-E158-2EB8-3EFF-10311BCB841B}"/>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823E0D16-1E0D-EE0F-E1D4-79696E94E125}"/>
              </a:ext>
            </a:extLst>
          </p:cNvPr>
          <p:cNvSpPr txBox="1"/>
          <p:nvPr/>
        </p:nvSpPr>
        <p:spPr>
          <a:xfrm>
            <a:off x="10449608" y="6219520"/>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4" name="Tekstvak 13">
            <a:extLst>
              <a:ext uri="{FF2B5EF4-FFF2-40B4-BE49-F238E27FC236}">
                <a16:creationId xmlns:a16="http://schemas.microsoft.com/office/drawing/2014/main" id="{FD3F1CCC-C5E1-DD00-BF17-9F4FA7616D00}"/>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4" name="Rechthoek: afgeronde hoeken 3">
            <a:hlinkClick r:id="rId4" action="ppaction://hlinksldjump"/>
            <a:extLst>
              <a:ext uri="{FF2B5EF4-FFF2-40B4-BE49-F238E27FC236}">
                <a16:creationId xmlns:a16="http://schemas.microsoft.com/office/drawing/2014/main" id="{888E6C5A-E8CA-A3E3-CB22-7D68BB80393A}"/>
              </a:ext>
            </a:extLst>
          </p:cNvPr>
          <p:cNvSpPr/>
          <p:nvPr/>
        </p:nvSpPr>
        <p:spPr>
          <a:xfrm>
            <a:off x="10486459" y="6233203"/>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hlinkClick r:id="rId5" action="ppaction://hlinksldjump"/>
            <a:extLst>
              <a:ext uri="{FF2B5EF4-FFF2-40B4-BE49-F238E27FC236}">
                <a16:creationId xmlns:a16="http://schemas.microsoft.com/office/drawing/2014/main" id="{50B81499-CBC9-4EE3-2344-FB45D85DAC81}"/>
              </a:ext>
            </a:extLst>
          </p:cNvPr>
          <p:cNvSpPr/>
          <p:nvPr/>
        </p:nvSpPr>
        <p:spPr>
          <a:xfrm>
            <a:off x="10957597" y="6190671"/>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afgeronde hoeken 15">
            <a:extLst>
              <a:ext uri="{FF2B5EF4-FFF2-40B4-BE49-F238E27FC236}">
                <a16:creationId xmlns:a16="http://schemas.microsoft.com/office/drawing/2014/main" id="{4D2683F2-77F1-075C-DD7B-4A3BF8C420B6}"/>
              </a:ext>
            </a:extLst>
          </p:cNvPr>
          <p:cNvSpPr/>
          <p:nvPr/>
        </p:nvSpPr>
        <p:spPr>
          <a:xfrm>
            <a:off x="447207" y="1855763"/>
            <a:ext cx="8111933" cy="4331826"/>
          </a:xfrm>
          <a:prstGeom prst="roundRect">
            <a:avLst>
              <a:gd name="adj" fmla="val 188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20" name="Tabel 19">
            <a:extLst>
              <a:ext uri="{FF2B5EF4-FFF2-40B4-BE49-F238E27FC236}">
                <a16:creationId xmlns:a16="http://schemas.microsoft.com/office/drawing/2014/main" id="{C0E40BEE-38C8-3AFE-ACF9-92EDF97D0088}"/>
              </a:ext>
            </a:extLst>
          </p:cNvPr>
          <p:cNvGraphicFramePr>
            <a:graphicFrameLocks noGrp="1"/>
          </p:cNvGraphicFramePr>
          <p:nvPr>
            <p:extLst>
              <p:ext uri="{D42A27DB-BD31-4B8C-83A1-F6EECF244321}">
                <p14:modId xmlns:p14="http://schemas.microsoft.com/office/powerpoint/2010/main" val="850553225"/>
              </p:ext>
            </p:extLst>
          </p:nvPr>
        </p:nvGraphicFramePr>
        <p:xfrm>
          <a:off x="835299" y="2134086"/>
          <a:ext cx="7354972" cy="3835886"/>
        </p:xfrm>
        <a:graphic>
          <a:graphicData uri="http://schemas.openxmlformats.org/drawingml/2006/table">
            <a:tbl>
              <a:tblPr firstRow="1" firstCol="1" bandRow="1">
                <a:tableStyleId>{0660B408-B3CF-4A94-85FC-2B1E0A45F4A2}</a:tableStyleId>
              </a:tblPr>
              <a:tblGrid>
                <a:gridCol w="2286415">
                  <a:extLst>
                    <a:ext uri="{9D8B030D-6E8A-4147-A177-3AD203B41FA5}">
                      <a16:colId xmlns:a16="http://schemas.microsoft.com/office/drawing/2014/main" val="1123102701"/>
                    </a:ext>
                  </a:extLst>
                </a:gridCol>
                <a:gridCol w="2634437">
                  <a:extLst>
                    <a:ext uri="{9D8B030D-6E8A-4147-A177-3AD203B41FA5}">
                      <a16:colId xmlns:a16="http://schemas.microsoft.com/office/drawing/2014/main" val="3041386703"/>
                    </a:ext>
                  </a:extLst>
                </a:gridCol>
                <a:gridCol w="2434120">
                  <a:extLst>
                    <a:ext uri="{9D8B030D-6E8A-4147-A177-3AD203B41FA5}">
                      <a16:colId xmlns:a16="http://schemas.microsoft.com/office/drawing/2014/main" val="3994432874"/>
                    </a:ext>
                  </a:extLst>
                </a:gridCol>
              </a:tblGrid>
              <a:tr h="543514">
                <a:tc>
                  <a:txBody>
                    <a:bodyPr/>
                    <a:lstStyle/>
                    <a:p>
                      <a:pPr algn="l">
                        <a:lnSpc>
                          <a:spcPct val="107000"/>
                        </a:lnSpc>
                        <a:spcAft>
                          <a:spcPts val="800"/>
                        </a:spcAft>
                        <a:buNone/>
                      </a:pPr>
                      <a:r>
                        <a:rPr lang="nl-NL" sz="1200" kern="100" dirty="0">
                          <a:effectLst/>
                          <a:latin typeface="Interstate Light" pitchFamily="50" charset="0"/>
                          <a:ea typeface="Aptos" panose="020B0004020202020204" pitchFamily="34" charset="0"/>
                          <a:cs typeface="Times New Roman" panose="02020603050405020304" pitchFamily="18" charset="0"/>
                        </a:rPr>
                        <a:t>Maand</a:t>
                      </a: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A84F3"/>
                    </a:solidFill>
                  </a:tcPr>
                </a:tc>
                <a:tc>
                  <a:txBody>
                    <a:bodyPr/>
                    <a:lstStyle/>
                    <a:p>
                      <a:pPr algn="l">
                        <a:lnSpc>
                          <a:spcPct val="107000"/>
                        </a:lnSpc>
                        <a:spcAft>
                          <a:spcPts val="800"/>
                        </a:spcAft>
                        <a:buNone/>
                      </a:pPr>
                      <a:r>
                        <a:rPr lang="nl-NL" sz="1200" kern="100" dirty="0">
                          <a:effectLst/>
                          <a:latin typeface="Interstate Light" pitchFamily="50" charset="0"/>
                        </a:rPr>
                        <a:t>Onderwerp</a:t>
                      </a:r>
                      <a:endParaRPr lang="nl-NL" sz="1200" kern="100" dirty="0">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A84F3"/>
                    </a:solidFill>
                  </a:tcPr>
                </a:tc>
                <a:tc>
                  <a:txBody>
                    <a:bodyPr/>
                    <a:lstStyle/>
                    <a:p>
                      <a:pPr algn="l">
                        <a:lnSpc>
                          <a:spcPct val="107000"/>
                        </a:lnSpc>
                        <a:spcAft>
                          <a:spcPts val="800"/>
                        </a:spcAft>
                        <a:buNone/>
                      </a:pPr>
                      <a:r>
                        <a:rPr lang="nl-NL" sz="1200" kern="100" dirty="0">
                          <a:effectLst/>
                          <a:latin typeface="Interstate Light" pitchFamily="50" charset="0"/>
                        </a:rPr>
                        <a:t>Communicatiemiddel</a:t>
                      </a:r>
                      <a:endParaRPr lang="nl-NL" sz="1200" kern="100" dirty="0">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A84F3"/>
                    </a:solidFill>
                  </a:tcPr>
                </a:tc>
                <a:extLst>
                  <a:ext uri="{0D108BD9-81ED-4DB2-BD59-A6C34878D82A}">
                    <a16:rowId xmlns:a16="http://schemas.microsoft.com/office/drawing/2014/main" val="3594068457"/>
                  </a:ext>
                </a:extLst>
              </a:tr>
              <a:tr h="543514">
                <a:tc>
                  <a:txBody>
                    <a:bodyPr/>
                    <a:lstStyle/>
                    <a:p>
                      <a:pPr algn="l">
                        <a:lnSpc>
                          <a:spcPct val="107000"/>
                        </a:lnSpc>
                        <a:spcAft>
                          <a:spcPts val="800"/>
                        </a:spcAft>
                        <a:buNone/>
                      </a:pPr>
                      <a:r>
                        <a:rPr lang="nl-NL" sz="1200" kern="100" dirty="0">
                          <a:solidFill>
                            <a:schemeClr val="bg1"/>
                          </a:solidFill>
                          <a:effectLst/>
                          <a:latin typeface="Interstate Light" pitchFamily="50" charset="0"/>
                        </a:rPr>
                        <a:t>Augustus </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rPr>
                        <a:t>Verwelkomen van nieuwe hockeyers (en ouders) </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E-mail/nieuwsbrief </a:t>
                      </a:r>
                      <a:b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b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WhatsApp </a:t>
                      </a: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5363852"/>
                  </a:ext>
                </a:extLst>
              </a:tr>
              <a:tr h="543514">
                <a:tc>
                  <a:txBody>
                    <a:bodyPr/>
                    <a:lstStyle/>
                    <a:p>
                      <a:pPr algn="l">
                        <a:lnSpc>
                          <a:spcPct val="107000"/>
                        </a:lnSpc>
                        <a:spcAft>
                          <a:spcPts val="800"/>
                        </a:spcAft>
                        <a:buNone/>
                      </a:pPr>
                      <a:r>
                        <a:rPr lang="nl-NL" sz="1200" kern="100" dirty="0">
                          <a:solidFill>
                            <a:schemeClr val="bg1"/>
                          </a:solidFill>
                          <a:effectLst/>
                          <a:latin typeface="Interstate Light" pitchFamily="50" charset="0"/>
                        </a:rPr>
                        <a:t>Augustus/september </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rPr>
                        <a:t>Start seizoen leden </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Nieuwsbrief </a:t>
                      </a:r>
                      <a:b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b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WhatsApp </a:t>
                      </a:r>
                      <a:b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br>
                      <a:r>
                        <a:rPr lang="nl-NL" sz="1200" kern="100" dirty="0" err="1">
                          <a:solidFill>
                            <a:schemeClr val="bg1"/>
                          </a:solidFill>
                          <a:effectLst/>
                          <a:latin typeface="Interstate Light" pitchFamily="50" charset="0"/>
                          <a:ea typeface="Aptos" panose="020B0004020202020204" pitchFamily="34" charset="0"/>
                          <a:cs typeface="Times New Roman" panose="02020603050405020304" pitchFamily="18" charset="0"/>
                        </a:rPr>
                        <a:t>Social</a:t>
                      </a: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 media </a:t>
                      </a: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020550"/>
                  </a:ext>
                </a:extLst>
              </a:tr>
              <a:tr h="543514">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Oktober </a:t>
                      </a: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Week van de scheidsrechter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Nieuwsbrief </a:t>
                      </a:r>
                      <a:b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br>
                      <a:r>
                        <a:rPr lang="nl-NL" sz="1200" kern="100" dirty="0" err="1">
                          <a:solidFill>
                            <a:schemeClr val="bg1"/>
                          </a:solidFill>
                          <a:effectLst/>
                          <a:latin typeface="Interstate Light" pitchFamily="50" charset="0"/>
                          <a:ea typeface="Aptos" panose="020B0004020202020204" pitchFamily="34" charset="0"/>
                          <a:cs typeface="Times New Roman" panose="02020603050405020304" pitchFamily="18" charset="0"/>
                        </a:rPr>
                        <a:t>Social</a:t>
                      </a: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 media </a:t>
                      </a: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7502870"/>
                  </a:ext>
                </a:extLst>
              </a:tr>
              <a:tr h="543514">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December</a:t>
                      </a: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Nationale </a:t>
                      </a:r>
                      <a:r>
                        <a:rPr lang="nl-NL" sz="1200" kern="100" dirty="0" err="1">
                          <a:solidFill>
                            <a:schemeClr val="bg1"/>
                          </a:solidFill>
                          <a:effectLst/>
                          <a:latin typeface="Interstate Light" pitchFamily="50" charset="0"/>
                          <a:ea typeface="Aptos" panose="020B0004020202020204" pitchFamily="34" charset="0"/>
                          <a:cs typeface="Times New Roman" panose="02020603050405020304" pitchFamily="18" charset="0"/>
                        </a:rPr>
                        <a:t>vrijwilligersdag</a:t>
                      </a: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Nieuwsbrief </a:t>
                      </a:r>
                      <a:b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br>
                      <a:r>
                        <a:rPr lang="nl-NL" sz="1200" kern="100" dirty="0" err="1">
                          <a:solidFill>
                            <a:schemeClr val="bg1"/>
                          </a:solidFill>
                          <a:effectLst/>
                          <a:latin typeface="Interstate Light" pitchFamily="50" charset="0"/>
                          <a:ea typeface="Aptos" panose="020B0004020202020204" pitchFamily="34" charset="0"/>
                          <a:cs typeface="Times New Roman" panose="02020603050405020304" pitchFamily="18" charset="0"/>
                        </a:rPr>
                        <a:t>Social</a:t>
                      </a: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 media </a:t>
                      </a: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1400950"/>
                  </a:ext>
                </a:extLst>
              </a:tr>
              <a:tr h="543514">
                <a:tc>
                  <a:txBody>
                    <a:bodyPr/>
                    <a:lstStyle/>
                    <a:p>
                      <a:pPr algn="l">
                        <a:lnSpc>
                          <a:spcPct val="107000"/>
                        </a:lnSpc>
                        <a:spcAft>
                          <a:spcPts val="800"/>
                        </a:spcAft>
                        <a:buNone/>
                      </a:pPr>
                      <a:r>
                        <a:rPr lang="nl-NL" sz="1200" kern="100" dirty="0">
                          <a:solidFill>
                            <a:schemeClr val="bg1"/>
                          </a:solidFill>
                          <a:effectLst/>
                          <a:latin typeface="Interstate Light" pitchFamily="50" charset="0"/>
                        </a:rPr>
                        <a:t>Februari</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Wensen/behoeften volgend seizoen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Bijeenkomst</a:t>
                      </a: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788594"/>
                  </a:ext>
                </a:extLst>
              </a:tr>
              <a:tr h="543514">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April</a:t>
                      </a: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Koningsspelen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buNone/>
                      </a:pPr>
                      <a:r>
                        <a:rPr lang="nl-NL" sz="1200" kern="100" dirty="0" err="1">
                          <a:solidFill>
                            <a:schemeClr val="bg1"/>
                          </a:solidFill>
                          <a:effectLst/>
                          <a:latin typeface="Interstate Light" pitchFamily="50" charset="0"/>
                          <a:ea typeface="Aptos" panose="020B0004020202020204" pitchFamily="34" charset="0"/>
                          <a:cs typeface="Times New Roman" panose="02020603050405020304" pitchFamily="18" charset="0"/>
                        </a:rPr>
                        <a:t>Social</a:t>
                      </a: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 media</a:t>
                      </a: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6220260"/>
                  </a:ext>
                </a:extLst>
              </a:tr>
            </a:tbl>
          </a:graphicData>
        </a:graphic>
      </p:graphicFrame>
    </p:spTree>
    <p:extLst>
      <p:ext uri="{BB962C8B-B14F-4D97-AF65-F5344CB8AC3E}">
        <p14:creationId xmlns:p14="http://schemas.microsoft.com/office/powerpoint/2010/main" val="19557872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7A393-3B35-EB12-1281-9E7C6A27BC45}"/>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F2037A6F-191B-0177-3185-7A1A74F961F2}"/>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COMMUNICATIE</a:t>
            </a:r>
          </a:p>
        </p:txBody>
      </p:sp>
      <p:sp>
        <p:nvSpPr>
          <p:cNvPr id="7" name="Tekstvak 6">
            <a:extLst>
              <a:ext uri="{FF2B5EF4-FFF2-40B4-BE49-F238E27FC236}">
                <a16:creationId xmlns:a16="http://schemas.microsoft.com/office/drawing/2014/main" id="{D88CD7B4-1BA1-21BB-9331-035FBF4899E1}"/>
              </a:ext>
            </a:extLst>
          </p:cNvPr>
          <p:cNvSpPr txBox="1"/>
          <p:nvPr/>
        </p:nvSpPr>
        <p:spPr>
          <a:xfrm>
            <a:off x="365290" y="1169992"/>
            <a:ext cx="5116498" cy="1356525"/>
          </a:xfrm>
          <a:prstGeom prst="rect">
            <a:avLst/>
          </a:prstGeom>
          <a:noFill/>
        </p:spPr>
        <p:txBody>
          <a:bodyPr wrap="square" lIns="91440" tIns="45720" rIns="91440" bIns="45720" rtlCol="0" anchor="t">
            <a:spAutoFit/>
          </a:bodyPr>
          <a:lstStyle/>
          <a:p>
            <a:pPr algn="just">
              <a:lnSpc>
                <a:spcPct val="116000"/>
              </a:lnSpc>
              <a:spcAft>
                <a:spcPts val="800"/>
              </a:spcAft>
            </a:pPr>
            <a:r>
              <a:rPr lang="nl-NL" dirty="0">
                <a:solidFill>
                  <a:srgbClr val="EF790C"/>
                </a:solidFill>
                <a:latin typeface="Interstate LightCondensed" panose="02000506050000020004" pitchFamily="50" charset="0"/>
              </a:rPr>
              <a:t>PERSOONLIJKE COMMUNICATIE</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Persoonlijk contact met onze (potentiële) leden blijft erg belangrijk. We gaan (fysiek) in gesprek met onze leden en weten zo wat er speelt. Hebben we een nieuw lid? Dan verwelkomen en begeleiden we ze persoonlijk. Voor meer informatie over het ledenbeleid </a:t>
            </a:r>
            <a:r>
              <a:rPr lang="nl-NL" sz="1200" dirty="0">
                <a:solidFill>
                  <a:srgbClr val="EF790C"/>
                </a:solidFill>
                <a:effectLst/>
                <a:latin typeface="Interstate Light" pitchFamily="50" charset="0"/>
                <a:ea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klik hier</a:t>
            </a:r>
            <a:r>
              <a:rPr lang="nl-NL" sz="1200" dirty="0">
                <a:effectLst/>
                <a:latin typeface="Interstate Light" pitchFamily="50" charset="0"/>
                <a:ea typeface="Times New Roman" panose="02020603050405020304" pitchFamily="18" charset="0"/>
                <a:cs typeface="Times New Roman" panose="02020603050405020304" pitchFamily="18" charset="0"/>
              </a:rPr>
              <a:t>. </a:t>
            </a:r>
          </a:p>
        </p:txBody>
      </p:sp>
      <p:pic>
        <p:nvPicPr>
          <p:cNvPr id="9" name="Afbeelding 8" descr="Afbeelding met clipart, ontwerp&#10;&#10;Automatisch gegenereerde beschrijving">
            <a:extLst>
              <a:ext uri="{FF2B5EF4-FFF2-40B4-BE49-F238E27FC236}">
                <a16:creationId xmlns:a16="http://schemas.microsoft.com/office/drawing/2014/main" id="{3283516D-5854-BFC7-F2BB-51519B0938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5" action="ppaction://hlinksldjump"/>
            <a:extLst>
              <a:ext uri="{FF2B5EF4-FFF2-40B4-BE49-F238E27FC236}">
                <a16:creationId xmlns:a16="http://schemas.microsoft.com/office/drawing/2014/main" id="{0440B10F-9B63-7A67-FED5-26BEA0B565F9}"/>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F3FAB970-C555-64D0-1692-CF4815E5B7D9}"/>
              </a:ext>
            </a:extLst>
          </p:cNvPr>
          <p:cNvSpPr txBox="1"/>
          <p:nvPr/>
        </p:nvSpPr>
        <p:spPr>
          <a:xfrm>
            <a:off x="10449608" y="6219520"/>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9" name="Tekstvak 18">
            <a:extLst>
              <a:ext uri="{FF2B5EF4-FFF2-40B4-BE49-F238E27FC236}">
                <a16:creationId xmlns:a16="http://schemas.microsoft.com/office/drawing/2014/main" id="{0FA5520E-E7AB-7608-BE2D-58C3FCEE1B0C}"/>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5" name="Rechthoek: afgeronde hoeken 4">
            <a:hlinkClick r:id="rId6" action="ppaction://hlinksldjump"/>
            <a:extLst>
              <a:ext uri="{FF2B5EF4-FFF2-40B4-BE49-F238E27FC236}">
                <a16:creationId xmlns:a16="http://schemas.microsoft.com/office/drawing/2014/main" id="{DB226970-337D-1908-4616-B1FBEB60ADB3}"/>
              </a:ext>
            </a:extLst>
          </p:cNvPr>
          <p:cNvSpPr/>
          <p:nvPr/>
        </p:nvSpPr>
        <p:spPr>
          <a:xfrm>
            <a:off x="10971300" y="620275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hlinkClick r:id="rId7" action="ppaction://hlinksldjump"/>
            <a:extLst>
              <a:ext uri="{FF2B5EF4-FFF2-40B4-BE49-F238E27FC236}">
                <a16:creationId xmlns:a16="http://schemas.microsoft.com/office/drawing/2014/main" id="{ED2E5220-6D56-EBBD-BAFD-7163C2F63C3F}"/>
              </a:ext>
            </a:extLst>
          </p:cNvPr>
          <p:cNvSpPr/>
          <p:nvPr/>
        </p:nvSpPr>
        <p:spPr>
          <a:xfrm>
            <a:off x="10486459" y="6233203"/>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59885CA1-7025-ED03-6573-EF6E9F85111E}"/>
              </a:ext>
            </a:extLst>
          </p:cNvPr>
          <p:cNvSpPr txBox="1"/>
          <p:nvPr/>
        </p:nvSpPr>
        <p:spPr>
          <a:xfrm>
            <a:off x="365290" y="2729313"/>
            <a:ext cx="5116498" cy="2958695"/>
          </a:xfrm>
          <a:prstGeom prst="rect">
            <a:avLst/>
          </a:prstGeom>
          <a:noFill/>
        </p:spPr>
        <p:txBody>
          <a:bodyPr wrap="square" lIns="91440" tIns="45720" rIns="91440" bIns="45720" rtlCol="0" anchor="t">
            <a:spAutoFit/>
          </a:bodyPr>
          <a:lstStyle/>
          <a:p>
            <a:pPr algn="just">
              <a:lnSpc>
                <a:spcPct val="116000"/>
              </a:lnSpc>
              <a:spcAft>
                <a:spcPts val="800"/>
              </a:spcAft>
            </a:pPr>
            <a:r>
              <a:rPr lang="nl-NL" dirty="0">
                <a:solidFill>
                  <a:srgbClr val="EF790C"/>
                </a:solidFill>
                <a:latin typeface="Interstate LightCondensed" panose="02000506050000020004" pitchFamily="50" charset="0"/>
              </a:rPr>
              <a:t>DE JUISTE COMMUNICATIEMIDDELEN</a:t>
            </a:r>
          </a:p>
          <a:p>
            <a:pPr algn="just">
              <a:lnSpc>
                <a:spcPct val="116000"/>
              </a:lnSpc>
              <a:spcAft>
                <a:spcPts val="800"/>
              </a:spcAft>
            </a:pPr>
            <a:r>
              <a:rPr lang="nl-NL" sz="1200" dirty="0">
                <a:effectLst/>
                <a:latin typeface="Interstate Light" pitchFamily="50" charset="0"/>
                <a:ea typeface="Times New Roman" panose="02020603050405020304" pitchFamily="18" charset="0"/>
                <a:cs typeface="Times New Roman" panose="02020603050405020304" pitchFamily="18" charset="0"/>
              </a:rPr>
              <a:t>Onze leden zijn op verschillende kanalen actief en hebben dagelijks te maken met een </a:t>
            </a:r>
            <a:r>
              <a:rPr lang="nl-NL" sz="1200" dirty="0" err="1">
                <a:effectLst/>
                <a:latin typeface="Interstate Light" pitchFamily="50" charset="0"/>
                <a:ea typeface="Times New Roman" panose="02020603050405020304" pitchFamily="18" charset="0"/>
                <a:cs typeface="Times New Roman" panose="02020603050405020304" pitchFamily="18" charset="0"/>
              </a:rPr>
              <a:t>overload</a:t>
            </a:r>
            <a:r>
              <a:rPr lang="nl-NL" sz="1200" dirty="0">
                <a:effectLst/>
                <a:latin typeface="Interstate Light" pitchFamily="50" charset="0"/>
                <a:ea typeface="Times New Roman" panose="02020603050405020304" pitchFamily="18" charset="0"/>
                <a:cs typeface="Times New Roman" panose="02020603050405020304" pitchFamily="18" charset="0"/>
              </a:rPr>
              <a:t> aan informatie. Hierdoor kunnen wij er niet van uit gaan dat we ze op één manier bereiken. We bieden onze ledencommunicatie daarom via verschillende kanalen en vormen aan, zodat we meer kans hebben op een succesvol bereik. </a:t>
            </a:r>
            <a:r>
              <a:rPr lang="nl-NL" sz="1200" dirty="0">
                <a:solidFill>
                  <a:srgbClr val="EF790C"/>
                </a:solidFill>
                <a:effectLst/>
                <a:latin typeface="Interstate Light" pitchFamily="50" charset="0"/>
                <a:ea typeface="Times New Roman" panose="02020603050405020304" pitchFamily="18" charset="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Klik hier</a:t>
            </a:r>
            <a:r>
              <a:rPr lang="nl-NL" sz="1200" dirty="0">
                <a:effectLst/>
                <a:latin typeface="Interstate Light" pitchFamily="50" charset="0"/>
                <a:ea typeface="Times New Roman" panose="02020603050405020304" pitchFamily="18" charset="0"/>
                <a:cs typeface="Times New Roman" panose="02020603050405020304" pitchFamily="18" charset="0"/>
              </a:rPr>
              <a:t> voor een overzicht van de juiste communicatiemiddelen naar de doelgroepen. </a:t>
            </a:r>
          </a:p>
          <a:p>
            <a:pPr algn="just">
              <a:lnSpc>
                <a:spcPct val="116000"/>
              </a:lnSpc>
              <a:spcAft>
                <a:spcPts val="800"/>
              </a:spcAft>
            </a:pPr>
            <a:r>
              <a:rPr lang="nl-NL" sz="1200" dirty="0">
                <a:latin typeface="Interstate Light" pitchFamily="50" charset="0"/>
                <a:ea typeface="Times New Roman" panose="02020603050405020304" pitchFamily="18" charset="0"/>
                <a:cs typeface="Times New Roman" panose="02020603050405020304" pitchFamily="18" charset="0"/>
              </a:rPr>
              <a:t>Er zijn verschillende communicatiemiddelen die effectief kunnen zijn. Hierin maken wij als club de keuze welke middelen en vormen we gebruiken, gebaseerd op de behoeften van de doelgroep. Hiervoor kunnen we eventueel bij de leden uitvragen welke communicatiemiddelen de voorkeur hebben. </a:t>
            </a:r>
          </a:p>
        </p:txBody>
      </p:sp>
    </p:spTree>
    <p:extLst>
      <p:ext uri="{BB962C8B-B14F-4D97-AF65-F5344CB8AC3E}">
        <p14:creationId xmlns:p14="http://schemas.microsoft.com/office/powerpoint/2010/main" val="358468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790C"/>
        </a:solidFill>
        <a:effectLst/>
      </p:bgPr>
    </p:bg>
    <p:spTree>
      <p:nvGrpSpPr>
        <p:cNvPr id="1" name="">
          <a:extLst>
            <a:ext uri="{FF2B5EF4-FFF2-40B4-BE49-F238E27FC236}">
              <a16:creationId xmlns:a16="http://schemas.microsoft.com/office/drawing/2014/main" id="{033A2F7E-8FB3-6451-4605-BA0AB527A4C7}"/>
            </a:ext>
          </a:extLst>
        </p:cNvPr>
        <p:cNvGrpSpPr/>
        <p:nvPr/>
      </p:nvGrpSpPr>
      <p:grpSpPr>
        <a:xfrm>
          <a:off x="0" y="0"/>
          <a:ext cx="0" cy="0"/>
          <a:chOff x="0" y="0"/>
          <a:chExt cx="0" cy="0"/>
        </a:xfrm>
      </p:grpSpPr>
      <p:sp>
        <p:nvSpPr>
          <p:cNvPr id="9" name="Rechthoek 8">
            <a:extLst>
              <a:ext uri="{FF2B5EF4-FFF2-40B4-BE49-F238E27FC236}">
                <a16:creationId xmlns:a16="http://schemas.microsoft.com/office/drawing/2014/main" id="{A0AFD08F-DEF7-468A-1E7B-22DEFD25FA05}"/>
              </a:ext>
            </a:extLst>
          </p:cNvPr>
          <p:cNvSpPr/>
          <p:nvPr/>
        </p:nvSpPr>
        <p:spPr>
          <a:xfrm>
            <a:off x="0" y="1498374"/>
            <a:ext cx="12192000" cy="5359625"/>
          </a:xfrm>
          <a:prstGeom prst="rect">
            <a:avLst/>
          </a:prstGeom>
          <a:solidFill>
            <a:srgbClr val="0A84F3"/>
          </a:solidFill>
          <a:ln>
            <a:solidFill>
              <a:srgbClr val="0A84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52B8935F-CF72-8513-9EE6-7A02CBA1EBD7}"/>
              </a:ext>
            </a:extLst>
          </p:cNvPr>
          <p:cNvSpPr txBox="1"/>
          <p:nvPr/>
        </p:nvSpPr>
        <p:spPr>
          <a:xfrm>
            <a:off x="294824" y="51824"/>
            <a:ext cx="7292750" cy="1446550"/>
          </a:xfrm>
          <a:prstGeom prst="rect">
            <a:avLst/>
          </a:prstGeom>
          <a:noFill/>
        </p:spPr>
        <p:txBody>
          <a:bodyPr wrap="square" rtlCol="0">
            <a:spAutoFit/>
          </a:bodyPr>
          <a:lstStyle/>
          <a:p>
            <a:r>
              <a:rPr lang="nl-NL" sz="8800" b="1" dirty="0">
                <a:solidFill>
                  <a:schemeClr val="bg1"/>
                </a:solidFill>
                <a:latin typeface="Interstate Black Cond" pitchFamily="50" charset="0"/>
              </a:rPr>
              <a:t>STRATEGIE</a:t>
            </a:r>
          </a:p>
        </p:txBody>
      </p:sp>
      <p:pic>
        <p:nvPicPr>
          <p:cNvPr id="12" name="Afbeelding 11" descr="Afbeelding met Lettertype, Graphics, logo, symbool&#10;&#10;Automatisch gegenereerde beschrijving">
            <a:extLst>
              <a:ext uri="{FF2B5EF4-FFF2-40B4-BE49-F238E27FC236}">
                <a16:creationId xmlns:a16="http://schemas.microsoft.com/office/drawing/2014/main" id="{B9958E90-F939-BC3D-23F9-BCB1417A0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2526" y="338651"/>
            <a:ext cx="2106686" cy="525698"/>
          </a:xfrm>
          <a:prstGeom prst="rect">
            <a:avLst/>
          </a:prstGeom>
        </p:spPr>
      </p:pic>
      <p:sp>
        <p:nvSpPr>
          <p:cNvPr id="10" name="Tekstvak 9">
            <a:extLst>
              <a:ext uri="{FF2B5EF4-FFF2-40B4-BE49-F238E27FC236}">
                <a16:creationId xmlns:a16="http://schemas.microsoft.com/office/drawing/2014/main" id="{E0BB0FC1-6D7B-30B6-2C5D-752F8FBB7A00}"/>
              </a:ext>
            </a:extLst>
          </p:cNvPr>
          <p:cNvSpPr txBox="1"/>
          <p:nvPr/>
        </p:nvSpPr>
        <p:spPr>
          <a:xfrm>
            <a:off x="333735" y="1861009"/>
            <a:ext cx="4980890" cy="646331"/>
          </a:xfrm>
          <a:prstGeom prst="rect">
            <a:avLst/>
          </a:prstGeom>
          <a:noFill/>
        </p:spPr>
        <p:txBody>
          <a:bodyPr wrap="square" rtlCol="0">
            <a:spAutoFit/>
          </a:bodyPr>
          <a:lstStyle/>
          <a:p>
            <a:r>
              <a:rPr lang="nl-NL" sz="3600" b="1" dirty="0">
                <a:solidFill>
                  <a:schemeClr val="bg1"/>
                </a:solidFill>
                <a:latin typeface="Interstate Black Cond" pitchFamily="50" charset="0"/>
              </a:rPr>
              <a:t>FUNCTIONELE CLUB</a:t>
            </a:r>
          </a:p>
        </p:txBody>
      </p:sp>
      <p:sp>
        <p:nvSpPr>
          <p:cNvPr id="13" name="Tekstvak 12">
            <a:extLst>
              <a:ext uri="{FF2B5EF4-FFF2-40B4-BE49-F238E27FC236}">
                <a16:creationId xmlns:a16="http://schemas.microsoft.com/office/drawing/2014/main" id="{9E5B3D44-EA49-1C6B-5D36-D067F9EEA8D7}"/>
              </a:ext>
            </a:extLst>
          </p:cNvPr>
          <p:cNvSpPr txBox="1"/>
          <p:nvPr/>
        </p:nvSpPr>
        <p:spPr>
          <a:xfrm>
            <a:off x="333735" y="4340655"/>
            <a:ext cx="6003714" cy="1569660"/>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Wij zijn een doelgerichte hockeyclub: we hebben gemeenschappelijke doelen opgesteld en handelen daarnaar. We hebben verenigkracht en doen wat we willen doen. </a:t>
            </a:r>
          </a:p>
          <a:p>
            <a:pPr algn="just"/>
            <a:endParaRPr lang="nl-NL" sz="1200" dirty="0">
              <a:solidFill>
                <a:schemeClr val="bg1"/>
              </a:solidFill>
              <a:latin typeface="Interstate Light" pitchFamily="50" charset="0"/>
            </a:endParaRPr>
          </a:p>
          <a:p>
            <a:pPr algn="just"/>
            <a:r>
              <a:rPr lang="nl-NL" sz="1200" b="1" dirty="0">
                <a:solidFill>
                  <a:schemeClr val="bg1"/>
                </a:solidFill>
                <a:latin typeface="Interstate Light" pitchFamily="50" charset="0"/>
              </a:rPr>
              <a:t>Visie</a:t>
            </a:r>
            <a:r>
              <a:rPr lang="nl-NL" sz="1200" dirty="0">
                <a:solidFill>
                  <a:schemeClr val="bg1"/>
                </a:solidFill>
                <a:latin typeface="Interstate Light" pitchFamily="50" charset="0"/>
              </a:rPr>
              <a:t>: "Wij zijn een hockeyclub met een duidelijke en gedragen strategie waarin we ons focussen op groei, zowel in sportieve prestaties als in ledenaantal. Daarom investeren we in het verbeteren van ons technisch en bestuurlijk kader en onze accommodatie."</a:t>
            </a:r>
          </a:p>
        </p:txBody>
      </p:sp>
      <p:sp>
        <p:nvSpPr>
          <p:cNvPr id="14" name="Tekstvak 13">
            <a:extLst>
              <a:ext uri="{FF2B5EF4-FFF2-40B4-BE49-F238E27FC236}">
                <a16:creationId xmlns:a16="http://schemas.microsoft.com/office/drawing/2014/main" id="{ADA8B730-45E0-B484-A08E-C626E96E35F8}"/>
              </a:ext>
            </a:extLst>
          </p:cNvPr>
          <p:cNvSpPr txBox="1"/>
          <p:nvPr/>
        </p:nvSpPr>
        <p:spPr>
          <a:xfrm>
            <a:off x="6611906" y="1861008"/>
            <a:ext cx="4580478" cy="646331"/>
          </a:xfrm>
          <a:prstGeom prst="rect">
            <a:avLst/>
          </a:prstGeom>
          <a:noFill/>
        </p:spPr>
        <p:txBody>
          <a:bodyPr wrap="square" rtlCol="0">
            <a:spAutoFit/>
          </a:bodyPr>
          <a:lstStyle/>
          <a:p>
            <a:r>
              <a:rPr lang="nl-NL" sz="3600" b="1" dirty="0">
                <a:solidFill>
                  <a:schemeClr val="bg1"/>
                </a:solidFill>
                <a:latin typeface="Interstate Black Cond" pitchFamily="50" charset="0"/>
              </a:rPr>
              <a:t>LERENDE CLUB</a:t>
            </a:r>
          </a:p>
        </p:txBody>
      </p:sp>
      <p:sp>
        <p:nvSpPr>
          <p:cNvPr id="15" name="Tekstvak 14">
            <a:extLst>
              <a:ext uri="{FF2B5EF4-FFF2-40B4-BE49-F238E27FC236}">
                <a16:creationId xmlns:a16="http://schemas.microsoft.com/office/drawing/2014/main" id="{ED00469D-5476-23AD-95BD-3E4904AF840C}"/>
              </a:ext>
            </a:extLst>
          </p:cNvPr>
          <p:cNvSpPr txBox="1"/>
          <p:nvPr/>
        </p:nvSpPr>
        <p:spPr>
          <a:xfrm>
            <a:off x="6611906" y="2473374"/>
            <a:ext cx="5246359" cy="1938992"/>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We zijn een lerende hockeyclub: waar zowel spelers als trainers/coaches continu beter worden door een cultuur van evaluatie, feedback en ontwikkeling. Daarnaast spelen we in op onze omgeving om onze vereniging verder te ontwikkelen, we hebben ontwikkelkracht en doen waar we in geloven.</a:t>
            </a:r>
          </a:p>
          <a:p>
            <a:pPr algn="just"/>
            <a:endParaRPr lang="nl-NL" sz="1200" dirty="0">
              <a:solidFill>
                <a:schemeClr val="bg1"/>
              </a:solidFill>
              <a:latin typeface="Interstate Light" pitchFamily="50" charset="0"/>
            </a:endParaRPr>
          </a:p>
          <a:p>
            <a:pPr algn="just"/>
            <a:r>
              <a:rPr lang="nl-NL" sz="1200" dirty="0">
                <a:solidFill>
                  <a:schemeClr val="bg1"/>
                </a:solidFill>
                <a:latin typeface="Interstate Light" pitchFamily="50" charset="0"/>
              </a:rPr>
              <a:t>Visie: "Wij zijn een hockeyclub waarin de ontwikkeling van zowel onze hockeyers als de vrijwilligers als de wijk centraal staat. We zijn ons bewust van de maatschappelijke waarde van onze club. We bieden de ruimte om als hockeyer en als mens te groeien."</a:t>
            </a:r>
          </a:p>
        </p:txBody>
      </p:sp>
      <p:sp>
        <p:nvSpPr>
          <p:cNvPr id="16" name="Tekstvak 15">
            <a:extLst>
              <a:ext uri="{FF2B5EF4-FFF2-40B4-BE49-F238E27FC236}">
                <a16:creationId xmlns:a16="http://schemas.microsoft.com/office/drawing/2014/main" id="{20B27345-FBB0-104B-4A00-C6E1B3B42B5F}"/>
              </a:ext>
            </a:extLst>
          </p:cNvPr>
          <p:cNvSpPr txBox="1"/>
          <p:nvPr/>
        </p:nvSpPr>
        <p:spPr>
          <a:xfrm>
            <a:off x="333735" y="3744505"/>
            <a:ext cx="4580478" cy="646331"/>
          </a:xfrm>
          <a:prstGeom prst="rect">
            <a:avLst/>
          </a:prstGeom>
          <a:noFill/>
        </p:spPr>
        <p:txBody>
          <a:bodyPr wrap="square" rtlCol="0">
            <a:spAutoFit/>
          </a:bodyPr>
          <a:lstStyle/>
          <a:p>
            <a:r>
              <a:rPr lang="nl-NL" sz="3600" b="1" dirty="0">
                <a:solidFill>
                  <a:schemeClr val="bg1"/>
                </a:solidFill>
                <a:latin typeface="Interstate Black Cond" pitchFamily="50" charset="0"/>
              </a:rPr>
              <a:t>DOELGERICHTE CLUB</a:t>
            </a:r>
          </a:p>
        </p:txBody>
      </p:sp>
      <p:sp>
        <p:nvSpPr>
          <p:cNvPr id="17" name="Tekstvak 16">
            <a:extLst>
              <a:ext uri="{FF2B5EF4-FFF2-40B4-BE49-F238E27FC236}">
                <a16:creationId xmlns:a16="http://schemas.microsoft.com/office/drawing/2014/main" id="{AF2AF5C1-1931-FE42-7076-BE5042EC5732}"/>
              </a:ext>
            </a:extLst>
          </p:cNvPr>
          <p:cNvSpPr txBox="1"/>
          <p:nvPr/>
        </p:nvSpPr>
        <p:spPr>
          <a:xfrm>
            <a:off x="333735" y="2413337"/>
            <a:ext cx="5840923" cy="1200329"/>
          </a:xfrm>
          <a:prstGeom prst="rect">
            <a:avLst/>
          </a:prstGeom>
          <a:noFill/>
        </p:spPr>
        <p:txBody>
          <a:bodyPr wrap="square" lIns="91440" tIns="45720" rIns="91440" bIns="45720" rtlCol="0" anchor="t">
            <a:spAutoFit/>
          </a:bodyPr>
          <a:lstStyle/>
          <a:p>
            <a:pPr algn="just"/>
            <a:r>
              <a:rPr lang="nl-NL" sz="1200" dirty="0">
                <a:solidFill>
                  <a:schemeClr val="bg1"/>
                </a:solidFill>
                <a:latin typeface="Interstate Light" pitchFamily="50" charset="0"/>
              </a:rPr>
              <a:t>Wij zijn een functionele hockeyclub: we organiseren hockey en andere activiteiten. Wij hebben organisatiekracht en doen wat we moeten doen. De basis is op orde. </a:t>
            </a:r>
          </a:p>
          <a:p>
            <a:pPr algn="just"/>
            <a:endParaRPr lang="nl-NL" sz="1200" dirty="0">
              <a:solidFill>
                <a:schemeClr val="bg1"/>
              </a:solidFill>
              <a:latin typeface="Interstate Light" pitchFamily="50" charset="0"/>
            </a:endParaRPr>
          </a:p>
          <a:p>
            <a:pPr algn="just"/>
            <a:r>
              <a:rPr lang="nl-NL" sz="1200" b="1" dirty="0">
                <a:solidFill>
                  <a:schemeClr val="bg1"/>
                </a:solidFill>
                <a:latin typeface="Interstate Light" pitchFamily="50" charset="0"/>
              </a:rPr>
              <a:t>Visie: </a:t>
            </a:r>
            <a:r>
              <a:rPr lang="nl-NL" sz="1200" dirty="0">
                <a:solidFill>
                  <a:schemeClr val="bg1"/>
                </a:solidFill>
                <a:latin typeface="Interstate Light" pitchFamily="50" charset="0"/>
              </a:rPr>
              <a:t>"Wij zijn een toegankelijke  en betrouwbare hockeyclub, waar iedereen van alle leeftijden en niveaus kan genieten van hockey. We creëren een omgeving waarin hockey laagdrempelig en plezierig is."</a:t>
            </a:r>
          </a:p>
        </p:txBody>
      </p:sp>
      <p:pic>
        <p:nvPicPr>
          <p:cNvPr id="23" name="Afbeelding 22" descr="Afbeelding met clipart, symbool, wit, ontwerp&#10;&#10;Automatisch gegenereerde beschrijving">
            <a:extLst>
              <a:ext uri="{FF2B5EF4-FFF2-40B4-BE49-F238E27FC236}">
                <a16:creationId xmlns:a16="http://schemas.microsoft.com/office/drawing/2014/main" id="{A7DBE730-9957-3C5F-2726-BD22D2854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9737" y="6182510"/>
            <a:ext cx="470708" cy="470708"/>
          </a:xfrm>
          <a:prstGeom prst="rect">
            <a:avLst/>
          </a:prstGeom>
        </p:spPr>
      </p:pic>
      <p:sp>
        <p:nvSpPr>
          <p:cNvPr id="24" name="Rechthoek: afgeronde hoeken 23">
            <a:hlinkClick r:id="rId4" action="ppaction://hlinksldjump"/>
            <a:extLst>
              <a:ext uri="{FF2B5EF4-FFF2-40B4-BE49-F238E27FC236}">
                <a16:creationId xmlns:a16="http://schemas.microsoft.com/office/drawing/2014/main" id="{3AA36A86-B5CD-4CF8-9667-42480DBC6537}"/>
              </a:ext>
            </a:extLst>
          </p:cNvPr>
          <p:cNvSpPr/>
          <p:nvPr/>
        </p:nvSpPr>
        <p:spPr>
          <a:xfrm>
            <a:off x="11211836" y="6043690"/>
            <a:ext cx="848131" cy="7483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Tekstvak 24">
            <a:extLst>
              <a:ext uri="{FF2B5EF4-FFF2-40B4-BE49-F238E27FC236}">
                <a16:creationId xmlns:a16="http://schemas.microsoft.com/office/drawing/2014/main" id="{798DE2D7-8607-7466-095D-A3E9E775D355}"/>
              </a:ext>
            </a:extLst>
          </p:cNvPr>
          <p:cNvSpPr txBox="1"/>
          <p:nvPr/>
        </p:nvSpPr>
        <p:spPr>
          <a:xfrm>
            <a:off x="10436033" y="6226143"/>
            <a:ext cx="681185" cy="461665"/>
          </a:xfrm>
          <a:prstGeom prst="rect">
            <a:avLst/>
          </a:prstGeom>
          <a:noFill/>
        </p:spPr>
        <p:txBody>
          <a:bodyPr wrap="square" rtlCol="0">
            <a:spAutoFit/>
          </a:bodyPr>
          <a:lstStyle/>
          <a:p>
            <a:r>
              <a:rPr lang="nl-NL" sz="2400" b="1" dirty="0">
                <a:solidFill>
                  <a:schemeClr val="bg1"/>
                </a:solidFill>
                <a:latin typeface="Interstate Black" pitchFamily="50" charset="0"/>
                <a:sym typeface="Wingdings" panose="05000000000000000000" pitchFamily="2" charset="2"/>
              </a:rPr>
              <a:t></a:t>
            </a:r>
            <a:r>
              <a:rPr lang="nl-NL" sz="2400" b="1" dirty="0">
                <a:solidFill>
                  <a:schemeClr val="bg1"/>
                </a:solidFill>
                <a:latin typeface="Interstate Black Cond" pitchFamily="50" charset="0"/>
                <a:sym typeface="Wingdings" panose="05000000000000000000" pitchFamily="2" charset="2"/>
              </a:rPr>
              <a:t> </a:t>
            </a:r>
            <a:endParaRPr lang="nl-NL" sz="2400" b="1" dirty="0">
              <a:solidFill>
                <a:schemeClr val="bg1"/>
              </a:solidFill>
              <a:latin typeface="Interstate Black Cond" pitchFamily="50" charset="0"/>
            </a:endParaRPr>
          </a:p>
        </p:txBody>
      </p:sp>
      <p:sp>
        <p:nvSpPr>
          <p:cNvPr id="26" name="Tekstvak 25">
            <a:extLst>
              <a:ext uri="{FF2B5EF4-FFF2-40B4-BE49-F238E27FC236}">
                <a16:creationId xmlns:a16="http://schemas.microsoft.com/office/drawing/2014/main" id="{CFC1B6BB-18FF-2D32-E830-4EBBCEF181B1}"/>
              </a:ext>
            </a:extLst>
          </p:cNvPr>
          <p:cNvSpPr txBox="1"/>
          <p:nvPr/>
        </p:nvSpPr>
        <p:spPr>
          <a:xfrm>
            <a:off x="10904580" y="6213802"/>
            <a:ext cx="681185" cy="461665"/>
          </a:xfrm>
          <a:prstGeom prst="rect">
            <a:avLst/>
          </a:prstGeom>
          <a:noFill/>
        </p:spPr>
        <p:txBody>
          <a:bodyPr wrap="square" rtlCol="0">
            <a:spAutoFit/>
          </a:bodyPr>
          <a:lstStyle/>
          <a:p>
            <a:r>
              <a:rPr lang="nl-NL" sz="2400" b="1" dirty="0">
                <a:solidFill>
                  <a:schemeClr val="bg1"/>
                </a:solidFill>
                <a:latin typeface="Interstate Black" pitchFamily="50" charset="0"/>
                <a:sym typeface="Wingdings" panose="05000000000000000000" pitchFamily="2" charset="2"/>
              </a:rPr>
              <a:t></a:t>
            </a:r>
            <a:r>
              <a:rPr lang="nl-NL" sz="2400" b="1" dirty="0">
                <a:solidFill>
                  <a:schemeClr val="bg1"/>
                </a:solidFill>
                <a:latin typeface="Interstate Black Cond" pitchFamily="50" charset="0"/>
                <a:sym typeface="Wingdings" panose="05000000000000000000" pitchFamily="2" charset="2"/>
              </a:rPr>
              <a:t> </a:t>
            </a:r>
            <a:endParaRPr lang="nl-NL" sz="2400" b="1" dirty="0">
              <a:solidFill>
                <a:schemeClr val="bg1"/>
              </a:solidFill>
              <a:latin typeface="Interstate Black Cond" pitchFamily="50" charset="0"/>
            </a:endParaRPr>
          </a:p>
        </p:txBody>
      </p:sp>
      <p:sp>
        <p:nvSpPr>
          <p:cNvPr id="27" name="Rechthoek: afgeronde hoeken 26">
            <a:hlinkClick r:id="rId5" action="ppaction://hlinksldjump"/>
            <a:extLst>
              <a:ext uri="{FF2B5EF4-FFF2-40B4-BE49-F238E27FC236}">
                <a16:creationId xmlns:a16="http://schemas.microsoft.com/office/drawing/2014/main" id="{3B82C264-DBED-DC3C-C1FA-6021BB1239A9}"/>
              </a:ext>
            </a:extLst>
          </p:cNvPr>
          <p:cNvSpPr/>
          <p:nvPr/>
        </p:nvSpPr>
        <p:spPr>
          <a:xfrm>
            <a:off x="10486459" y="6233920"/>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afgeronde hoeken 27">
            <a:hlinkClick r:id="rId6" action="ppaction://hlinksldjump"/>
            <a:extLst>
              <a:ext uri="{FF2B5EF4-FFF2-40B4-BE49-F238E27FC236}">
                <a16:creationId xmlns:a16="http://schemas.microsoft.com/office/drawing/2014/main" id="{E55ABF8C-C67F-D60F-EFB2-B80502DBA7EB}"/>
              </a:ext>
            </a:extLst>
          </p:cNvPr>
          <p:cNvSpPr/>
          <p:nvPr/>
        </p:nvSpPr>
        <p:spPr>
          <a:xfrm>
            <a:off x="10937577" y="6223872"/>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6843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67B5475-CA0A-0BEF-7B53-24E17F74C902}"/>
            </a:ext>
          </a:extLst>
        </p:cNvPr>
        <p:cNvGrpSpPr/>
        <p:nvPr/>
      </p:nvGrpSpPr>
      <p:grpSpPr>
        <a:xfrm>
          <a:off x="0" y="0"/>
          <a:ext cx="0" cy="0"/>
          <a:chOff x="0" y="0"/>
          <a:chExt cx="0" cy="0"/>
        </a:xfrm>
      </p:grpSpPr>
      <p:sp>
        <p:nvSpPr>
          <p:cNvPr id="11" name="Tekstvak 10">
            <a:extLst>
              <a:ext uri="{FF2B5EF4-FFF2-40B4-BE49-F238E27FC236}">
                <a16:creationId xmlns:a16="http://schemas.microsoft.com/office/drawing/2014/main" id="{EE11C07A-1D0C-C079-905A-ED75E937A43B}"/>
              </a:ext>
            </a:extLst>
          </p:cNvPr>
          <p:cNvSpPr txBox="1"/>
          <p:nvPr/>
        </p:nvSpPr>
        <p:spPr>
          <a:xfrm>
            <a:off x="372644" y="1252437"/>
            <a:ext cx="5723356" cy="1276888"/>
          </a:xfrm>
          <a:prstGeom prst="rect">
            <a:avLst/>
          </a:prstGeom>
          <a:noFill/>
        </p:spPr>
        <p:txBody>
          <a:bodyPr wrap="square" lIns="91440" tIns="45720" rIns="91440" bIns="45720" rtlCol="0" anchor="t">
            <a:spAutoFit/>
          </a:bodyPr>
          <a:lstStyle/>
          <a:p>
            <a:pPr algn="just">
              <a:lnSpc>
                <a:spcPct val="107000"/>
              </a:lnSpc>
              <a:spcAft>
                <a:spcPts val="800"/>
              </a:spcAft>
            </a:pPr>
            <a:r>
              <a:rPr lang="nl-NL" dirty="0">
                <a:solidFill>
                  <a:srgbClr val="EF790C"/>
                </a:solidFill>
                <a:latin typeface="Interstate LightCondensed" panose="02000506050000020004" pitchFamily="50" charset="0"/>
              </a:rPr>
              <a:t>DE JUISTE COMMUNICATIEMIDDELEN</a:t>
            </a: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sp>
        <p:nvSpPr>
          <p:cNvPr id="2" name="Tekstvak 1">
            <a:extLst>
              <a:ext uri="{FF2B5EF4-FFF2-40B4-BE49-F238E27FC236}">
                <a16:creationId xmlns:a16="http://schemas.microsoft.com/office/drawing/2014/main" id="{A7F844B9-00AA-95E5-2748-F38672155762}"/>
              </a:ext>
            </a:extLst>
          </p:cNvPr>
          <p:cNvSpPr txBox="1"/>
          <p:nvPr/>
        </p:nvSpPr>
        <p:spPr>
          <a:xfrm>
            <a:off x="294824" y="-26000"/>
            <a:ext cx="9606260" cy="1323439"/>
          </a:xfrm>
          <a:prstGeom prst="rect">
            <a:avLst/>
          </a:prstGeom>
          <a:noFill/>
        </p:spPr>
        <p:txBody>
          <a:bodyPr wrap="square" rtlCol="0">
            <a:spAutoFit/>
          </a:bodyPr>
          <a:lstStyle/>
          <a:p>
            <a:r>
              <a:rPr lang="nl-NL" sz="8000" b="1" dirty="0">
                <a:solidFill>
                  <a:srgbClr val="EF790C"/>
                </a:solidFill>
                <a:latin typeface="Interstate Black Cond" pitchFamily="50" charset="0"/>
              </a:rPr>
              <a:t>COMMUNICATIE</a:t>
            </a:r>
          </a:p>
        </p:txBody>
      </p:sp>
      <p:pic>
        <p:nvPicPr>
          <p:cNvPr id="8" name="Afbeelding 7" descr="Afbeelding met clipart, ontwerp&#10;&#10;Automatisch gegenereerde beschrijving">
            <a:extLst>
              <a:ext uri="{FF2B5EF4-FFF2-40B4-BE49-F238E27FC236}">
                <a16:creationId xmlns:a16="http://schemas.microsoft.com/office/drawing/2014/main" id="{2EA504B5-CD04-C5A1-4F5D-FB68B8C8A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0" name="Rechthoek: afgeronde hoeken 9">
            <a:hlinkClick r:id="rId3" action="ppaction://hlinksldjump"/>
            <a:extLst>
              <a:ext uri="{FF2B5EF4-FFF2-40B4-BE49-F238E27FC236}">
                <a16:creationId xmlns:a16="http://schemas.microsoft.com/office/drawing/2014/main" id="{9DFCA1BA-198E-F872-54DB-296F3B465793}"/>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8D6F2F27-E34F-8E02-1745-8D267D7BDAEE}"/>
              </a:ext>
            </a:extLst>
          </p:cNvPr>
          <p:cNvSpPr txBox="1"/>
          <p:nvPr/>
        </p:nvSpPr>
        <p:spPr>
          <a:xfrm>
            <a:off x="10449608" y="6219520"/>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4" name="Tekstvak 13">
            <a:extLst>
              <a:ext uri="{FF2B5EF4-FFF2-40B4-BE49-F238E27FC236}">
                <a16:creationId xmlns:a16="http://schemas.microsoft.com/office/drawing/2014/main" id="{9E44CDE8-8D6B-52FC-0E75-3E989E74394F}"/>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4" name="Rechthoek: afgeronde hoeken 3">
            <a:hlinkClick r:id="rId4" action="ppaction://hlinksldjump"/>
            <a:extLst>
              <a:ext uri="{FF2B5EF4-FFF2-40B4-BE49-F238E27FC236}">
                <a16:creationId xmlns:a16="http://schemas.microsoft.com/office/drawing/2014/main" id="{86079D7B-69E0-E501-F940-57152917591F}"/>
              </a:ext>
            </a:extLst>
          </p:cNvPr>
          <p:cNvSpPr/>
          <p:nvPr/>
        </p:nvSpPr>
        <p:spPr>
          <a:xfrm>
            <a:off x="10486459" y="6233203"/>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hlinkClick r:id="rId5" action="ppaction://hlinksldjump"/>
            <a:extLst>
              <a:ext uri="{FF2B5EF4-FFF2-40B4-BE49-F238E27FC236}">
                <a16:creationId xmlns:a16="http://schemas.microsoft.com/office/drawing/2014/main" id="{35295E11-0976-A235-2F48-8EFF8E1BC8EB}"/>
              </a:ext>
            </a:extLst>
          </p:cNvPr>
          <p:cNvSpPr/>
          <p:nvPr/>
        </p:nvSpPr>
        <p:spPr>
          <a:xfrm>
            <a:off x="10957597" y="6190671"/>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afgeronde hoeken 15">
            <a:extLst>
              <a:ext uri="{FF2B5EF4-FFF2-40B4-BE49-F238E27FC236}">
                <a16:creationId xmlns:a16="http://schemas.microsoft.com/office/drawing/2014/main" id="{053FB6F4-63BA-AAF8-0FAC-0BEB09D303D3}"/>
              </a:ext>
            </a:extLst>
          </p:cNvPr>
          <p:cNvSpPr/>
          <p:nvPr/>
        </p:nvSpPr>
        <p:spPr>
          <a:xfrm>
            <a:off x="447207" y="1855763"/>
            <a:ext cx="8111933" cy="4331826"/>
          </a:xfrm>
          <a:prstGeom prst="roundRect">
            <a:avLst>
              <a:gd name="adj" fmla="val 1653"/>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20" name="Tabel 19">
            <a:extLst>
              <a:ext uri="{FF2B5EF4-FFF2-40B4-BE49-F238E27FC236}">
                <a16:creationId xmlns:a16="http://schemas.microsoft.com/office/drawing/2014/main" id="{3E2634A2-0043-F1AA-F00C-A6D858A78379}"/>
              </a:ext>
            </a:extLst>
          </p:cNvPr>
          <p:cNvGraphicFramePr>
            <a:graphicFrameLocks noGrp="1"/>
          </p:cNvGraphicFramePr>
          <p:nvPr>
            <p:extLst>
              <p:ext uri="{D42A27DB-BD31-4B8C-83A1-F6EECF244321}">
                <p14:modId xmlns:p14="http://schemas.microsoft.com/office/powerpoint/2010/main" val="3419141402"/>
              </p:ext>
            </p:extLst>
          </p:nvPr>
        </p:nvGraphicFramePr>
        <p:xfrm>
          <a:off x="747251" y="2036062"/>
          <a:ext cx="7551175" cy="3951782"/>
        </p:xfrm>
        <a:graphic>
          <a:graphicData uri="http://schemas.openxmlformats.org/drawingml/2006/table">
            <a:tbl>
              <a:tblPr firstRow="1" firstCol="1" bandRow="1">
                <a:tableStyleId>{0660B408-B3CF-4A94-85FC-2B1E0A45F4A2}</a:tableStyleId>
              </a:tblPr>
              <a:tblGrid>
                <a:gridCol w="1485283">
                  <a:extLst>
                    <a:ext uri="{9D8B030D-6E8A-4147-A177-3AD203B41FA5}">
                      <a16:colId xmlns:a16="http://schemas.microsoft.com/office/drawing/2014/main" val="1123102701"/>
                    </a:ext>
                  </a:extLst>
                </a:gridCol>
                <a:gridCol w="1426947">
                  <a:extLst>
                    <a:ext uri="{9D8B030D-6E8A-4147-A177-3AD203B41FA5}">
                      <a16:colId xmlns:a16="http://schemas.microsoft.com/office/drawing/2014/main" val="3041386703"/>
                    </a:ext>
                  </a:extLst>
                </a:gridCol>
                <a:gridCol w="1482790">
                  <a:extLst>
                    <a:ext uri="{9D8B030D-6E8A-4147-A177-3AD203B41FA5}">
                      <a16:colId xmlns:a16="http://schemas.microsoft.com/office/drawing/2014/main" val="3994432874"/>
                    </a:ext>
                  </a:extLst>
                </a:gridCol>
                <a:gridCol w="1486171">
                  <a:extLst>
                    <a:ext uri="{9D8B030D-6E8A-4147-A177-3AD203B41FA5}">
                      <a16:colId xmlns:a16="http://schemas.microsoft.com/office/drawing/2014/main" val="2354309660"/>
                    </a:ext>
                  </a:extLst>
                </a:gridCol>
                <a:gridCol w="1669984">
                  <a:extLst>
                    <a:ext uri="{9D8B030D-6E8A-4147-A177-3AD203B41FA5}">
                      <a16:colId xmlns:a16="http://schemas.microsoft.com/office/drawing/2014/main" val="3320660387"/>
                    </a:ext>
                  </a:extLst>
                </a:gridCol>
              </a:tblGrid>
              <a:tr h="699831">
                <a:tc>
                  <a:txBody>
                    <a:bodyPr/>
                    <a:lstStyle/>
                    <a:p>
                      <a:pPr algn="l">
                        <a:lnSpc>
                          <a:spcPct val="107000"/>
                        </a:lnSpc>
                        <a:spcAft>
                          <a:spcPts val="800"/>
                        </a:spcAft>
                        <a:buNone/>
                      </a:pPr>
                      <a:r>
                        <a:rPr lang="nl-NL" sz="1200" kern="100" dirty="0">
                          <a:effectLst/>
                          <a:latin typeface="Interstate Light" pitchFamily="50" charset="0"/>
                        </a:rPr>
                        <a:t>Doelgroep</a:t>
                      </a:r>
                      <a:endParaRPr lang="nl-NL" sz="1200" kern="100" dirty="0">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A84F3"/>
                    </a:solidFill>
                  </a:tcPr>
                </a:tc>
                <a:tc>
                  <a:txBody>
                    <a:bodyPr/>
                    <a:lstStyle/>
                    <a:p>
                      <a:pPr algn="l">
                        <a:lnSpc>
                          <a:spcPct val="107000"/>
                        </a:lnSpc>
                        <a:spcAft>
                          <a:spcPts val="800"/>
                        </a:spcAft>
                        <a:buNone/>
                      </a:pPr>
                      <a:r>
                        <a:rPr lang="nl-NL" sz="1200" kern="100" dirty="0">
                          <a:effectLst/>
                          <a:latin typeface="Interstate Light" pitchFamily="50" charset="0"/>
                        </a:rPr>
                        <a:t>Kanaal(en)</a:t>
                      </a:r>
                      <a:endParaRPr lang="nl-NL" sz="1200" kern="100" dirty="0">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A84F3"/>
                    </a:solidFill>
                  </a:tcPr>
                </a:tc>
                <a:tc>
                  <a:txBody>
                    <a:bodyPr/>
                    <a:lstStyle/>
                    <a:p>
                      <a:pPr algn="l">
                        <a:lnSpc>
                          <a:spcPct val="107000"/>
                        </a:lnSpc>
                        <a:spcAft>
                          <a:spcPts val="800"/>
                        </a:spcAft>
                        <a:buNone/>
                      </a:pPr>
                      <a:r>
                        <a:rPr lang="nl-NL" sz="1200" kern="100" dirty="0">
                          <a:effectLst/>
                          <a:latin typeface="Interstate Light" pitchFamily="50" charset="0"/>
                        </a:rPr>
                        <a:t>Boodschap/inhoud</a:t>
                      </a:r>
                      <a:endParaRPr lang="nl-NL" sz="1200" kern="100" dirty="0">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A84F3"/>
                    </a:solidFill>
                  </a:tcPr>
                </a:tc>
                <a:tc>
                  <a:txBody>
                    <a:bodyPr/>
                    <a:lstStyle/>
                    <a:p>
                      <a:pPr algn="l">
                        <a:lnSpc>
                          <a:spcPct val="107000"/>
                        </a:lnSpc>
                        <a:spcAft>
                          <a:spcPts val="800"/>
                        </a:spcAft>
                        <a:buNone/>
                      </a:pPr>
                      <a:r>
                        <a:rPr lang="nl-NL" sz="1200" kern="100" dirty="0">
                          <a:effectLst/>
                          <a:latin typeface="Interstate Light" pitchFamily="50" charset="0"/>
                        </a:rPr>
                        <a:t>Vorm</a:t>
                      </a:r>
                      <a:endParaRPr lang="nl-NL" sz="1200" kern="100" dirty="0">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A84F3"/>
                    </a:solidFill>
                  </a:tcPr>
                </a:tc>
                <a:tc>
                  <a:txBody>
                    <a:bodyPr/>
                    <a:lstStyle/>
                    <a:p>
                      <a:pPr algn="l">
                        <a:lnSpc>
                          <a:spcPct val="107000"/>
                        </a:lnSpc>
                        <a:spcAft>
                          <a:spcPts val="800"/>
                        </a:spcAft>
                        <a:buNone/>
                      </a:pPr>
                      <a:r>
                        <a:rPr lang="nl-NL" sz="1200" kern="100" dirty="0">
                          <a:effectLst/>
                          <a:latin typeface="Interstate Light" pitchFamily="50" charset="0"/>
                        </a:rPr>
                        <a:t>Frequentie</a:t>
                      </a:r>
                      <a:endParaRPr lang="nl-NL" sz="1200" kern="100" dirty="0">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A84F3"/>
                    </a:solidFill>
                  </a:tcPr>
                </a:tc>
                <a:extLst>
                  <a:ext uri="{0D108BD9-81ED-4DB2-BD59-A6C34878D82A}">
                    <a16:rowId xmlns:a16="http://schemas.microsoft.com/office/drawing/2014/main" val="3594068457"/>
                  </a:ext>
                </a:extLst>
              </a:tr>
              <a:tr h="460291">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14 – 24 jaar</a:t>
                      </a: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Instagram, </a:t>
                      </a:r>
                      <a:r>
                        <a:rPr lang="nl-NL" sz="1200" kern="100" dirty="0" err="1">
                          <a:solidFill>
                            <a:schemeClr val="bg1"/>
                          </a:solidFill>
                          <a:effectLst/>
                          <a:latin typeface="Interstate Light" pitchFamily="50" charset="0"/>
                          <a:ea typeface="Aptos" panose="020B0004020202020204" pitchFamily="34" charset="0"/>
                          <a:cs typeface="Times New Roman" panose="02020603050405020304" pitchFamily="18" charset="0"/>
                        </a:rPr>
                        <a:t>TikTok</a:t>
                      </a: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  WhatsApp</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Kort, visueel, interactief</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Reels, </a:t>
                      </a:r>
                      <a:r>
                        <a:rPr lang="nl-NL" sz="1200" kern="100" dirty="0" err="1">
                          <a:solidFill>
                            <a:schemeClr val="bg1"/>
                          </a:solidFill>
                          <a:effectLst/>
                          <a:latin typeface="Interstate Light" pitchFamily="50" charset="0"/>
                          <a:ea typeface="Aptos" panose="020B0004020202020204" pitchFamily="34" charset="0"/>
                          <a:cs typeface="Times New Roman" panose="02020603050405020304" pitchFamily="18" charset="0"/>
                        </a:rPr>
                        <a:t>stories</a:t>
                      </a: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 korte video's, </a:t>
                      </a:r>
                      <a:r>
                        <a:rPr lang="nl-NL" sz="1200" kern="100" dirty="0" err="1">
                          <a:solidFill>
                            <a:schemeClr val="bg1"/>
                          </a:solidFill>
                          <a:effectLst/>
                          <a:latin typeface="Interstate Light" pitchFamily="50" charset="0"/>
                          <a:ea typeface="Aptos" panose="020B0004020202020204" pitchFamily="34" charset="0"/>
                          <a:cs typeface="Times New Roman" panose="02020603050405020304" pitchFamily="18" charset="0"/>
                        </a:rPr>
                        <a:t>memes</a:t>
                      </a: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Dagelijks / wekelijks </a:t>
                      </a: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25363852"/>
                  </a:ext>
                </a:extLst>
              </a:tr>
              <a:tr h="697915">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25 – 35 jaar</a:t>
                      </a: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Instagram, LinkedIn, e-mail</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Waardevolle tips, inspiratie, storytelling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err="1">
                          <a:solidFill>
                            <a:schemeClr val="bg1"/>
                          </a:solidFill>
                          <a:effectLst/>
                          <a:latin typeface="Interstate Light" pitchFamily="50" charset="0"/>
                          <a:ea typeface="Aptos" panose="020B0004020202020204" pitchFamily="34" charset="0"/>
                          <a:cs typeface="Times New Roman" panose="02020603050405020304" pitchFamily="18" charset="0"/>
                        </a:rPr>
                        <a:t>Posts</a:t>
                      </a: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 video's, nieuwsbrief, podcasts</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Wekelijks</a:t>
                      </a: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7020550"/>
                  </a:ext>
                </a:extLst>
              </a:tr>
              <a:tr h="697915">
                <a:tc>
                  <a:txBody>
                    <a:bodyPr/>
                    <a:lstStyle/>
                    <a:p>
                      <a:pPr algn="l">
                        <a:lnSpc>
                          <a:spcPct val="107000"/>
                        </a:lnSpc>
                        <a:spcAft>
                          <a:spcPts val="800"/>
                        </a:spcAft>
                        <a:buNone/>
                      </a:pPr>
                      <a:r>
                        <a:rPr lang="nl-NL" sz="1200" kern="100" dirty="0">
                          <a:solidFill>
                            <a:schemeClr val="bg1"/>
                          </a:solidFill>
                          <a:effectLst/>
                          <a:latin typeface="Interstate Light" pitchFamily="50" charset="0"/>
                        </a:rPr>
                        <a:t>35 – 45 jaar</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Facebook, LinkedIn, e-mail, websites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Betrouwbare info, praktische content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Artikelen, </a:t>
                      </a:r>
                      <a:r>
                        <a:rPr lang="nl-NL" sz="1200" kern="100" dirty="0" err="1">
                          <a:solidFill>
                            <a:schemeClr val="bg1"/>
                          </a:solidFill>
                          <a:effectLst/>
                          <a:latin typeface="Interstate Light" pitchFamily="50" charset="0"/>
                          <a:ea typeface="Aptos" panose="020B0004020202020204" pitchFamily="34" charset="0"/>
                          <a:cs typeface="Times New Roman" panose="02020603050405020304" pitchFamily="18" charset="0"/>
                        </a:rPr>
                        <a:t>infographics</a:t>
                      </a: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 e-mails</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1-2 keer per week </a:t>
                      </a: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97502870"/>
                  </a:ext>
                </a:extLst>
              </a:tr>
              <a:tr h="697915">
                <a:tc>
                  <a:txBody>
                    <a:bodyPr/>
                    <a:lstStyle/>
                    <a:p>
                      <a:pPr algn="l">
                        <a:lnSpc>
                          <a:spcPct val="107000"/>
                        </a:lnSpc>
                        <a:spcAft>
                          <a:spcPts val="800"/>
                        </a:spcAft>
                        <a:buNone/>
                      </a:pPr>
                      <a:r>
                        <a:rPr lang="nl-NL" sz="1200" kern="100" dirty="0">
                          <a:solidFill>
                            <a:schemeClr val="bg1"/>
                          </a:solidFill>
                          <a:effectLst/>
                          <a:latin typeface="Interstate Light" pitchFamily="50" charset="0"/>
                        </a:rPr>
                        <a:t>45 – 65 jaar</a:t>
                      </a:r>
                      <a:endPar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Facebook, e-mail, nieuwsbrieven, websites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Informatief, contextrijk, persoonlijk</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Nieuwsbrief, video, tekst + beeld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Wekelijks / maandelijks </a:t>
                      </a: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91400950"/>
                  </a:ext>
                </a:extLst>
              </a:tr>
              <a:tr h="697915">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65 +</a:t>
                      </a: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E-mail, post, telefoon, lokale media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Duidelijk, vertrouwd, minder digitaal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Gedrukte flyers, brieven, telefonisch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lnSpc>
                          <a:spcPct val="107000"/>
                        </a:lnSpc>
                        <a:spcAft>
                          <a:spcPts val="800"/>
                        </a:spcAft>
                        <a:buNone/>
                      </a:pPr>
                      <a:r>
                        <a:rPr lang="nl-NL" sz="1200" kern="100" dirty="0">
                          <a:solidFill>
                            <a:schemeClr val="bg1"/>
                          </a:solidFill>
                          <a:effectLst/>
                          <a:latin typeface="Interstate Light" pitchFamily="50" charset="0"/>
                          <a:ea typeface="Aptos" panose="020B0004020202020204" pitchFamily="34" charset="0"/>
                          <a:cs typeface="Times New Roman" panose="02020603050405020304" pitchFamily="18" charset="0"/>
                        </a:rPr>
                        <a:t>Maandelijks / per kwartaal </a:t>
                      </a: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513788594"/>
                  </a:ext>
                </a:extLst>
              </a:tr>
            </a:tbl>
          </a:graphicData>
        </a:graphic>
      </p:graphicFrame>
    </p:spTree>
    <p:extLst>
      <p:ext uri="{BB962C8B-B14F-4D97-AF65-F5344CB8AC3E}">
        <p14:creationId xmlns:p14="http://schemas.microsoft.com/office/powerpoint/2010/main" val="1681956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CC823-2038-8C23-BB9B-4CE818A24967}"/>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A6148994-F8AC-B12D-62A0-CFC2A743C391}"/>
              </a:ext>
            </a:extLst>
          </p:cNvPr>
          <p:cNvSpPr txBox="1"/>
          <p:nvPr/>
        </p:nvSpPr>
        <p:spPr>
          <a:xfrm>
            <a:off x="294824" y="-26000"/>
            <a:ext cx="7292750" cy="1323439"/>
          </a:xfrm>
          <a:prstGeom prst="rect">
            <a:avLst/>
          </a:prstGeom>
          <a:noFill/>
        </p:spPr>
        <p:txBody>
          <a:bodyPr wrap="square" rtlCol="0">
            <a:spAutoFit/>
          </a:bodyPr>
          <a:lstStyle/>
          <a:p>
            <a:r>
              <a:rPr lang="nl-NL" sz="8000" b="1" dirty="0">
                <a:solidFill>
                  <a:srgbClr val="EF790C"/>
                </a:solidFill>
                <a:latin typeface="Interstate Black Cond" pitchFamily="50" charset="0"/>
              </a:rPr>
              <a:t>STRATEGIE</a:t>
            </a:r>
          </a:p>
        </p:txBody>
      </p:sp>
      <p:sp>
        <p:nvSpPr>
          <p:cNvPr id="7" name="Tekstvak 6">
            <a:extLst>
              <a:ext uri="{FF2B5EF4-FFF2-40B4-BE49-F238E27FC236}">
                <a16:creationId xmlns:a16="http://schemas.microsoft.com/office/drawing/2014/main" id="{7628AF8D-61CE-7563-9603-FBFBD93C34BF}"/>
              </a:ext>
            </a:extLst>
          </p:cNvPr>
          <p:cNvSpPr txBox="1"/>
          <p:nvPr/>
        </p:nvSpPr>
        <p:spPr>
          <a:xfrm>
            <a:off x="372643" y="1243323"/>
            <a:ext cx="5823875" cy="870366"/>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Deze voorbeelden laten zien dat er een diversiteit aan verenigingen en ambities is en dat omgevingsfactoren en identiteit hierbij een belangrijke rol spelen. Om de voorbeelden verder </a:t>
            </a:r>
            <a:r>
              <a:rPr lang="nl-NL" sz="1200" kern="100" dirty="0">
                <a:latin typeface="Interstate Light" pitchFamily="50" charset="0"/>
                <a:ea typeface="Aptos" panose="020B0004020202020204" pitchFamily="34" charset="0"/>
                <a:cs typeface="Times New Roman" panose="02020603050405020304" pitchFamily="18" charset="0"/>
              </a:rPr>
              <a:t>te laden</a:t>
            </a:r>
            <a:r>
              <a:rPr lang="nl-NL" sz="1200" kern="100" dirty="0">
                <a:effectLst/>
                <a:latin typeface="Interstate Light" pitchFamily="50" charset="0"/>
                <a:ea typeface="Aptos" panose="020B0004020202020204" pitchFamily="34" charset="0"/>
                <a:cs typeface="Times New Roman" panose="02020603050405020304" pitchFamily="18" charset="0"/>
              </a:rPr>
              <a:t>, hebben we voor twee beleidsthema’s ambities uitgewerkt voor de verschillende verenigingen. </a:t>
            </a:r>
          </a:p>
        </p:txBody>
      </p:sp>
      <p:sp>
        <p:nvSpPr>
          <p:cNvPr id="4" name="Tekstvak 3">
            <a:extLst>
              <a:ext uri="{FF2B5EF4-FFF2-40B4-BE49-F238E27FC236}">
                <a16:creationId xmlns:a16="http://schemas.microsoft.com/office/drawing/2014/main" id="{10AFDC5C-22CC-726A-F5DB-FF39B5BD01F2}"/>
              </a:ext>
            </a:extLst>
          </p:cNvPr>
          <p:cNvSpPr txBox="1"/>
          <p:nvPr/>
        </p:nvSpPr>
        <p:spPr>
          <a:xfrm>
            <a:off x="6515462" y="1243323"/>
            <a:ext cx="5282370" cy="4757969"/>
          </a:xfrm>
          <a:prstGeom prst="rect">
            <a:avLst/>
          </a:prstGeom>
          <a:noFill/>
        </p:spPr>
        <p:txBody>
          <a:bodyPr wrap="square" lIns="91440" tIns="45720" rIns="91440" bIns="45720" rtlCol="0" anchor="t">
            <a:spAutoFit/>
          </a:bodyPr>
          <a:lstStyle/>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Op die manier weet de interne organisatie (het bestuur, de commissies en de leden) waar we samen voor werken en op welke manier we dat gaan doen. Daarnaast wordt het voor externe partijen (zoals de gemeente, potentiële leden en partners) duidelijk wat onze kernwaarden zijn en wat de uniciteit van onze vereniging is. Daarmee kunnen we deze partijen verbinden aan onze vereniging. </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Er zijn een aantal zaken van belang:</a:t>
            </a:r>
          </a:p>
          <a:p>
            <a:pPr marL="171450" indent="-171450">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Wij kijken om ons heen: Wat maakt ons als vereniging uniek binnen de lokale context en de hockeycontext?;</a:t>
            </a:r>
          </a:p>
          <a:p>
            <a:pPr marL="171450" indent="-171450">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We maken keuzes waardoor we focus hebben en houden;</a:t>
            </a:r>
          </a:p>
          <a:p>
            <a:pPr marL="171450" indent="-171450">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We kijken vooruit en houden rekening met en spelen in op ontwikkelingen en kansen;</a:t>
            </a:r>
          </a:p>
          <a:p>
            <a:pPr marL="171450" indent="-171450">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Onze strategie is gevormd door en voor leden en werkt daardoor verbindend;</a:t>
            </a:r>
          </a:p>
          <a:p>
            <a:pPr marL="171450" indent="-171450">
              <a:lnSpc>
                <a:spcPct val="107000"/>
              </a:lnSpc>
              <a:spcAft>
                <a:spcPts val="800"/>
              </a:spcAft>
              <a:buFont typeface="Arial" panose="020B0604020202020204" pitchFamily="34" charset="0"/>
              <a:buChar char="•"/>
            </a:pPr>
            <a:r>
              <a:rPr lang="nl-NL" sz="1200" kern="100" dirty="0">
                <a:effectLst/>
                <a:latin typeface="Interstate Light" pitchFamily="50" charset="0"/>
                <a:ea typeface="Aptos" panose="020B0004020202020204" pitchFamily="34" charset="0"/>
                <a:cs typeface="Times New Roman" panose="02020603050405020304" pitchFamily="18" charset="0"/>
              </a:rPr>
              <a:t>Wij benutten beschikbare data en </a:t>
            </a:r>
            <a:r>
              <a:rPr lang="nl-NL" sz="1200" kern="100" dirty="0">
                <a:solidFill>
                  <a:srgbClr val="EF790C"/>
                </a:solidFill>
                <a:effectLst/>
                <a:latin typeface="Interstate Light" pitchFamily="50" charset="0"/>
                <a:ea typeface="Aptos" panose="020B0004020202020204" pitchFamily="34" charset="0"/>
                <a:cs typeface="Times New Roman" panose="02020603050405020304" pitchFamily="18" charset="0"/>
              </a:rPr>
              <a:t>mensen</a:t>
            </a:r>
            <a:r>
              <a:rPr lang="nl-NL" sz="1200" kern="100" dirty="0">
                <a:effectLst/>
                <a:latin typeface="Interstate Light" pitchFamily="50" charset="0"/>
                <a:ea typeface="Aptos" panose="020B0004020202020204" pitchFamily="34" charset="0"/>
                <a:cs typeface="Times New Roman" panose="02020603050405020304" pitchFamily="18" charset="0"/>
              </a:rPr>
              <a:t> vanuit zowel de vereniging als daarbuiten op basis van hun expertise.</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Kortom: wij bekennen kleur en voeren dit door in onze strategie.</a:t>
            </a:r>
          </a:p>
          <a:p>
            <a:pPr algn="just">
              <a:lnSpc>
                <a:spcPct val="107000"/>
              </a:lnSpc>
              <a:spcAft>
                <a:spcPts val="800"/>
              </a:spcAft>
            </a:pPr>
            <a:endParaRPr lang="nl-NL" sz="1200" kern="100" dirty="0">
              <a:effectLst/>
              <a:latin typeface="Interstate Light" pitchFamily="50" charset="0"/>
              <a:ea typeface="Aptos" panose="020B0004020202020204" pitchFamily="34" charset="0"/>
              <a:cs typeface="Times New Roman" panose="02020603050405020304" pitchFamily="18" charset="0"/>
            </a:endParaRPr>
          </a:p>
        </p:txBody>
      </p:sp>
      <p:pic>
        <p:nvPicPr>
          <p:cNvPr id="11" name="Afbeelding 10" descr="Afbeelding met clipart, ontwerp&#10;&#10;Automatisch gegenereerde beschrijving">
            <a:extLst>
              <a:ext uri="{FF2B5EF4-FFF2-40B4-BE49-F238E27FC236}">
                <a16:creationId xmlns:a16="http://schemas.microsoft.com/office/drawing/2014/main" id="{9F4E9030-902B-5F06-8AA0-5E26E4AA1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3553" y="6188058"/>
            <a:ext cx="466892" cy="466892"/>
          </a:xfrm>
          <a:prstGeom prst="rect">
            <a:avLst/>
          </a:prstGeom>
        </p:spPr>
      </p:pic>
      <p:sp>
        <p:nvSpPr>
          <p:cNvPr id="12" name="Rechthoek: afgeronde hoeken 11">
            <a:hlinkClick r:id="rId4" action="ppaction://hlinksldjump"/>
            <a:extLst>
              <a:ext uri="{FF2B5EF4-FFF2-40B4-BE49-F238E27FC236}">
                <a16:creationId xmlns:a16="http://schemas.microsoft.com/office/drawing/2014/main" id="{134FE48A-27B2-EAA6-C29D-F896C0331774}"/>
              </a:ext>
            </a:extLst>
          </p:cNvPr>
          <p:cNvSpPr/>
          <p:nvPr/>
        </p:nvSpPr>
        <p:spPr>
          <a:xfrm>
            <a:off x="11449737" y="6187589"/>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B295E5C9-DED8-DB48-5DFD-0106DE7D7FF4}"/>
              </a:ext>
            </a:extLst>
          </p:cNvPr>
          <p:cNvSpPr txBox="1"/>
          <p:nvPr/>
        </p:nvSpPr>
        <p:spPr>
          <a:xfrm>
            <a:off x="10449608" y="6220237"/>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16" name="Tekstvak 15">
            <a:extLst>
              <a:ext uri="{FF2B5EF4-FFF2-40B4-BE49-F238E27FC236}">
                <a16:creationId xmlns:a16="http://schemas.microsoft.com/office/drawing/2014/main" id="{7412077E-F562-CD9F-7405-34200F84584B}"/>
              </a:ext>
            </a:extLst>
          </p:cNvPr>
          <p:cNvSpPr txBox="1"/>
          <p:nvPr/>
        </p:nvSpPr>
        <p:spPr>
          <a:xfrm>
            <a:off x="10914301" y="6213802"/>
            <a:ext cx="681185" cy="461665"/>
          </a:xfrm>
          <a:prstGeom prst="rect">
            <a:avLst/>
          </a:prstGeom>
          <a:noFill/>
        </p:spPr>
        <p:txBody>
          <a:bodyPr wrap="square" rtlCol="0">
            <a:spAutoFit/>
          </a:bodyPr>
          <a:lstStyle/>
          <a:p>
            <a:r>
              <a:rPr lang="nl-NL" sz="2400" b="1" dirty="0">
                <a:solidFill>
                  <a:srgbClr val="FF7000"/>
                </a:solidFill>
                <a:latin typeface="Interstate Black" pitchFamily="50" charset="0"/>
                <a:sym typeface="Wingdings" panose="05000000000000000000" pitchFamily="2" charset="2"/>
              </a:rPr>
              <a:t></a:t>
            </a:r>
            <a:r>
              <a:rPr lang="nl-NL" sz="2400" b="1" dirty="0">
                <a:solidFill>
                  <a:srgbClr val="FF7000"/>
                </a:solidFill>
                <a:latin typeface="Interstate Black Cond" pitchFamily="50" charset="0"/>
                <a:sym typeface="Wingdings" panose="05000000000000000000" pitchFamily="2" charset="2"/>
              </a:rPr>
              <a:t> </a:t>
            </a:r>
            <a:endParaRPr lang="nl-NL" sz="2400" b="1" dirty="0">
              <a:solidFill>
                <a:srgbClr val="FF7000"/>
              </a:solidFill>
              <a:latin typeface="Interstate Black Cond" pitchFamily="50" charset="0"/>
            </a:endParaRPr>
          </a:p>
        </p:txBody>
      </p:sp>
      <p:sp>
        <p:nvSpPr>
          <p:cNvPr id="3" name="Rechthoek: afgeronde hoeken 2">
            <a:hlinkClick r:id="rId5" action="ppaction://hlinksldjump"/>
            <a:extLst>
              <a:ext uri="{FF2B5EF4-FFF2-40B4-BE49-F238E27FC236}">
                <a16:creationId xmlns:a16="http://schemas.microsoft.com/office/drawing/2014/main" id="{624C43A8-C7A3-FAB4-D230-811CC67527E5}"/>
              </a:ext>
            </a:extLst>
          </p:cNvPr>
          <p:cNvSpPr/>
          <p:nvPr/>
        </p:nvSpPr>
        <p:spPr>
          <a:xfrm>
            <a:off x="10486459" y="6233920"/>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hlinkClick r:id="rId6" action="ppaction://hlinksldjump"/>
            <a:extLst>
              <a:ext uri="{FF2B5EF4-FFF2-40B4-BE49-F238E27FC236}">
                <a16:creationId xmlns:a16="http://schemas.microsoft.com/office/drawing/2014/main" id="{BFE10C3B-D86B-D532-0577-B080B7783E61}"/>
              </a:ext>
            </a:extLst>
          </p:cNvPr>
          <p:cNvSpPr/>
          <p:nvPr/>
        </p:nvSpPr>
        <p:spPr>
          <a:xfrm>
            <a:off x="10968098" y="6217414"/>
            <a:ext cx="400692" cy="4616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9" name="Tabel 8">
            <a:extLst>
              <a:ext uri="{FF2B5EF4-FFF2-40B4-BE49-F238E27FC236}">
                <a16:creationId xmlns:a16="http://schemas.microsoft.com/office/drawing/2014/main" id="{242B8242-B1E4-E938-FD19-AB2B1F139C48}"/>
              </a:ext>
            </a:extLst>
          </p:cNvPr>
          <p:cNvGraphicFramePr>
            <a:graphicFrameLocks noGrp="1"/>
          </p:cNvGraphicFramePr>
          <p:nvPr>
            <p:extLst>
              <p:ext uri="{D42A27DB-BD31-4B8C-83A1-F6EECF244321}">
                <p14:modId xmlns:p14="http://schemas.microsoft.com/office/powerpoint/2010/main" val="3006674697"/>
              </p:ext>
            </p:extLst>
          </p:nvPr>
        </p:nvGraphicFramePr>
        <p:xfrm>
          <a:off x="450809" y="2161370"/>
          <a:ext cx="5645191" cy="2541159"/>
        </p:xfrm>
        <a:graphic>
          <a:graphicData uri="http://schemas.openxmlformats.org/drawingml/2006/table">
            <a:tbl>
              <a:tblPr firstRow="1" firstCol="1" bandRow="1">
                <a:solidFill>
                  <a:srgbClr val="EF790C"/>
                </a:solidFill>
                <a:tableStyleId>{21E4AEA4-8DFA-4A89-87EB-49C32662AFE0}</a:tableStyleId>
              </a:tblPr>
              <a:tblGrid>
                <a:gridCol w="1335909">
                  <a:extLst>
                    <a:ext uri="{9D8B030D-6E8A-4147-A177-3AD203B41FA5}">
                      <a16:colId xmlns:a16="http://schemas.microsoft.com/office/drawing/2014/main" val="2675505041"/>
                    </a:ext>
                  </a:extLst>
                </a:gridCol>
                <a:gridCol w="2427552">
                  <a:extLst>
                    <a:ext uri="{9D8B030D-6E8A-4147-A177-3AD203B41FA5}">
                      <a16:colId xmlns:a16="http://schemas.microsoft.com/office/drawing/2014/main" val="1767869085"/>
                    </a:ext>
                  </a:extLst>
                </a:gridCol>
                <a:gridCol w="1881730">
                  <a:extLst>
                    <a:ext uri="{9D8B030D-6E8A-4147-A177-3AD203B41FA5}">
                      <a16:colId xmlns:a16="http://schemas.microsoft.com/office/drawing/2014/main" val="444213114"/>
                    </a:ext>
                  </a:extLst>
                </a:gridCol>
              </a:tblGrid>
              <a:tr h="226357">
                <a:tc>
                  <a:txBody>
                    <a:bodyPr/>
                    <a:lstStyle/>
                    <a:p>
                      <a:pPr>
                        <a:lnSpc>
                          <a:spcPct val="116000"/>
                        </a:lnSpc>
                        <a:spcAft>
                          <a:spcPts val="800"/>
                        </a:spcAft>
                      </a:pPr>
                      <a:r>
                        <a:rPr lang="nl-NL" sz="1000" dirty="0">
                          <a:effectLst/>
                          <a:latin typeface="Interstate Regular" panose="02000503020000020004" pitchFamily="50" charset="0"/>
                          <a:ea typeface="Verdana" panose="020B0604030504040204" pitchFamily="34" charset="0"/>
                        </a:rPr>
                        <a:t> </a:t>
                      </a:r>
                      <a:endParaRPr lang="nl-NL" sz="1400" dirty="0">
                        <a:effectLst/>
                        <a:latin typeface="Interstate Regular" panose="02000503020000020004" pitchFamily="50" charset="0"/>
                        <a:ea typeface="Verdana" panose="020B0604030504040204" pitchFamily="34" charset="0"/>
                        <a:cs typeface="Arial" panose="020B0604020202020204" pitchFamily="34" charset="0"/>
                      </a:endParaRPr>
                    </a:p>
                  </a:txBody>
                  <a:tcPr marL="68580" marR="68580" marT="0" marB="0">
                    <a:solidFill>
                      <a:srgbClr val="EF790C"/>
                    </a:solidFill>
                  </a:tcPr>
                </a:tc>
                <a:tc>
                  <a:txBody>
                    <a:bodyPr/>
                    <a:lstStyle/>
                    <a:p>
                      <a:pPr>
                        <a:lnSpc>
                          <a:spcPct val="116000"/>
                        </a:lnSpc>
                        <a:spcAft>
                          <a:spcPts val="800"/>
                        </a:spcAft>
                      </a:pPr>
                      <a:r>
                        <a:rPr lang="nl-NL" sz="1000" dirty="0">
                          <a:effectLst/>
                          <a:latin typeface="Interstate Regular" panose="02000503020000020004" pitchFamily="50" charset="0"/>
                          <a:ea typeface="Verdana" panose="020B0604030504040204" pitchFamily="34" charset="0"/>
                        </a:rPr>
                        <a:t>Vrijwilligers</a:t>
                      </a:r>
                      <a:endParaRPr lang="nl-NL" sz="1400" dirty="0">
                        <a:effectLst/>
                        <a:latin typeface="Interstate Regular" panose="02000503020000020004" pitchFamily="50" charset="0"/>
                        <a:ea typeface="Verdana" panose="020B0604030504040204" pitchFamily="34" charset="0"/>
                        <a:cs typeface="Arial" panose="020B0604020202020204" pitchFamily="34" charset="0"/>
                      </a:endParaRPr>
                    </a:p>
                  </a:txBody>
                  <a:tcPr marL="68580" marR="68580" marT="0" marB="0">
                    <a:solidFill>
                      <a:srgbClr val="EF790C"/>
                    </a:solidFill>
                  </a:tcPr>
                </a:tc>
                <a:tc>
                  <a:txBody>
                    <a:bodyPr/>
                    <a:lstStyle/>
                    <a:p>
                      <a:pPr>
                        <a:lnSpc>
                          <a:spcPct val="116000"/>
                        </a:lnSpc>
                        <a:spcAft>
                          <a:spcPts val="800"/>
                        </a:spcAft>
                      </a:pPr>
                      <a:r>
                        <a:rPr lang="nl-NL" sz="1000" dirty="0">
                          <a:effectLst/>
                          <a:latin typeface="Interstate Regular" panose="02000503020000020004" pitchFamily="50" charset="0"/>
                          <a:ea typeface="Verdana" panose="020B0604030504040204" pitchFamily="34" charset="0"/>
                        </a:rPr>
                        <a:t>Ledenbeleid</a:t>
                      </a:r>
                      <a:endParaRPr lang="nl-NL" sz="1400" dirty="0">
                        <a:effectLst/>
                        <a:latin typeface="Interstate Regular" panose="02000503020000020004" pitchFamily="50" charset="0"/>
                        <a:ea typeface="Verdana" panose="020B0604030504040204" pitchFamily="34" charset="0"/>
                        <a:cs typeface="Arial" panose="020B0604020202020204" pitchFamily="34" charset="0"/>
                      </a:endParaRPr>
                    </a:p>
                  </a:txBody>
                  <a:tcPr marL="68580" marR="68580" marT="0" marB="0">
                    <a:solidFill>
                      <a:srgbClr val="EF790C"/>
                    </a:solidFill>
                  </a:tcPr>
                </a:tc>
                <a:extLst>
                  <a:ext uri="{0D108BD9-81ED-4DB2-BD59-A6C34878D82A}">
                    <a16:rowId xmlns:a16="http://schemas.microsoft.com/office/drawing/2014/main" val="2452336800"/>
                  </a:ext>
                </a:extLst>
              </a:tr>
              <a:tr h="671342">
                <a:tc>
                  <a:txBody>
                    <a:bodyPr/>
                    <a:lstStyle/>
                    <a:p>
                      <a:pPr>
                        <a:lnSpc>
                          <a:spcPct val="116000"/>
                        </a:lnSpc>
                        <a:spcAft>
                          <a:spcPts val="800"/>
                        </a:spcAft>
                      </a:pPr>
                      <a:r>
                        <a:rPr lang="nl-NL" sz="1000" dirty="0">
                          <a:effectLst/>
                          <a:latin typeface="Interstate Regular" panose="02000503020000020004" pitchFamily="50" charset="0"/>
                          <a:ea typeface="Verdana" panose="020B0604030504040204" pitchFamily="34" charset="0"/>
                        </a:rPr>
                        <a:t>Functionele club</a:t>
                      </a:r>
                      <a:endParaRPr lang="nl-NL" sz="1400" dirty="0">
                        <a:effectLst/>
                        <a:latin typeface="Interstate Regular" panose="02000503020000020004" pitchFamily="50" charset="0"/>
                        <a:ea typeface="Verdana" panose="020B0604030504040204" pitchFamily="34" charset="0"/>
                        <a:cs typeface="Arial" panose="020B0604020202020204" pitchFamily="34" charset="0"/>
                      </a:endParaRPr>
                    </a:p>
                  </a:txBody>
                  <a:tcPr marL="68580" marR="68580" marT="0" marB="0">
                    <a:solidFill>
                      <a:srgbClr val="EF790C"/>
                    </a:solidFill>
                  </a:tcPr>
                </a:tc>
                <a:tc>
                  <a:txBody>
                    <a:bodyPr/>
                    <a:lstStyle/>
                    <a:p>
                      <a:pPr>
                        <a:lnSpc>
                          <a:spcPct val="116000"/>
                        </a:lnSpc>
                        <a:spcAft>
                          <a:spcPts val="800"/>
                        </a:spcAft>
                      </a:pPr>
                      <a:r>
                        <a:rPr lang="nl-NL" sz="1000" dirty="0">
                          <a:effectLst/>
                          <a:latin typeface="Interstate Light" pitchFamily="50" charset="0"/>
                          <a:ea typeface="Verdana" panose="020B0604030504040204" pitchFamily="34" charset="0"/>
                        </a:rPr>
                        <a:t>Onze vrijwilligerscommissie zorgt ervoor dat alle taken om het hockey te faciliteren kunnen worden uitgevoerd. </a:t>
                      </a:r>
                      <a:endParaRPr lang="nl-NL" sz="1400" dirty="0">
                        <a:effectLst/>
                        <a:latin typeface="Interstate Light" pitchFamily="50" charset="0"/>
                        <a:ea typeface="Verdana" panose="020B0604030504040204" pitchFamily="34" charset="0"/>
                        <a:cs typeface="Arial" panose="020B0604020202020204" pitchFamily="34" charset="0"/>
                      </a:endParaRPr>
                    </a:p>
                  </a:txBody>
                  <a:tcPr marL="68580" marR="68580" marT="0" marB="0">
                    <a:solidFill>
                      <a:srgbClr val="FDF2E7"/>
                    </a:solidFill>
                  </a:tcPr>
                </a:tc>
                <a:tc>
                  <a:txBody>
                    <a:bodyPr/>
                    <a:lstStyle/>
                    <a:p>
                      <a:pPr>
                        <a:lnSpc>
                          <a:spcPct val="116000"/>
                        </a:lnSpc>
                        <a:spcAft>
                          <a:spcPts val="800"/>
                        </a:spcAft>
                      </a:pPr>
                      <a:r>
                        <a:rPr lang="nl-NL" sz="1000" dirty="0">
                          <a:effectLst/>
                          <a:latin typeface="Interstate Light" pitchFamily="50" charset="0"/>
                          <a:ea typeface="Verdana" panose="020B0604030504040204" pitchFamily="34" charset="0"/>
                        </a:rPr>
                        <a:t>Ons hockeyaanbod sluit aan op de behoeften van onze huidige leden. </a:t>
                      </a:r>
                      <a:endParaRPr lang="nl-NL" sz="1400" dirty="0">
                        <a:effectLst/>
                        <a:latin typeface="Interstate Light" pitchFamily="50" charset="0"/>
                        <a:ea typeface="Verdana" panose="020B0604030504040204" pitchFamily="34" charset="0"/>
                        <a:cs typeface="Arial" panose="020B0604020202020204" pitchFamily="34" charset="0"/>
                      </a:endParaRPr>
                    </a:p>
                  </a:txBody>
                  <a:tcPr marL="68580" marR="68580" marT="0" marB="0">
                    <a:solidFill>
                      <a:srgbClr val="FDF2E7"/>
                    </a:solidFill>
                  </a:tcPr>
                </a:tc>
                <a:extLst>
                  <a:ext uri="{0D108BD9-81ED-4DB2-BD59-A6C34878D82A}">
                    <a16:rowId xmlns:a16="http://schemas.microsoft.com/office/drawing/2014/main" val="391523827"/>
                  </a:ext>
                </a:extLst>
              </a:tr>
              <a:tr h="728331">
                <a:tc>
                  <a:txBody>
                    <a:bodyPr/>
                    <a:lstStyle/>
                    <a:p>
                      <a:pPr>
                        <a:lnSpc>
                          <a:spcPct val="116000"/>
                        </a:lnSpc>
                        <a:spcAft>
                          <a:spcPts val="800"/>
                        </a:spcAft>
                      </a:pPr>
                      <a:r>
                        <a:rPr lang="nl-NL" sz="1000" dirty="0">
                          <a:effectLst/>
                          <a:latin typeface="Interstate Regular" panose="02000503020000020004" pitchFamily="50" charset="0"/>
                          <a:ea typeface="Verdana" panose="020B0604030504040204" pitchFamily="34" charset="0"/>
                        </a:rPr>
                        <a:t>Doelgerichte club</a:t>
                      </a:r>
                      <a:endParaRPr lang="nl-NL" sz="1400" dirty="0">
                        <a:effectLst/>
                        <a:latin typeface="Interstate Regular" panose="02000503020000020004" pitchFamily="50" charset="0"/>
                        <a:ea typeface="Verdana" panose="020B0604030504040204" pitchFamily="34" charset="0"/>
                        <a:cs typeface="Arial" panose="020B0604020202020204" pitchFamily="34" charset="0"/>
                      </a:endParaRPr>
                    </a:p>
                  </a:txBody>
                  <a:tcPr marL="68580" marR="68580" marT="0" marB="0">
                    <a:solidFill>
                      <a:srgbClr val="EF790C"/>
                    </a:solidFill>
                  </a:tcPr>
                </a:tc>
                <a:tc>
                  <a:txBody>
                    <a:bodyPr/>
                    <a:lstStyle/>
                    <a:p>
                      <a:pPr>
                        <a:lnSpc>
                          <a:spcPct val="116000"/>
                        </a:lnSpc>
                        <a:spcAft>
                          <a:spcPts val="800"/>
                        </a:spcAft>
                      </a:pPr>
                      <a:r>
                        <a:rPr lang="nl-NL" sz="1000" dirty="0">
                          <a:effectLst/>
                          <a:latin typeface="Interstate Light" pitchFamily="50" charset="0"/>
                          <a:ea typeface="Verdana" panose="020B0604030504040204" pitchFamily="34" charset="0"/>
                        </a:rPr>
                        <a:t>Onze vrijwilligerscommissie werkt op basis van een meerjarenplan hoe onze vrijwilligers in te zetten om onze ambities te behalen. </a:t>
                      </a:r>
                      <a:endParaRPr lang="nl-NL" sz="1400" dirty="0">
                        <a:effectLst/>
                        <a:latin typeface="Interstate Light" pitchFamily="50" charset="0"/>
                        <a:ea typeface="Verdana" panose="020B0604030504040204" pitchFamily="34" charset="0"/>
                        <a:cs typeface="Arial" panose="020B0604020202020204" pitchFamily="34" charset="0"/>
                      </a:endParaRPr>
                    </a:p>
                  </a:txBody>
                  <a:tcPr marL="68580" marR="68580" marT="0" marB="0">
                    <a:solidFill>
                      <a:srgbClr val="FDF2E7"/>
                    </a:solidFill>
                  </a:tcPr>
                </a:tc>
                <a:tc>
                  <a:txBody>
                    <a:bodyPr/>
                    <a:lstStyle/>
                    <a:p>
                      <a:pPr>
                        <a:lnSpc>
                          <a:spcPct val="116000"/>
                        </a:lnSpc>
                        <a:spcAft>
                          <a:spcPts val="800"/>
                        </a:spcAft>
                      </a:pPr>
                      <a:r>
                        <a:rPr lang="nl-NL" sz="1000" dirty="0">
                          <a:effectLst/>
                          <a:latin typeface="Interstate Light" pitchFamily="50" charset="0"/>
                          <a:ea typeface="Verdana" panose="020B0604030504040204" pitchFamily="34" charset="0"/>
                        </a:rPr>
                        <a:t>Ons (hockey)aanbod sluit aan op de behoeften van onze huidige en potentiële leden.</a:t>
                      </a:r>
                      <a:endParaRPr lang="nl-NL" sz="1400" dirty="0">
                        <a:effectLst/>
                        <a:latin typeface="Interstate Light" pitchFamily="50" charset="0"/>
                        <a:ea typeface="Verdana" panose="020B0604030504040204" pitchFamily="34" charset="0"/>
                        <a:cs typeface="Arial" panose="020B0604020202020204" pitchFamily="34" charset="0"/>
                      </a:endParaRPr>
                    </a:p>
                  </a:txBody>
                  <a:tcPr marL="68580" marR="68580" marT="0" marB="0">
                    <a:solidFill>
                      <a:srgbClr val="FDF2E7"/>
                    </a:solidFill>
                  </a:tcPr>
                </a:tc>
                <a:extLst>
                  <a:ext uri="{0D108BD9-81ED-4DB2-BD59-A6C34878D82A}">
                    <a16:rowId xmlns:a16="http://schemas.microsoft.com/office/drawing/2014/main" val="1607593258"/>
                  </a:ext>
                </a:extLst>
              </a:tr>
              <a:tr h="915129">
                <a:tc>
                  <a:txBody>
                    <a:bodyPr/>
                    <a:lstStyle/>
                    <a:p>
                      <a:pPr>
                        <a:lnSpc>
                          <a:spcPct val="116000"/>
                        </a:lnSpc>
                        <a:spcAft>
                          <a:spcPts val="800"/>
                        </a:spcAft>
                      </a:pPr>
                      <a:r>
                        <a:rPr lang="nl-NL" sz="1000" dirty="0">
                          <a:effectLst/>
                          <a:latin typeface="Interstate Regular" panose="02000503020000020004" pitchFamily="50" charset="0"/>
                          <a:ea typeface="Verdana" panose="020B0604030504040204" pitchFamily="34" charset="0"/>
                        </a:rPr>
                        <a:t>Lerende club</a:t>
                      </a:r>
                      <a:endParaRPr lang="nl-NL" sz="1400" dirty="0">
                        <a:effectLst/>
                        <a:latin typeface="Interstate Regular" panose="02000503020000020004" pitchFamily="50" charset="0"/>
                        <a:ea typeface="Verdana" panose="020B0604030504040204" pitchFamily="34" charset="0"/>
                        <a:cs typeface="Arial" panose="020B0604020202020204" pitchFamily="34" charset="0"/>
                      </a:endParaRPr>
                    </a:p>
                  </a:txBody>
                  <a:tcPr marL="68580" marR="68580" marT="0" marB="0">
                    <a:solidFill>
                      <a:srgbClr val="EF790C"/>
                    </a:solidFill>
                  </a:tcPr>
                </a:tc>
                <a:tc>
                  <a:txBody>
                    <a:bodyPr/>
                    <a:lstStyle/>
                    <a:p>
                      <a:pPr>
                        <a:lnSpc>
                          <a:spcPct val="116000"/>
                        </a:lnSpc>
                        <a:spcAft>
                          <a:spcPts val="800"/>
                        </a:spcAft>
                      </a:pPr>
                      <a:r>
                        <a:rPr lang="nl-NL" sz="1000" dirty="0">
                          <a:effectLst/>
                          <a:latin typeface="Interstate Light" pitchFamily="50" charset="0"/>
                          <a:ea typeface="Verdana" panose="020B0604030504040204" pitchFamily="34" charset="0"/>
                        </a:rPr>
                        <a:t>Onze vrijwilligerscommissie richt zich op het welzijn en de ontwikkeling van onze vrijwilligers om hen aan onze vereniging te blijven binden.</a:t>
                      </a:r>
                      <a:endParaRPr lang="nl-NL" sz="1400" dirty="0">
                        <a:effectLst/>
                        <a:latin typeface="Interstate Light" pitchFamily="50" charset="0"/>
                        <a:ea typeface="Verdana" panose="020B0604030504040204" pitchFamily="34" charset="0"/>
                        <a:cs typeface="Arial" panose="020B0604020202020204" pitchFamily="34" charset="0"/>
                      </a:endParaRPr>
                    </a:p>
                  </a:txBody>
                  <a:tcPr marL="68580" marR="68580" marT="0" marB="0">
                    <a:solidFill>
                      <a:srgbClr val="FDF2E7"/>
                    </a:solidFill>
                  </a:tcPr>
                </a:tc>
                <a:tc>
                  <a:txBody>
                    <a:bodyPr/>
                    <a:lstStyle/>
                    <a:p>
                      <a:pPr>
                        <a:lnSpc>
                          <a:spcPct val="116000"/>
                        </a:lnSpc>
                        <a:spcAft>
                          <a:spcPts val="800"/>
                        </a:spcAft>
                      </a:pPr>
                      <a:r>
                        <a:rPr lang="nl-NL" sz="1000" dirty="0">
                          <a:effectLst/>
                          <a:latin typeface="Interstate Light" pitchFamily="50" charset="0"/>
                          <a:ea typeface="Verdana" panose="020B0604030504040204" pitchFamily="34" charset="0"/>
                        </a:rPr>
                        <a:t>Ons (hockey)aanbod past bij de wisselende behoeften van onze huidige en potentiële leden en heeft meerwaarde voor onze wijk.</a:t>
                      </a:r>
                      <a:endParaRPr lang="nl-NL" sz="1400" dirty="0">
                        <a:effectLst/>
                        <a:latin typeface="Interstate Light" pitchFamily="50" charset="0"/>
                        <a:ea typeface="Verdana" panose="020B0604030504040204" pitchFamily="34" charset="0"/>
                        <a:cs typeface="Arial" panose="020B0604020202020204" pitchFamily="34" charset="0"/>
                      </a:endParaRPr>
                    </a:p>
                  </a:txBody>
                  <a:tcPr marL="68580" marR="68580" marT="0" marB="0">
                    <a:solidFill>
                      <a:srgbClr val="FDF2E7"/>
                    </a:solidFill>
                  </a:tcPr>
                </a:tc>
                <a:extLst>
                  <a:ext uri="{0D108BD9-81ED-4DB2-BD59-A6C34878D82A}">
                    <a16:rowId xmlns:a16="http://schemas.microsoft.com/office/drawing/2014/main" val="4221977586"/>
                  </a:ext>
                </a:extLst>
              </a:tr>
            </a:tbl>
          </a:graphicData>
        </a:graphic>
      </p:graphicFrame>
      <p:sp>
        <p:nvSpPr>
          <p:cNvPr id="13" name="Tekstvak 12">
            <a:extLst>
              <a:ext uri="{FF2B5EF4-FFF2-40B4-BE49-F238E27FC236}">
                <a16:creationId xmlns:a16="http://schemas.microsoft.com/office/drawing/2014/main" id="{1D3F1786-C1D7-7AE9-5CA1-92DFD59DFB87}"/>
              </a:ext>
            </a:extLst>
          </p:cNvPr>
          <p:cNvSpPr txBox="1"/>
          <p:nvPr/>
        </p:nvSpPr>
        <p:spPr>
          <a:xfrm>
            <a:off x="385895" y="4850759"/>
            <a:ext cx="5823875" cy="1565813"/>
          </a:xfrm>
          <a:prstGeom prst="rect">
            <a:avLst/>
          </a:prstGeom>
          <a:noFill/>
        </p:spPr>
        <p:txBody>
          <a:bodyPr wrap="square" lIns="91440" tIns="45720" rIns="91440" bIns="45720" rtlCol="0" anchor="t">
            <a:spAutoFit/>
          </a:bodyPr>
          <a:lstStyle/>
          <a:p>
            <a:pPr algn="just">
              <a:lnSpc>
                <a:spcPct val="107000"/>
              </a:lnSpc>
              <a:spcAft>
                <a:spcPts val="800"/>
              </a:spcAft>
            </a:pPr>
            <a:r>
              <a:rPr lang="nl-NL" sz="1200" b="1" kern="100" dirty="0">
                <a:effectLst/>
                <a:latin typeface="Interstate Light" pitchFamily="50" charset="0"/>
                <a:ea typeface="Aptos" panose="020B0004020202020204" pitchFamily="34" charset="0"/>
                <a:cs typeface="Times New Roman" panose="02020603050405020304" pitchFamily="18" charset="0"/>
              </a:rPr>
              <a:t>Aan de slag!</a:t>
            </a:r>
          </a:p>
          <a:p>
            <a:pPr algn="just">
              <a:lnSpc>
                <a:spcPct val="107000"/>
              </a:lnSpc>
              <a:spcAft>
                <a:spcPts val="800"/>
              </a:spcAft>
            </a:pPr>
            <a:r>
              <a:rPr lang="nl-NL" sz="1200" kern="100" dirty="0">
                <a:effectLst/>
                <a:latin typeface="Interstate Light" pitchFamily="50" charset="0"/>
                <a:ea typeface="Aptos" panose="020B0004020202020204" pitchFamily="34" charset="0"/>
                <a:cs typeface="Times New Roman" panose="02020603050405020304" pitchFamily="18" charset="0"/>
              </a:rPr>
              <a:t>Wij hebben een missie, visie en strategie 2030 die zijn geformuleerd met en door onze leden,  rekening houdend met de context waarin wij ons bevinden. Onze missie sluit aan op de missie van de KNHB: de KNHB en haar verenigingen zorgen samen voor hockeyplezier en -ontmoeting in Nederland voor hockeyers en fans. Onze visie laat zien wat wij als vereniging willen bereiken. Onze strategie bepaalt hoe we daar komen. </a:t>
            </a:r>
          </a:p>
        </p:txBody>
      </p:sp>
      <p:sp>
        <p:nvSpPr>
          <p:cNvPr id="6" name="Rechthoek: afgeronde hoeken 5">
            <a:extLst>
              <a:ext uri="{FF2B5EF4-FFF2-40B4-BE49-F238E27FC236}">
                <a16:creationId xmlns:a16="http://schemas.microsoft.com/office/drawing/2014/main" id="{95BC34C3-5EBB-EAAE-C392-2DEC7AC54778}"/>
              </a:ext>
            </a:extLst>
          </p:cNvPr>
          <p:cNvSpPr/>
          <p:nvPr/>
        </p:nvSpPr>
        <p:spPr>
          <a:xfrm>
            <a:off x="11652139" y="4931702"/>
            <a:ext cx="315120" cy="202762"/>
          </a:xfrm>
          <a:prstGeom prst="round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Gelijkbenige driehoek 7">
            <a:extLst>
              <a:ext uri="{FF2B5EF4-FFF2-40B4-BE49-F238E27FC236}">
                <a16:creationId xmlns:a16="http://schemas.microsoft.com/office/drawing/2014/main" id="{8C51E834-3AD6-BF4A-5AA0-968945EC23FA}"/>
              </a:ext>
            </a:extLst>
          </p:cNvPr>
          <p:cNvSpPr/>
          <p:nvPr/>
        </p:nvSpPr>
        <p:spPr>
          <a:xfrm rot="12296474" flipH="1">
            <a:off x="11702587" y="5040724"/>
            <a:ext cx="128564" cy="187482"/>
          </a:xfrm>
          <a:prstGeom prst="triangle">
            <a:avLst>
              <a:gd name="adj" fmla="val 32310"/>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7278B700-9B89-B539-457A-63A51D608E1B}"/>
              </a:ext>
            </a:extLst>
          </p:cNvPr>
          <p:cNvSpPr txBox="1"/>
          <p:nvPr/>
        </p:nvSpPr>
        <p:spPr>
          <a:xfrm>
            <a:off x="11632475" y="4802894"/>
            <a:ext cx="315120" cy="369332"/>
          </a:xfrm>
          <a:prstGeom prst="rect">
            <a:avLst/>
          </a:prstGeom>
          <a:noFill/>
        </p:spPr>
        <p:txBody>
          <a:bodyPr wrap="square" rtlCol="0">
            <a:spAutoFit/>
          </a:bodyPr>
          <a:lstStyle/>
          <a:p>
            <a:r>
              <a:rPr lang="nl-NL" dirty="0">
                <a:solidFill>
                  <a:schemeClr val="bg1"/>
                </a:solidFill>
                <a:latin typeface="Verdana" panose="020B0604030504040204" pitchFamily="34" charset="0"/>
                <a:ea typeface="Verdana" panose="020B0604030504040204" pitchFamily="34" charset="0"/>
              </a:rPr>
              <a:t>…</a:t>
            </a:r>
          </a:p>
        </p:txBody>
      </p:sp>
      <p:sp>
        <p:nvSpPr>
          <p:cNvPr id="14" name="Rechthoek: afgeronde hoeken 13">
            <a:hlinkClick r:id="rId7" action="ppaction://hlinksldjump"/>
            <a:extLst>
              <a:ext uri="{FF2B5EF4-FFF2-40B4-BE49-F238E27FC236}">
                <a16:creationId xmlns:a16="http://schemas.microsoft.com/office/drawing/2014/main" id="{DF61186A-C6AB-A0CA-C63B-A4A1389FEE6F}"/>
              </a:ext>
            </a:extLst>
          </p:cNvPr>
          <p:cNvSpPr/>
          <p:nvPr/>
        </p:nvSpPr>
        <p:spPr>
          <a:xfrm>
            <a:off x="11570914" y="4819851"/>
            <a:ext cx="497858" cy="4867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30081053"/>
      </p:ext>
    </p:extLst>
  </p:cSld>
  <p:clrMapOvr>
    <a:masterClrMapping/>
  </p:clrMapOvr>
</p:sld>
</file>

<file path=ppt/theme/theme1.xml><?xml version="1.0" encoding="utf-8"?>
<a:theme xmlns:a="http://schemas.openxmlformats.org/drawingml/2006/main" name="Office 2013 - 2022 Thema">
  <a:themeElements>
    <a:clrScheme name="Office 2013 - 2022 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3093</TotalTime>
  <Words>18733</Words>
  <Application>Microsoft Office PowerPoint</Application>
  <PresentationFormat>Breedbeeld</PresentationFormat>
  <Paragraphs>1301</Paragraphs>
  <Slides>80</Slides>
  <Notes>4</Notes>
  <HiddenSlides>29</HiddenSlides>
  <MMClips>0</MMClips>
  <ScaleCrop>false</ScaleCrop>
  <HeadingPairs>
    <vt:vector size="6" baseType="variant">
      <vt:variant>
        <vt:lpstr>Gebruikte lettertypen</vt:lpstr>
      </vt:variant>
      <vt:variant>
        <vt:i4>12</vt:i4>
      </vt:variant>
      <vt:variant>
        <vt:lpstr>Thema</vt:lpstr>
      </vt:variant>
      <vt:variant>
        <vt:i4>1</vt:i4>
      </vt:variant>
      <vt:variant>
        <vt:lpstr>Diatitels</vt:lpstr>
      </vt:variant>
      <vt:variant>
        <vt:i4>80</vt:i4>
      </vt:variant>
    </vt:vector>
  </HeadingPairs>
  <TitlesOfParts>
    <vt:vector size="93" baseType="lpstr">
      <vt:lpstr>Arial</vt:lpstr>
      <vt:lpstr>Interstate Black</vt:lpstr>
      <vt:lpstr>Verdana</vt:lpstr>
      <vt:lpstr>Aptos</vt:lpstr>
      <vt:lpstr>Interstate Black Cond</vt:lpstr>
      <vt:lpstr>Interstate LightCondensed</vt:lpstr>
      <vt:lpstr>Interstate Regular</vt:lpstr>
      <vt:lpstr>Symbol</vt:lpstr>
      <vt:lpstr>Interstate Light</vt:lpstr>
      <vt:lpstr>Ink Free</vt:lpstr>
      <vt:lpstr>Calibri</vt:lpstr>
      <vt:lpstr>Calibri Light</vt:lpstr>
      <vt:lpstr>Office 2013 - 2022 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Janne Bresser</dc:creator>
  <cp:lastModifiedBy>Janne Bresser</cp:lastModifiedBy>
  <cp:revision>111</cp:revision>
  <dcterms:created xsi:type="dcterms:W3CDTF">2023-10-26T08:26:45Z</dcterms:created>
  <dcterms:modified xsi:type="dcterms:W3CDTF">2025-12-16T08:39:53Z</dcterms:modified>
</cp:coreProperties>
</file>